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2" r:id="rId4"/>
    <p:sldId id="257" r:id="rId5"/>
    <p:sldId id="258" r:id="rId6"/>
    <p:sldId id="263" r:id="rId7"/>
    <p:sldId id="271" r:id="rId8"/>
    <p:sldId id="283" r:id="rId9"/>
    <p:sldId id="272" r:id="rId10"/>
    <p:sldId id="273" r:id="rId11"/>
    <p:sldId id="275" r:id="rId12"/>
    <p:sldId id="302" r:id="rId13"/>
    <p:sldId id="306" r:id="rId14"/>
    <p:sldId id="310" r:id="rId15"/>
    <p:sldId id="311" r:id="rId16"/>
    <p:sldId id="318" r:id="rId17"/>
    <p:sldId id="296" r:id="rId18"/>
    <p:sldId id="297" r:id="rId19"/>
    <p:sldId id="298" r:id="rId20"/>
    <p:sldId id="299" r:id="rId21"/>
    <p:sldId id="300" r:id="rId22"/>
    <p:sldId id="301" r:id="rId23"/>
    <p:sldId id="305" r:id="rId24"/>
    <p:sldId id="309" r:id="rId25"/>
    <p:sldId id="314" r:id="rId26"/>
    <p:sldId id="317" r:id="rId27"/>
    <p:sldId id="267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BA ALAZZAWI" initials="HA" lastIdx="1" clrIdx="0">
    <p:extLst>
      <p:ext uri="{19B8F6BF-5375-455C-9EA6-DF929625EA0E}">
        <p15:presenceInfo xmlns:p15="http://schemas.microsoft.com/office/powerpoint/2012/main" userId="HIBA ALAZZAW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3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2" d="100"/>
        <a:sy n="112" d="100"/>
      </p:scale>
      <p:origin x="0" y="-6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8A98-F951-4B80-A31F-E174C5C22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6BBE3-E2FE-48A7-9912-FF8A7CA9C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BD4C0-C4D0-464C-B3D5-9759B05D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BD20E-BFF9-4C25-870C-DF7CFCD0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8AD28-4E8E-44DF-82F9-F6A6E45E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593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8C8A7-C005-4100-8B83-066F457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B1C91-B633-459D-8433-9AFF981A4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C7AEB-6D63-4244-9F31-AD9739FA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3CEDB-FB9D-437A-8E7A-71F06509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31CCC-98D2-4F5D-8D06-C57BFB420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138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C13726-DA29-4B01-918E-7A6B17415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C5966-35D7-422D-BEF3-5E375DAD3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A6644-6499-4848-8AA2-8675415B8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6BFEC-CEA2-46D2-A7E2-E0442DAC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FC6EA-A331-4A12-9485-67923C13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683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2F070-0FA2-478D-998D-04A8DF5C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7CE9E-CDB6-4E50-A280-BC5D58754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D583-FA45-4225-9710-3A71DBC4A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0D7FD-86B0-474F-81E1-B3249D0A2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866ED-C905-4A67-9313-EA124CE0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066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FE8B5-8961-41AA-BB9D-135A489B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B7799-C52D-4101-A90A-B6F8DC20C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C13D9-E09C-46FA-802E-F8FF78AE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05525-4DD8-4427-A755-E8441C092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00268-9507-4E78-886C-EABD9F45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550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E8340-D220-4A53-BB3B-D5706060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C93A0-AA43-4C90-BD18-B02370092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13053-CA8A-4332-B2F0-CE8FA9DE1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209B7-6804-4D5C-B87B-6CD124C5B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A16D7-3675-48D7-B3C8-E45B0C6F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14EC9-29BC-49CF-B9F0-FE77E8B4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9798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E1428-EA72-4A08-AEFD-4040E5B2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7197E-F34C-448C-9F58-88082E40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E18E4-A1E1-4F37-AE5F-9F6405E16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A06C5-6A4A-4968-97B0-F72424D1F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D5B26-288A-4903-9007-955FC6714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50E03-6D9E-46FF-9380-24603F057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DCE9F3-6A97-4639-9F9E-72E00DC7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860334-5B27-4A4A-9D9E-7B59CC20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416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CBDB5-78F7-4E0B-9521-A354E27AD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3CFC2-9199-40F1-8668-403E46CF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D79FA-CA99-4B72-8376-B0A09CD90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F65B1-B92A-473D-BE34-E7267204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841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F0EB6F-8EB6-4E25-8FE9-4878215E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4122F0-3833-4823-860B-CF88B823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7227D-D34B-4FD3-AE26-4F707EABF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106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134F-CE2E-4749-9312-DD3B4CB2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CEDB4-15F4-49AB-9BB4-BDC548767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DE790-C173-4B0B-A128-18B32DAB5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EE415-5867-447E-A855-66D3B2FC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F56E1-8B80-4C12-B47A-58254677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B6A90-F9EE-4D75-8EC7-C4623699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604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C1B0-A35A-4438-8277-47E4DD54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2D8AA8-2575-4180-BAD5-0C6CD6B13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2387F-24F1-45C7-ADB5-0E6A88D83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ACF7A-703D-4FB1-B4A6-F77DF62B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41F95-D790-4B05-B15E-C84AB17E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5D333-37DD-4C0B-9BF4-30CE19D7F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073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F3F91-D060-4C58-AF8A-810445A8A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85336-6F89-4001-B4FB-9B8FB2DC3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38432-CD1E-4BF2-AAAC-5866D44AA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7E19B-D97F-40FB-80AD-C5AFD61B83D5}" type="datetimeFigureOut">
              <a:rPr lang="en-AU" smtClean="0"/>
              <a:t>21/09/2020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5D9C6-2D64-4E82-9F87-B4B9DBA1F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A7F01-77A8-48D4-83E4-E8B1C7A36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489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0" Type="http://schemas.openxmlformats.org/officeDocument/2006/relationships/image" Target="../media/image15.tmp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15.tmp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mp"/><Relationship Id="rId5" Type="http://schemas.openxmlformats.org/officeDocument/2006/relationships/image" Target="../media/image29.tmp"/><Relationship Id="rId4" Type="http://schemas.openxmlformats.org/officeDocument/2006/relationships/image" Target="../media/image28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chanics-lab.com/pricing" TargetMode="External"/><Relationship Id="rId2" Type="http://schemas.openxmlformats.org/officeDocument/2006/relationships/hyperlink" Target="http://www.mechanics-lab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D6FC6-D3D2-4944-B873-D51EE9D75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6" y="147334"/>
            <a:ext cx="30861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350DCE-0694-462C-A295-B7455F2E4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4900" y="395292"/>
            <a:ext cx="6664132" cy="4998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72967" y="3303325"/>
            <a:ext cx="390108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16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Reactions of a Simply</a:t>
            </a:r>
            <a:r>
              <a:rPr lang="en-AU" sz="16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</a:t>
            </a:r>
            <a:r>
              <a:rPr lang="en-AU" sz="16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Supported Bar</a:t>
            </a:r>
          </a:p>
          <a:p>
            <a:r>
              <a:rPr lang="en-AU" sz="16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from  a Variety of  Applied Loads  </a:t>
            </a:r>
            <a:endParaRPr lang="en-AU" sz="1600" spc="-150" dirty="0">
              <a:solidFill>
                <a:srgbClr val="343434"/>
              </a:solidFill>
              <a:latin typeface="Montserrat" panose="00000500000000000000" pitchFamily="2" charset="0"/>
              <a:ea typeface="Kaleko 105 Round" charset="0"/>
              <a:cs typeface="Kaleko 105 Roun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37546" y="6263027"/>
            <a:ext cx="724477" cy="0"/>
          </a:xfrm>
          <a:prstGeom prst="line">
            <a:avLst/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2967" y="3994081"/>
            <a:ext cx="36090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225" dirty="0">
                <a:latin typeface="Montserrat Light" panose="00000400000000000000" pitchFamily="50" charset="0"/>
              </a:rPr>
              <a:t>Experiment by STRUCOMP P/L</a:t>
            </a:r>
            <a:endParaRPr lang="id-ID" sz="1050" b="1" spc="225" dirty="0">
              <a:latin typeface="Montserrat Light" panose="00000400000000000000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968" y="4706649"/>
            <a:ext cx="8141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spc="22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Load Case#02</a:t>
            </a:r>
          </a:p>
          <a:p>
            <a:r>
              <a:rPr lang="en-AU" sz="2400" b="1" spc="22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Offset Horizontal Load through</a:t>
            </a:r>
          </a:p>
          <a:p>
            <a:r>
              <a:rPr lang="en-AU" sz="2400" b="1" spc="22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Location (1) + Vertical Load at Selected Locations </a:t>
            </a:r>
          </a:p>
        </p:txBody>
      </p:sp>
    </p:spTree>
    <p:extLst>
      <p:ext uri="{BB962C8B-B14F-4D97-AF65-F5344CB8AC3E}">
        <p14:creationId xmlns:p14="http://schemas.microsoft.com/office/powerpoint/2010/main" val="1673919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D78DAA-B6BF-4574-B47E-F997B7BEBAA6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52C146-0207-420A-89C7-5530F236D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7BE6ADF-DCCB-43A2-A6E9-A103B5C82BA9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8419FE0-1C9B-45D4-9F62-E4942E1E0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2DB4E3-71F1-46CC-AB4A-AB51EB93D603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EDB3F51-F013-4A22-A677-4BBD6955C5DD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F45DF6-5DB4-4EF5-A523-9D3ED5B11D06}"/>
              </a:ext>
            </a:extLst>
          </p:cNvPr>
          <p:cNvGrpSpPr/>
          <p:nvPr/>
        </p:nvGrpSpPr>
        <p:grpSpPr>
          <a:xfrm>
            <a:off x="1792044" y="4377498"/>
            <a:ext cx="1913647" cy="796675"/>
            <a:chOff x="9072081" y="3919163"/>
            <a:chExt cx="1913647" cy="7966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8808F9-F2BE-41C0-981C-9EA48D63DC91}"/>
                </a:ext>
              </a:extLst>
            </p:cNvPr>
            <p:cNvSpPr txBox="1"/>
            <p:nvPr/>
          </p:nvSpPr>
          <p:spPr>
            <a:xfrm>
              <a:off x="9208300" y="3919163"/>
              <a:ext cx="17774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4000" b="1" dirty="0">
                  <a:solidFill>
                    <a:srgbClr val="FF0000"/>
                  </a:solidFill>
                  <a:latin typeface="Montserrat" panose="02000505000000020004" pitchFamily="2" charset="0"/>
                </a:rPr>
                <a:t>28.9 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5A6D87-5BC5-4B7F-8A59-A517972A5564}"/>
                </a:ext>
              </a:extLst>
            </p:cNvPr>
            <p:cNvSpPr/>
            <p:nvPr/>
          </p:nvSpPr>
          <p:spPr>
            <a:xfrm>
              <a:off x="9072081" y="3919163"/>
              <a:ext cx="1913647" cy="7966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83968" y="1522713"/>
            <a:ext cx="4193297" cy="263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300" b="1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RHS </a:t>
            </a:r>
            <a:endParaRPr lang="en-AU" sz="3300" spc="-150" dirty="0">
              <a:solidFill>
                <a:srgbClr val="343434"/>
              </a:solidFill>
              <a:latin typeface="Montserrat" panose="00000500000000000000" pitchFamily="2" charset="0"/>
              <a:ea typeface="Kaleko 105 Round" charset="0"/>
              <a:cs typeface="Kaleko 105 Round" charset="0"/>
            </a:endParaRP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(propped-roller)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 </a:t>
            </a:r>
            <a:r>
              <a:rPr lang="en-AU" sz="3300" b="1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Reaction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of the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 Bar.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E8504D-2242-44EF-9DFE-2EBD5760A6F4}"/>
              </a:ext>
            </a:extLst>
          </p:cNvPr>
          <p:cNvSpPr/>
          <p:nvPr/>
        </p:nvSpPr>
        <p:spPr>
          <a:xfrm>
            <a:off x="5344161" y="518274"/>
            <a:ext cx="4958080" cy="560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016D89-EA58-473F-BD6A-8655FF3E6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6560" y="660400"/>
            <a:ext cx="4683760" cy="53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EEF796-F384-4B6C-87D6-3341C26E5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8" t="56463" r="42486" b="32599"/>
          <a:stretch/>
        </p:blipFill>
        <p:spPr>
          <a:xfrm>
            <a:off x="5188871" y="2609863"/>
            <a:ext cx="4457018" cy="30571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231686" y="229148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F233FA8-0F52-424A-B8BA-54FDEDC32C49}"/>
              </a:ext>
            </a:extLst>
          </p:cNvPr>
          <p:cNvSpPr/>
          <p:nvPr/>
        </p:nvSpPr>
        <p:spPr>
          <a:xfrm>
            <a:off x="5077777" y="2371710"/>
            <a:ext cx="4748607" cy="35367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473FD6-DB6A-4DEC-A4F5-F661237B8286}"/>
              </a:ext>
            </a:extLst>
          </p:cNvPr>
          <p:cNvCxnSpPr>
            <a:cxnSpLocks/>
          </p:cNvCxnSpPr>
          <p:nvPr/>
        </p:nvCxnSpPr>
        <p:spPr>
          <a:xfrm flipH="1">
            <a:off x="7596766" y="3223605"/>
            <a:ext cx="181899" cy="1531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359639-3DB6-4A88-B42C-BC72E3713ED7}"/>
              </a:ext>
            </a:extLst>
          </p:cNvPr>
          <p:cNvGrpSpPr/>
          <p:nvPr/>
        </p:nvGrpSpPr>
        <p:grpSpPr>
          <a:xfrm>
            <a:off x="10120988" y="4547269"/>
            <a:ext cx="2028126" cy="1200329"/>
            <a:chOff x="10163874" y="4542232"/>
            <a:chExt cx="2028126" cy="12003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084969-4D7D-4061-B06E-DF96596913AA}"/>
                </a:ext>
              </a:extLst>
            </p:cNvPr>
            <p:cNvSpPr txBox="1"/>
            <p:nvPr/>
          </p:nvSpPr>
          <p:spPr>
            <a:xfrm>
              <a:off x="10163874" y="4542232"/>
              <a:ext cx="5559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u="sng" dirty="0">
                  <a:solidFill>
                    <a:srgbClr val="FF0000"/>
                  </a:solidFill>
                </a:rPr>
                <a:t>b</a:t>
              </a:r>
            </a:p>
            <a:p>
              <a:endParaRPr lang="en-AU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EA9702-F980-4093-9BA3-149A91F28B63}"/>
                </a:ext>
              </a:extLst>
            </p:cNvPr>
            <p:cNvSpPr txBox="1"/>
            <p:nvPr/>
          </p:nvSpPr>
          <p:spPr>
            <a:xfrm>
              <a:off x="10211244" y="5020393"/>
              <a:ext cx="1749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0CD6AD-365A-4A75-8D7A-A3CCB76DA84E}"/>
                </a:ext>
              </a:extLst>
            </p:cNvPr>
            <p:cNvSpPr txBox="1"/>
            <p:nvPr/>
          </p:nvSpPr>
          <p:spPr>
            <a:xfrm>
              <a:off x="10490032" y="4735146"/>
              <a:ext cx="1701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dirty="0">
                  <a:solidFill>
                    <a:srgbClr val="FF0000"/>
                  </a:solidFill>
                </a:rPr>
                <a:t>= </a:t>
              </a:r>
              <a:r>
                <a:rPr lang="en-AU" sz="3600" b="1" u="sng" dirty="0">
                  <a:solidFill>
                    <a:srgbClr val="FF0000"/>
                  </a:solidFill>
                </a:rPr>
                <a:t>0.562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36944D7-3518-4691-A9EA-5AFC61DDC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9"/>
          <a:stretch/>
        </p:blipFill>
        <p:spPr>
          <a:xfrm>
            <a:off x="908594" y="2438102"/>
            <a:ext cx="3157725" cy="337491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04798" y="469815"/>
            <a:ext cx="8422797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Prop Restraint: </a:t>
            </a:r>
          </a:p>
          <a:p>
            <a:pPr algn="ctr"/>
            <a:r>
              <a:rPr lang="en-AU" sz="3300" b="1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Slot: </a:t>
            </a:r>
            <a:r>
              <a:rPr lang="en-AU" sz="33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Gap to Length Ratio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1EF4C8-141B-4072-A03A-7ACC0918836E}"/>
              </a:ext>
            </a:extLst>
          </p:cNvPr>
          <p:cNvGrpSpPr/>
          <p:nvPr/>
        </p:nvGrpSpPr>
        <p:grpSpPr>
          <a:xfrm>
            <a:off x="5391735" y="2808107"/>
            <a:ext cx="6681246" cy="2212286"/>
            <a:chOff x="4885767" y="2586435"/>
            <a:chExt cx="6681246" cy="221228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143382-F90C-45EE-9270-1A0B560A4C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5768" y="2856808"/>
              <a:ext cx="159288" cy="14959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10327C-A4A5-4D9E-A167-C0A73B3D30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3874" y="3224025"/>
              <a:ext cx="162451" cy="15746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33575EA-9A90-4297-A6CF-06ADF10BE261}"/>
                </a:ext>
              </a:extLst>
            </p:cNvPr>
            <p:cNvGrpSpPr/>
            <p:nvPr/>
          </p:nvGrpSpPr>
          <p:grpSpPr>
            <a:xfrm>
              <a:off x="4885767" y="2586435"/>
              <a:ext cx="6681246" cy="2176339"/>
              <a:chOff x="4885767" y="2586435"/>
              <a:chExt cx="6681246" cy="2176339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435EE3-3F17-442C-809E-953E09D506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29884" y="3830756"/>
                <a:ext cx="3906147" cy="416601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47DC613-76AF-4941-A6C4-92F64ABF0981}"/>
                  </a:ext>
                </a:extLst>
              </p:cNvPr>
              <p:cNvGrpSpPr/>
              <p:nvPr/>
            </p:nvGrpSpPr>
            <p:grpSpPr>
              <a:xfrm>
                <a:off x="4885767" y="3295122"/>
                <a:ext cx="6681246" cy="1467652"/>
                <a:chOff x="4885767" y="3295122"/>
                <a:chExt cx="6681246" cy="1467652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2DD4DBF3-C0DB-4099-B9AB-93A73008FD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885767" y="4303777"/>
                  <a:ext cx="3918107" cy="458997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9C61B82-8ACE-4EA2-A7FD-61B5E9B5AB8E}"/>
                    </a:ext>
                  </a:extLst>
                </p:cNvPr>
                <p:cNvSpPr txBox="1"/>
                <p:nvPr/>
              </p:nvSpPr>
              <p:spPr>
                <a:xfrm rot="423340">
                  <a:off x="6334752" y="3826087"/>
                  <a:ext cx="642700" cy="7994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4800" b="1" dirty="0">
                      <a:solidFill>
                        <a:srgbClr val="FF0000"/>
                      </a:solidFill>
                    </a:rPr>
                    <a:t>L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9D1A300-D442-499D-A076-9D8D4BCFE2B2}"/>
                    </a:ext>
                  </a:extLst>
                </p:cNvPr>
                <p:cNvSpPr txBox="1"/>
                <p:nvPr/>
              </p:nvSpPr>
              <p:spPr>
                <a:xfrm>
                  <a:off x="9621298" y="3295122"/>
                  <a:ext cx="194571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3600" b="1" dirty="0">
                      <a:solidFill>
                        <a:srgbClr val="FF0000"/>
                      </a:solidFill>
                    </a:rPr>
                    <a:t>L = </a:t>
                  </a:r>
                  <a:r>
                    <a:rPr lang="en-AU" sz="3600" b="1" u="sng" dirty="0">
                      <a:solidFill>
                        <a:srgbClr val="FF0000"/>
                      </a:solidFill>
                    </a:rPr>
                    <a:t>137</a:t>
                  </a:r>
                </a:p>
              </p:txBody>
            </p:sp>
          </p:grp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E1295479-365C-443E-B659-C784FB2D1E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6062" y="3224025"/>
                <a:ext cx="2190405" cy="22775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F1C44D6-B4CC-4606-A3EF-FA81E821CE0D}"/>
                  </a:ext>
                </a:extLst>
              </p:cNvPr>
              <p:cNvSpPr txBox="1"/>
              <p:nvPr/>
            </p:nvSpPr>
            <p:spPr>
              <a:xfrm rot="181435">
                <a:off x="5884241" y="2586435"/>
                <a:ext cx="642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b="1" dirty="0">
                    <a:solidFill>
                      <a:srgbClr val="FF0000"/>
                    </a:solidFill>
                  </a:rPr>
                  <a:t>b</a:t>
                </a:r>
                <a:endParaRPr lang="en-AU" sz="48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D697E2F-FBF8-4D8D-B813-26ACBDF83AC1}"/>
              </a:ext>
            </a:extLst>
          </p:cNvPr>
          <p:cNvSpPr txBox="1"/>
          <p:nvPr/>
        </p:nvSpPr>
        <p:spPr>
          <a:xfrm>
            <a:off x="10128972" y="2371710"/>
            <a:ext cx="195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b = </a:t>
            </a:r>
            <a:r>
              <a:rPr lang="en-AU" sz="3600" b="1" u="sng" dirty="0">
                <a:solidFill>
                  <a:srgbClr val="FF0000"/>
                </a:solidFill>
              </a:rPr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286370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EFE091-B257-41F9-BB07-E294B3690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574104"/>
              </p:ext>
            </p:extLst>
          </p:nvPr>
        </p:nvGraphicFramePr>
        <p:xfrm>
          <a:off x="898359" y="1941096"/>
          <a:ext cx="10767156" cy="1971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89052">
                  <a:extLst>
                    <a:ext uri="{9D8B030D-6E8A-4147-A177-3AD203B41FA5}">
                      <a16:colId xmlns:a16="http://schemas.microsoft.com/office/drawing/2014/main" val="2852365966"/>
                    </a:ext>
                  </a:extLst>
                </a:gridCol>
                <a:gridCol w="3589052">
                  <a:extLst>
                    <a:ext uri="{9D8B030D-6E8A-4147-A177-3AD203B41FA5}">
                      <a16:colId xmlns:a16="http://schemas.microsoft.com/office/drawing/2014/main" val="2516853555"/>
                    </a:ext>
                  </a:extLst>
                </a:gridCol>
                <a:gridCol w="3589052">
                  <a:extLst>
                    <a:ext uri="{9D8B030D-6E8A-4147-A177-3AD203B41FA5}">
                      <a16:colId xmlns:a16="http://schemas.microsoft.com/office/drawing/2014/main" val="2206077422"/>
                    </a:ext>
                  </a:extLst>
                </a:gridCol>
              </a:tblGrid>
              <a:tr h="52508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Reactions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V</a:t>
                      </a:r>
                      <a:r>
                        <a:rPr lang="en-AU" sz="2000" baseline="-25000" dirty="0"/>
                        <a:t>A</a:t>
                      </a:r>
                      <a:r>
                        <a:rPr lang="en-AU" sz="2000" dirty="0"/>
                        <a:t> - LHS (gram)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V</a:t>
                      </a:r>
                      <a:r>
                        <a:rPr lang="en-AU" sz="2000" baseline="-25000" dirty="0"/>
                        <a:t>B</a:t>
                      </a:r>
                      <a:r>
                        <a:rPr lang="en-AU" sz="2000" dirty="0"/>
                        <a:t> - RHS (gram)</a:t>
                      </a:r>
                      <a:endParaRPr lang="en-A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211570"/>
                  </a:ext>
                </a:extLst>
              </a:tr>
              <a:tr h="24288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Horizontal Load + Self-weight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151.3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28</a:t>
                      </a:r>
                      <a:r>
                        <a:rPr lang="en-AU" sz="2000" b="1" dirty="0"/>
                        <a:t>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157783"/>
                  </a:ext>
                </a:extLst>
              </a:tr>
              <a:tr h="525080">
                <a:tc>
                  <a:txBody>
                    <a:bodyPr/>
                    <a:lstStyle/>
                    <a:p>
                      <a:pPr algn="ctr"/>
                      <a:r>
                        <a:rPr lang="en-AU" sz="2000"/>
                        <a:t>Self-Weight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81.4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100.0</a:t>
                      </a:r>
                      <a:endParaRPr lang="en-A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086268"/>
                  </a:ext>
                </a:extLst>
              </a:tr>
              <a:tr h="52508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Applied Load (alone)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69.9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/>
                        <a:t>-71.1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2166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EF34F30-35EC-4306-B30A-5280554E0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155336"/>
              </p:ext>
            </p:extLst>
          </p:nvPr>
        </p:nvGraphicFramePr>
        <p:xfrm>
          <a:off x="898359" y="4266538"/>
          <a:ext cx="10767156" cy="5044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89052">
                  <a:extLst>
                    <a:ext uri="{9D8B030D-6E8A-4147-A177-3AD203B41FA5}">
                      <a16:colId xmlns:a16="http://schemas.microsoft.com/office/drawing/2014/main" val="3122792653"/>
                    </a:ext>
                  </a:extLst>
                </a:gridCol>
                <a:gridCol w="3589052">
                  <a:extLst>
                    <a:ext uri="{9D8B030D-6E8A-4147-A177-3AD203B41FA5}">
                      <a16:colId xmlns:a16="http://schemas.microsoft.com/office/drawing/2014/main" val="3825989794"/>
                    </a:ext>
                  </a:extLst>
                </a:gridCol>
                <a:gridCol w="3589052">
                  <a:extLst>
                    <a:ext uri="{9D8B030D-6E8A-4147-A177-3AD203B41FA5}">
                      <a16:colId xmlns:a16="http://schemas.microsoft.com/office/drawing/2014/main" val="2726313527"/>
                    </a:ext>
                  </a:extLst>
                </a:gridCol>
              </a:tblGrid>
              <a:tr h="504429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Load (alone)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V</a:t>
                      </a:r>
                      <a:r>
                        <a:rPr lang="en-AU" sz="2000" baseline="-25000" dirty="0"/>
                        <a:t>A</a:t>
                      </a:r>
                      <a:r>
                        <a:rPr lang="en-AU" sz="2000" dirty="0"/>
                        <a:t> =0.69 N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V</a:t>
                      </a:r>
                      <a:r>
                        <a:rPr lang="en-AU" sz="2000" baseline="-25000" dirty="0"/>
                        <a:t>B</a:t>
                      </a:r>
                      <a:r>
                        <a:rPr lang="en-AU" sz="2000" dirty="0"/>
                        <a:t> = -0.70 N</a:t>
                      </a:r>
                      <a:endParaRPr lang="en-A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70747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92098" y="871580"/>
            <a:ext cx="8422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spc="-15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Experimental Results </a:t>
            </a:r>
            <a:r>
              <a:rPr lang="en-AU" sz="3300" b="1" spc="-15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(V</a:t>
            </a:r>
            <a:r>
              <a:rPr lang="en-AU" sz="3300" b="1" spc="-150" baseline="-2500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A</a:t>
            </a:r>
            <a:r>
              <a:rPr lang="en-AU" sz="3300" b="1" spc="-15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&amp; V</a:t>
            </a:r>
            <a:r>
              <a:rPr lang="en-AU" sz="3300" b="1" spc="-150" baseline="-2500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B</a:t>
            </a:r>
            <a:r>
              <a:rPr lang="en-AU" sz="3300" b="1" spc="-15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)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E70AB6-9D3F-4F82-897B-510FD81A0887}"/>
              </a:ext>
            </a:extLst>
          </p:cNvPr>
          <p:cNvSpPr/>
          <p:nvPr/>
        </p:nvSpPr>
        <p:spPr>
          <a:xfrm>
            <a:off x="788311" y="4178133"/>
            <a:ext cx="10987252" cy="7097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595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674548-FE44-4278-AF83-72DDF8CCCEC1}"/>
              </a:ext>
            </a:extLst>
          </p:cNvPr>
          <p:cNvSpPr txBox="1"/>
          <p:nvPr/>
        </p:nvSpPr>
        <p:spPr>
          <a:xfrm>
            <a:off x="1061345" y="1435834"/>
            <a:ext cx="491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0000"/>
                </a:solidFill>
              </a:rPr>
              <a:t>Prop Member Force (H</a:t>
            </a:r>
            <a:r>
              <a:rPr lang="en-AU" sz="2400" b="1" baseline="-25000" dirty="0">
                <a:solidFill>
                  <a:srgbClr val="FF0000"/>
                </a:solidFill>
              </a:rPr>
              <a:t>C</a:t>
            </a:r>
            <a:r>
              <a:rPr lang="en-AU" sz="2400" b="1" dirty="0">
                <a:solidFill>
                  <a:srgbClr val="FF0000"/>
                </a:solidFill>
              </a:rPr>
              <a:t>) </a:t>
            </a:r>
          </a:p>
          <a:p>
            <a:pPr algn="ctr"/>
            <a:r>
              <a:rPr lang="en-AU" sz="2400" b="1" dirty="0">
                <a:solidFill>
                  <a:srgbClr val="FF0000"/>
                </a:solidFill>
              </a:rPr>
              <a:t>= </a:t>
            </a:r>
            <a:r>
              <a:rPr lang="en-AU" sz="2400" b="1" dirty="0">
                <a:solidFill>
                  <a:srgbClr val="0070C0"/>
                </a:solidFill>
              </a:rPr>
              <a:t>Spring Stiffness (</a:t>
            </a:r>
            <a:r>
              <a:rPr lang="en-AU" sz="2400" b="1" dirty="0" err="1">
                <a:solidFill>
                  <a:srgbClr val="0070C0"/>
                </a:solidFill>
              </a:rPr>
              <a:t>k</a:t>
            </a:r>
            <a:r>
              <a:rPr lang="en-AU" sz="2400" b="1" baseline="-25000" dirty="0" err="1">
                <a:solidFill>
                  <a:srgbClr val="0070C0"/>
                </a:solidFill>
              </a:rPr>
              <a:t>s</a:t>
            </a:r>
            <a:r>
              <a:rPr lang="en-AU" sz="2400" b="1" dirty="0">
                <a:solidFill>
                  <a:srgbClr val="0070C0"/>
                </a:solidFill>
              </a:rPr>
              <a:t>) </a:t>
            </a:r>
            <a:r>
              <a:rPr lang="en-AU" sz="2400" b="1" dirty="0">
                <a:solidFill>
                  <a:srgbClr val="FF0000"/>
                </a:solidFill>
              </a:rPr>
              <a:t>x </a:t>
            </a:r>
            <a:r>
              <a:rPr lang="en-AU" sz="2400" b="1" dirty="0">
                <a:solidFill>
                  <a:srgbClr val="00B050"/>
                </a:solidFill>
              </a:rPr>
              <a:t>Elongation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9FA770-93CD-4237-BBF2-2B4BBD33E680}"/>
              </a:ext>
            </a:extLst>
          </p:cNvPr>
          <p:cNvSpPr txBox="1"/>
          <p:nvPr/>
        </p:nvSpPr>
        <p:spPr>
          <a:xfrm>
            <a:off x="1316522" y="2369582"/>
            <a:ext cx="4018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B050"/>
                </a:solidFill>
              </a:rPr>
              <a:t>Elongation </a:t>
            </a:r>
            <a:r>
              <a:rPr lang="en-AU" sz="2400" b="1" dirty="0">
                <a:solidFill>
                  <a:srgbClr val="FF0000"/>
                </a:solidFill>
              </a:rPr>
              <a:t>of Prop </a:t>
            </a:r>
          </a:p>
          <a:p>
            <a:pPr algn="ctr"/>
            <a:r>
              <a:rPr lang="en-AU" sz="2400" b="1" dirty="0">
                <a:solidFill>
                  <a:srgbClr val="FF0000"/>
                </a:solidFill>
              </a:rPr>
              <a:t>= (Gap Length</a:t>
            </a:r>
            <a:r>
              <a:rPr lang="en-AU" sz="2400" b="1" baseline="-25000" dirty="0">
                <a:solidFill>
                  <a:srgbClr val="FF0000"/>
                </a:solidFill>
              </a:rPr>
              <a:t>1</a:t>
            </a:r>
            <a:r>
              <a:rPr lang="en-AU" sz="2400" b="1" dirty="0">
                <a:solidFill>
                  <a:srgbClr val="FF0000"/>
                </a:solidFill>
              </a:rPr>
              <a:t> – Gap Length</a:t>
            </a:r>
            <a:r>
              <a:rPr lang="en-AU" sz="2400" b="1" baseline="-25000" dirty="0">
                <a:solidFill>
                  <a:srgbClr val="FF0000"/>
                </a:solidFill>
              </a:rPr>
              <a:t>0</a:t>
            </a:r>
            <a:r>
              <a:rPr lang="en-AU" sz="2400" b="1" dirty="0">
                <a:solidFill>
                  <a:srgbClr val="FF0000"/>
                </a:solidFill>
              </a:rPr>
              <a:t>)</a:t>
            </a:r>
            <a:endParaRPr lang="en-AU" sz="2400" b="1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E83430C-1D0A-452B-AF5D-E5860B2607F6}"/>
                  </a:ext>
                </a:extLst>
              </p:cNvPr>
              <p:cNvSpPr/>
              <p:nvPr/>
            </p:nvSpPr>
            <p:spPr>
              <a:xfrm>
                <a:off x="599656" y="3303330"/>
                <a:ext cx="5452450" cy="835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AU" sz="2400" b="1" dirty="0">
                    <a:solidFill>
                      <a:srgbClr val="FF0000"/>
                    </a:solidFill>
                  </a:rPr>
                  <a:t>Gap Length = </a:t>
                </a:r>
                <a:r>
                  <a:rPr lang="en-AU" sz="2400" b="1" u="sng" dirty="0">
                    <a:solidFill>
                      <a:srgbClr val="FF0000"/>
                    </a:solidFill>
                  </a:rPr>
                  <a:t>True Slot Length (</a:t>
                </a:r>
                <a:r>
                  <a:rPr lang="en-AU" sz="2400" b="1" u="sng" dirty="0">
                    <a:solidFill>
                      <a:srgbClr val="00B050"/>
                    </a:solidFill>
                  </a:rPr>
                  <a:t>13.0 mm</a:t>
                </a:r>
                <a:r>
                  <a:rPr lang="en-AU" sz="2400" b="1" u="sng" dirty="0">
                    <a:solidFill>
                      <a:srgbClr val="FF0000"/>
                    </a:solidFill>
                  </a:rPr>
                  <a:t>) </a:t>
                </a:r>
              </a:p>
              <a:p>
                <a:pPr algn="ctr"/>
                <a:r>
                  <a:rPr lang="en-AU" sz="2400" b="1" dirty="0">
                    <a:solidFill>
                      <a:srgbClr val="FF0000"/>
                    </a:solidFill>
                  </a:rPr>
                  <a:t>x Measured Gap/</a:t>
                </a:r>
                <a:r>
                  <a:rPr lang="en-AU" sz="2400" b="1" dirty="0" err="1">
                    <a:solidFill>
                      <a:srgbClr val="FF0000"/>
                    </a:solidFill>
                  </a:rPr>
                  <a:t>Slot_Length</a:t>
                </a:r>
                <a:r>
                  <a:rPr lang="en-AU" sz="2400" b="1" dirty="0">
                    <a:solidFill>
                      <a:srgbClr val="FF0000"/>
                    </a:solidFill>
                  </a:rPr>
                  <a:t> Ratio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2400" b="1">
                                <a:latin typeface="Cambria Math" panose="02040503050406030204" pitchFamily="18" charset="0"/>
                              </a:rPr>
                              <m:t>𝐛</m:t>
                            </m:r>
                          </m:num>
                          <m:den>
                            <m:r>
                              <a:rPr lang="en-AU" sz="2400" b="1">
                                <a:latin typeface="Cambria Math" panose="02040503050406030204" pitchFamily="18" charset="0"/>
                              </a:rPr>
                              <m:t>𝐋</m:t>
                            </m:r>
                          </m:den>
                        </m:f>
                      </m:e>
                    </m:d>
                  </m:oMath>
                </a14:m>
                <a:endParaRPr lang="en-AU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E83430C-1D0A-452B-AF5D-E5860B2607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56" y="3303330"/>
                <a:ext cx="5452450" cy="835293"/>
              </a:xfrm>
              <a:prstGeom prst="rect">
                <a:avLst/>
              </a:prstGeom>
              <a:blipFill>
                <a:blip r:embed="rId5"/>
                <a:stretch>
                  <a:fillRect l="-559" t="-24818" r="-10503" b="-10583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E4D002-4776-4449-9C95-A52917191EA0}"/>
                  </a:ext>
                </a:extLst>
              </p:cNvPr>
              <p:cNvSpPr txBox="1"/>
              <p:nvPr/>
            </p:nvSpPr>
            <p:spPr>
              <a:xfrm>
                <a:off x="2437868" y="4397877"/>
                <a:ext cx="7540430" cy="465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 dirty="0">
                    <a:solidFill>
                      <a:srgbClr val="FF0000"/>
                    </a:solidFill>
                  </a:rPr>
                  <a:t>Prop Member Force (</a:t>
                </a:r>
                <a:r>
                  <a:rPr lang="en-AU" sz="2400" b="1" i="1" dirty="0">
                    <a:solidFill>
                      <a:srgbClr val="0070C0"/>
                    </a:solidFill>
                  </a:rPr>
                  <a:t>H</a:t>
                </a:r>
                <a:r>
                  <a:rPr lang="en-AU" sz="2400" b="1" i="1" baseline="-25000" dirty="0">
                    <a:solidFill>
                      <a:srgbClr val="0070C0"/>
                    </a:solidFill>
                  </a:rPr>
                  <a:t>C</a:t>
                </a:r>
                <a:r>
                  <a:rPr lang="en-AU" sz="2400" b="1" dirty="0">
                    <a:solidFill>
                      <a:srgbClr val="FF0000"/>
                    </a:solidFill>
                  </a:rPr>
                  <a:t>) = </a:t>
                </a:r>
                <a:r>
                  <a:rPr lang="en-AU" sz="2400" b="1" dirty="0" err="1">
                    <a:solidFill>
                      <a:srgbClr val="0070C0"/>
                    </a:solidFill>
                  </a:rPr>
                  <a:t>k</a:t>
                </a:r>
                <a:r>
                  <a:rPr lang="en-AU" sz="2400" b="1" baseline="-25000" dirty="0" err="1">
                    <a:solidFill>
                      <a:srgbClr val="0070C0"/>
                    </a:solidFill>
                  </a:rPr>
                  <a:t>s</a:t>
                </a:r>
                <a:r>
                  <a:rPr lang="en-AU" sz="2400" b="1" baseline="-25000" dirty="0">
                    <a:solidFill>
                      <a:srgbClr val="0070C0"/>
                    </a:solidFill>
                  </a:rPr>
                  <a:t> </a:t>
                </a:r>
                <a:r>
                  <a:rPr lang="en-AU" sz="2400" b="1" dirty="0">
                    <a:solidFill>
                      <a:srgbClr val="FF0000"/>
                    </a:solidFill>
                  </a:rPr>
                  <a:t>x </a:t>
                </a:r>
                <a:r>
                  <a:rPr lang="en-AU" sz="2400" b="1" dirty="0">
                    <a:solidFill>
                      <a:srgbClr val="00B050"/>
                    </a:solidFill>
                  </a:rPr>
                  <a:t>13.0</a:t>
                </a:r>
                <a:r>
                  <a:rPr lang="en-AU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AU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AU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AU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AU" sz="24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𝐛</m:t>
                                </m:r>
                              </m:num>
                              <m:den>
                                <m:r>
                                  <a:rPr lang="en-AU" sz="24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𝐋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AU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AU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AU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AU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AU" sz="24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𝐛</m:t>
                                </m:r>
                              </m:num>
                              <m:den>
                                <m:r>
                                  <a:rPr lang="en-AU" sz="24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𝐋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AU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AU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en-AU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E4D002-4776-4449-9C95-A52917191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868" y="4397877"/>
                <a:ext cx="7540430" cy="465961"/>
              </a:xfrm>
              <a:prstGeom prst="rect">
                <a:avLst/>
              </a:prstGeom>
              <a:blipFill>
                <a:blip r:embed="rId6"/>
                <a:stretch>
                  <a:fillRect t="-122078" b="-18831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4F61B0FE-EFE3-41CA-9212-7C82B87343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7103232"/>
                  </p:ext>
                </p:extLst>
              </p:nvPr>
            </p:nvGraphicFramePr>
            <p:xfrm>
              <a:off x="2157571" y="4943461"/>
              <a:ext cx="8630296" cy="119195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525397">
                      <a:extLst>
                        <a:ext uri="{9D8B030D-6E8A-4147-A177-3AD203B41FA5}">
                          <a16:colId xmlns:a16="http://schemas.microsoft.com/office/drawing/2014/main" val="3106699611"/>
                        </a:ext>
                      </a:extLst>
                    </a:gridCol>
                    <a:gridCol w="1443838">
                      <a:extLst>
                        <a:ext uri="{9D8B030D-6E8A-4147-A177-3AD203B41FA5}">
                          <a16:colId xmlns:a16="http://schemas.microsoft.com/office/drawing/2014/main" val="500151249"/>
                        </a:ext>
                      </a:extLst>
                    </a:gridCol>
                    <a:gridCol w="2794570">
                      <a:extLst>
                        <a:ext uri="{9D8B030D-6E8A-4147-A177-3AD203B41FA5}">
                          <a16:colId xmlns:a16="http://schemas.microsoft.com/office/drawing/2014/main" val="1533698171"/>
                        </a:ext>
                      </a:extLst>
                    </a:gridCol>
                    <a:gridCol w="2866491">
                      <a:extLst>
                        <a:ext uri="{9D8B030D-6E8A-4147-A177-3AD203B41FA5}">
                          <a16:colId xmlns:a16="http://schemas.microsoft.com/office/drawing/2014/main" val="3714367264"/>
                        </a:ext>
                      </a:extLst>
                    </a:gridCol>
                  </a:tblGrid>
                  <a:tr h="65896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AU" sz="2400" i="1" kern="120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AU" sz="2400" i="1" kern="120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type m:val="skw"/>
                                            <m:ctrlPr>
                                              <a:rPr lang="en-AU" sz="2400" i="1" kern="120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AU" sz="2400" kern="1200" smtClean="0">
                                                <a:latin typeface="Cambria Math" panose="02040503050406030204" pitchFamily="18" charset="0"/>
                                              </a:rPr>
                                              <m:t>𝐛</m:t>
                                            </m:r>
                                          </m:num>
                                          <m:den>
                                            <m:r>
                                              <a:rPr lang="en-AU" sz="2400" kern="1200" smtClean="0">
                                                <a:latin typeface="Cambria Math" panose="02040503050406030204" pitchFamily="18" charset="0"/>
                                              </a:rPr>
                                              <m:t>𝐋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en-AU" sz="2400" kern="120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AU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AU" sz="2400" i="1" kern="120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AU" sz="2400" i="1" kern="120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type m:val="skw"/>
                                            <m:ctrlPr>
                                              <a:rPr lang="en-AU" sz="2400" i="1" kern="120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AU" sz="2400" kern="1200" smtClean="0">
                                                <a:latin typeface="Cambria Math" panose="02040503050406030204" pitchFamily="18" charset="0"/>
                                              </a:rPr>
                                              <m:t>𝐛</m:t>
                                            </m:r>
                                          </m:num>
                                          <m:den>
                                            <m:r>
                                              <a:rPr lang="en-AU" sz="2400" kern="1200" smtClean="0">
                                                <a:latin typeface="Cambria Math" panose="02040503050406030204" pitchFamily="18" charset="0"/>
                                              </a:rPr>
                                              <m:t>𝐋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en-AU" sz="2400" kern="120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AU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AU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en-AU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sz="3200" smtClean="0">
                                              <a:latin typeface="Cambria Math" panose="02040503050406030204" pitchFamily="18" charset="0"/>
                                            </a:rPr>
                                            <m:t>𝐛</m:t>
                                          </m:r>
                                        </m:num>
                                        <m:den>
                                          <m:r>
                                            <a:rPr lang="en-AU" sz="3200" smtClean="0">
                                              <a:latin typeface="Cambria Math" panose="02040503050406030204" pitchFamily="18" charset="0"/>
                                            </a:rPr>
                                            <m:t>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AU" sz="320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AU" sz="3200" dirty="0"/>
                            <a:t> -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AU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en-AU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sz="3200" smtClean="0">
                                              <a:latin typeface="Cambria Math" panose="02040503050406030204" pitchFamily="18" charset="0"/>
                                            </a:rPr>
                                            <m:t>𝐛</m:t>
                                          </m:r>
                                        </m:num>
                                        <m:den>
                                          <m:r>
                                            <a:rPr lang="en-AU" sz="3200" smtClean="0">
                                              <a:latin typeface="Cambria Math" panose="02040503050406030204" pitchFamily="18" charset="0"/>
                                            </a:rPr>
                                            <m:t>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AU" sz="3200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endParaRPr lang="en-AU" sz="3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Force:  H</a:t>
                          </a:r>
                          <a:r>
                            <a:rPr lang="en-AU" sz="2400" baseline="-25000" dirty="0"/>
                            <a:t>C</a:t>
                          </a:r>
                        </a:p>
                        <a:p>
                          <a:pPr algn="ctr"/>
                          <a:r>
                            <a:rPr lang="en-AU" sz="1800" dirty="0"/>
                            <a:t>k</a:t>
                          </a:r>
                          <a:r>
                            <a:rPr lang="en-AU" sz="1800" baseline="-25000" dirty="0" err="1"/>
                            <a:t>s</a:t>
                          </a:r>
                          <a:r>
                            <a:rPr lang="en-AU" sz="1800" baseline="-25000" dirty="0"/>
                            <a:t> </a:t>
                          </a:r>
                          <a:r>
                            <a:rPr lang="en-AU" sz="1800" dirty="0"/>
                            <a:t>x 13.0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AU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en-AU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sz="1800">
                                              <a:latin typeface="Cambria Math" panose="02040503050406030204" pitchFamily="18" charset="0"/>
                                            </a:rPr>
                                            <m:t>𝐛</m:t>
                                          </m:r>
                                        </m:num>
                                        <m:den>
                                          <m:r>
                                            <a:rPr lang="en-AU" sz="1800">
                                              <a:latin typeface="Cambria Math" panose="02040503050406030204" pitchFamily="18" charset="0"/>
                                            </a:rPr>
                                            <m:t>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AU" sz="180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AU" sz="1800" dirty="0"/>
                            <a:t> -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AU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en-AU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sz="1800">
                                              <a:latin typeface="Cambria Math" panose="02040503050406030204" pitchFamily="18" charset="0"/>
                                            </a:rPr>
                                            <m:t>𝐛</m:t>
                                          </m:r>
                                        </m:num>
                                        <m:den>
                                          <m:r>
                                            <a:rPr lang="en-AU" sz="1800">
                                              <a:latin typeface="Cambria Math" panose="02040503050406030204" pitchFamily="18" charset="0"/>
                                            </a:rPr>
                                            <m:t>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AU" sz="180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AU" sz="1800" dirty="0"/>
                            <a:t>)</a:t>
                          </a:r>
                          <a:endParaRPr lang="en-AU" sz="18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6924597"/>
                      </a:ext>
                    </a:extLst>
                  </a:tr>
                  <a:tr h="4100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0.484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0.562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0.078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1.02 N</a:t>
                          </a:r>
                          <a:endParaRPr lang="en-AU" sz="2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48530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4F61B0FE-EFE3-41CA-9212-7C82B87343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7103232"/>
                  </p:ext>
                </p:extLst>
              </p:nvPr>
            </p:nvGraphicFramePr>
            <p:xfrm>
              <a:off x="2157571" y="4943461"/>
              <a:ext cx="8630296" cy="119195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525397">
                      <a:extLst>
                        <a:ext uri="{9D8B030D-6E8A-4147-A177-3AD203B41FA5}">
                          <a16:colId xmlns:a16="http://schemas.microsoft.com/office/drawing/2014/main" val="3106699611"/>
                        </a:ext>
                      </a:extLst>
                    </a:gridCol>
                    <a:gridCol w="1443838">
                      <a:extLst>
                        <a:ext uri="{9D8B030D-6E8A-4147-A177-3AD203B41FA5}">
                          <a16:colId xmlns:a16="http://schemas.microsoft.com/office/drawing/2014/main" val="500151249"/>
                        </a:ext>
                      </a:extLst>
                    </a:gridCol>
                    <a:gridCol w="2794570">
                      <a:extLst>
                        <a:ext uri="{9D8B030D-6E8A-4147-A177-3AD203B41FA5}">
                          <a16:colId xmlns:a16="http://schemas.microsoft.com/office/drawing/2014/main" val="1533698171"/>
                        </a:ext>
                      </a:extLst>
                    </a:gridCol>
                    <a:gridCol w="2866491">
                      <a:extLst>
                        <a:ext uri="{9D8B030D-6E8A-4147-A177-3AD203B41FA5}">
                          <a16:colId xmlns:a16="http://schemas.microsoft.com/office/drawing/2014/main" val="3714367264"/>
                        </a:ext>
                      </a:extLst>
                    </a:gridCol>
                  </a:tblGrid>
                  <a:tr h="7347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00" t="-8264" r="-468400" b="-90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5462" t="-8264" r="-392017" b="-90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6769" t="-8264" r="-103712" b="-90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01062" t="-8264" r="-849" b="-90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692459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0.484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0.562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0.078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1.02 N</a:t>
                          </a:r>
                          <a:endParaRPr lang="en-AU" sz="2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48530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/>
          <p:cNvSpPr txBox="1"/>
          <p:nvPr/>
        </p:nvSpPr>
        <p:spPr>
          <a:xfrm>
            <a:off x="1426413" y="500771"/>
            <a:ext cx="8422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Experimental Results (H</a:t>
            </a:r>
            <a:r>
              <a:rPr lang="en-AU" sz="3300" b="1" spc="-15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C</a:t>
            </a:r>
            <a:r>
              <a:rPr lang="en-AU" sz="33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):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E6DBC2-6EFF-4C06-A119-A0EBF7C32933}"/>
                  </a:ext>
                </a:extLst>
              </p:cNvPr>
              <p:cNvSpPr txBox="1"/>
              <p:nvPr/>
            </p:nvSpPr>
            <p:spPr>
              <a:xfrm>
                <a:off x="408611" y="5086718"/>
                <a:ext cx="150682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AU" sz="24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n-AU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E6DBC2-6EFF-4C06-A119-A0EBF7C32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11" y="5086718"/>
                <a:ext cx="1506823" cy="738664"/>
              </a:xfrm>
              <a:prstGeom prst="rect">
                <a:avLst/>
              </a:prstGeom>
              <a:blipFill>
                <a:blip r:embed="rId9"/>
                <a:stretch>
                  <a:fillRect l="-4049" r="-2429" b="-163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F5191432-4ADE-42D3-BEAE-1DFE1DE888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564" y="1611178"/>
            <a:ext cx="5116062" cy="2265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A5A113-FF1F-4B28-B702-BF27DFE654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5606" y="231042"/>
            <a:ext cx="2617020" cy="178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977ACFBD-84E0-4423-BF17-EDFDA026B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01" y="1054349"/>
            <a:ext cx="10135478" cy="5174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10"/>
          <p:cNvSpPr txBox="1"/>
          <p:nvPr/>
        </p:nvSpPr>
        <p:spPr>
          <a:xfrm>
            <a:off x="1475689" y="227254"/>
            <a:ext cx="8422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Theoretical Results (H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C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, V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A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&amp; V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B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):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6C34F-2F58-4FC8-B508-6C4D162F397D}"/>
              </a:ext>
            </a:extLst>
          </p:cNvPr>
          <p:cNvSpPr txBox="1"/>
          <p:nvPr/>
        </p:nvSpPr>
        <p:spPr>
          <a:xfrm rot="20558827">
            <a:off x="81084" y="2507184"/>
            <a:ext cx="12019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0" b="1" dirty="0">
                <a:solidFill>
                  <a:srgbClr val="00B0F0">
                    <a:alpha val="40000"/>
                  </a:srgbClr>
                </a:solidFill>
              </a:rPr>
              <a:t>From Spreadsheet</a:t>
            </a:r>
          </a:p>
        </p:txBody>
      </p:sp>
    </p:spTree>
    <p:extLst>
      <p:ext uri="{BB962C8B-B14F-4D97-AF65-F5344CB8AC3E}">
        <p14:creationId xmlns:p14="http://schemas.microsoft.com/office/powerpoint/2010/main" val="31744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A0B73DE-A48C-489D-BEB3-DAA1323A3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505199"/>
              </p:ext>
            </p:extLst>
          </p:nvPr>
        </p:nvGraphicFramePr>
        <p:xfrm>
          <a:off x="1739178" y="4047166"/>
          <a:ext cx="8128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910">
                  <a:extLst>
                    <a:ext uri="{9D8B030D-6E8A-4147-A177-3AD203B41FA5}">
                      <a16:colId xmlns:a16="http://schemas.microsoft.com/office/drawing/2014/main" val="2270813581"/>
                    </a:ext>
                  </a:extLst>
                </a:gridCol>
                <a:gridCol w="1805940">
                  <a:extLst>
                    <a:ext uri="{9D8B030D-6E8A-4147-A177-3AD203B41FA5}">
                      <a16:colId xmlns:a16="http://schemas.microsoft.com/office/drawing/2014/main" val="1018188709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56034028"/>
                    </a:ext>
                  </a:extLst>
                </a:gridCol>
                <a:gridCol w="1781810">
                  <a:extLst>
                    <a:ext uri="{9D8B030D-6E8A-4147-A177-3AD203B41FA5}">
                      <a16:colId xmlns:a16="http://schemas.microsoft.com/office/drawing/2014/main" val="796785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3600" dirty="0"/>
                        <a:t>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/>
                        <a:t>H</a:t>
                      </a:r>
                      <a:r>
                        <a:rPr lang="en-AU" sz="3600" baseline="-25000" dirty="0"/>
                        <a:t>C</a:t>
                      </a:r>
                      <a:r>
                        <a:rPr lang="en-AU" sz="3600" baseline="0" dirty="0"/>
                        <a:t>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/>
                        <a:t>V</a:t>
                      </a:r>
                      <a:r>
                        <a:rPr lang="en-AU" sz="3600" baseline="-25000" dirty="0"/>
                        <a:t>A</a:t>
                      </a:r>
                      <a:r>
                        <a:rPr lang="en-AU" sz="3600" baseline="0" dirty="0"/>
                        <a:t> (N)</a:t>
                      </a:r>
                      <a:endParaRPr lang="en-AU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/>
                        <a:t>V</a:t>
                      </a:r>
                      <a:r>
                        <a:rPr lang="en-AU" sz="3600" baseline="-25000" dirty="0"/>
                        <a:t>B</a:t>
                      </a:r>
                      <a:r>
                        <a:rPr lang="en-AU" sz="3600" baseline="0" dirty="0"/>
                        <a:t> (N)</a:t>
                      </a:r>
                      <a:endParaRPr lang="en-AU" sz="3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425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>
                          <a:solidFill>
                            <a:srgbClr val="FF0000"/>
                          </a:solidFill>
                        </a:rPr>
                        <a:t>Experimental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FF0000"/>
                          </a:solidFill>
                        </a:rPr>
                        <a:t>1.02</a:t>
                      </a:r>
                      <a:endParaRPr lang="en-AU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FF0000"/>
                          </a:solidFill>
                        </a:rPr>
                        <a:t>0.</a:t>
                      </a:r>
                      <a:r>
                        <a:rPr lang="en-AU" sz="3600" b="1" dirty="0">
                          <a:solidFill>
                            <a:srgbClr val="FF0000"/>
                          </a:solidFill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>
                          <a:solidFill>
                            <a:srgbClr val="FF0000"/>
                          </a:solidFill>
                        </a:rPr>
                        <a:t>-0.69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223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/>
                        <a:t>Theoretical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/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/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/>
                        <a:t>-0.73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83844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3FAC390-00E0-4993-8D00-08E562B7DF87}"/>
              </a:ext>
            </a:extLst>
          </p:cNvPr>
          <p:cNvSpPr/>
          <p:nvPr/>
        </p:nvSpPr>
        <p:spPr>
          <a:xfrm>
            <a:off x="2843603" y="1182295"/>
            <a:ext cx="5193627" cy="27041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1423756" y="284384"/>
            <a:ext cx="82386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Theoretical Results (H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C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, V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A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&amp; V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B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): </a:t>
            </a:r>
          </a:p>
        </p:txBody>
      </p:sp>
      <p:pic>
        <p:nvPicPr>
          <p:cNvPr id="15" name="Picture 14" descr="A picture containing indoor, sitting, blue, table&#10;&#10;Description automatically generated">
            <a:extLst>
              <a:ext uri="{FF2B5EF4-FFF2-40B4-BE49-F238E27FC236}">
                <a16:creationId xmlns:a16="http://schemas.microsoft.com/office/drawing/2014/main" id="{19DFFF5D-F7BF-473F-9E99-16DDBBEB3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86" y="1264976"/>
            <a:ext cx="4859329" cy="2538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253BB2-90A2-4A28-B9C3-CFBAD68F9EE6}"/>
              </a:ext>
            </a:extLst>
          </p:cNvPr>
          <p:cNvSpPr txBox="1"/>
          <p:nvPr/>
        </p:nvSpPr>
        <p:spPr>
          <a:xfrm rot="1187952">
            <a:off x="8726814" y="2758734"/>
            <a:ext cx="3285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rgbClr val="FF0000"/>
                </a:solidFill>
              </a:rPr>
              <a:t>“Good” Agreement</a:t>
            </a:r>
          </a:p>
        </p:txBody>
      </p:sp>
    </p:spTree>
    <p:extLst>
      <p:ext uri="{BB962C8B-B14F-4D97-AF65-F5344CB8AC3E}">
        <p14:creationId xmlns:p14="http://schemas.microsoft.com/office/powerpoint/2010/main" val="41969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F3FBC7-D109-49D3-8350-FE4340840304}"/>
              </a:ext>
            </a:extLst>
          </p:cNvPr>
          <p:cNvSpPr txBox="1"/>
          <p:nvPr/>
        </p:nvSpPr>
        <p:spPr>
          <a:xfrm>
            <a:off x="1453356" y="2247404"/>
            <a:ext cx="9476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i="1" spc="-150" dirty="0">
                <a:solidFill>
                  <a:srgbClr val="FF0000"/>
                </a:solidFill>
                <a:ea typeface="Kaleko 105 Round" charset="0"/>
                <a:cs typeface="Kaleko 105 Round" charset="0"/>
              </a:rPr>
              <a:t>Skipping 1</a:t>
            </a:r>
            <a:r>
              <a:rPr lang="en-AU" sz="6000" b="1" i="1" spc="-150" baseline="30000" dirty="0">
                <a:solidFill>
                  <a:srgbClr val="FF0000"/>
                </a:solidFill>
                <a:ea typeface="Kaleko 105 Round" charset="0"/>
                <a:cs typeface="Kaleko 105 Round" charset="0"/>
              </a:rPr>
              <a:t>st</a:t>
            </a:r>
            <a:r>
              <a:rPr lang="en-AU" sz="6000" b="1" i="1" spc="-150" dirty="0">
                <a:solidFill>
                  <a:srgbClr val="FF0000"/>
                </a:solidFill>
                <a:ea typeface="Kaleko 105 Round" charset="0"/>
                <a:cs typeface="Kaleko 105 Round" charset="0"/>
              </a:rPr>
              <a:t> &amp; 2</a:t>
            </a:r>
            <a:r>
              <a:rPr lang="en-AU" sz="6000" b="1" i="1" spc="-150" baseline="30000" dirty="0">
                <a:solidFill>
                  <a:srgbClr val="FF0000"/>
                </a:solidFill>
                <a:ea typeface="Kaleko 105 Round" charset="0"/>
                <a:cs typeface="Kaleko 105 Round" charset="0"/>
              </a:rPr>
              <a:t>nd </a:t>
            </a:r>
            <a:r>
              <a:rPr lang="en-AU" sz="6000" b="1" i="1" spc="-150" dirty="0">
                <a:solidFill>
                  <a:srgbClr val="FF0000"/>
                </a:solidFill>
                <a:ea typeface="Kaleko 105 Round" charset="0"/>
                <a:cs typeface="Kaleko 105 Round" charset="0"/>
              </a:rPr>
              <a:t>Vertically Applied Load Cases </a:t>
            </a:r>
            <a:endParaRPr lang="en-AU" sz="6000" b="1" i="1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aleko 105 Round" charset="0"/>
              <a:cs typeface="Kaleko 105 Round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BBCBD-C9E7-408E-B013-FB9618B93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3" y="231042"/>
            <a:ext cx="328332" cy="328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625CAB-CD90-47B4-B043-52EA25ECE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6" y="6376830"/>
            <a:ext cx="1513882" cy="2346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FFE430-1B0B-4B44-9F00-526EA2D44618}"/>
              </a:ext>
            </a:extLst>
          </p:cNvPr>
          <p:cNvCxnSpPr/>
          <p:nvPr/>
        </p:nvCxnSpPr>
        <p:spPr>
          <a:xfrm flipH="1">
            <a:off x="437546" y="6263027"/>
            <a:ext cx="724477" cy="0"/>
          </a:xfrm>
          <a:prstGeom prst="line">
            <a:avLst/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918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>
          <a:xfrm>
            <a:off x="512512" y="1806338"/>
            <a:ext cx="3670019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Reactions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of the Bar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in its</a:t>
            </a:r>
          </a:p>
          <a:p>
            <a:pPr algn="ctr"/>
            <a:r>
              <a:rPr lang="en-AU" sz="3300" b="1" spc="-150" dirty="0">
                <a:solidFill>
                  <a:srgbClr val="FF0000"/>
                </a:solidFill>
                <a:latin typeface="Montserrat"/>
                <a:ea typeface="Kaleko 105 Round" charset="0"/>
                <a:cs typeface="Kaleko 105 Round" charset="0"/>
              </a:rPr>
              <a:t>Horizontal and </a:t>
            </a:r>
          </a:p>
          <a:p>
            <a:pPr algn="ctr"/>
            <a:r>
              <a:rPr lang="en-AU" sz="3300" b="1" spc="-150" dirty="0">
                <a:solidFill>
                  <a:srgbClr val="FF0000"/>
                </a:solidFill>
                <a:latin typeface="Montserrat"/>
                <a:ea typeface="Kaleko 105 Round" charset="0"/>
                <a:cs typeface="Kaleko 105 Round" charset="0"/>
              </a:rPr>
              <a:t>3</a:t>
            </a:r>
            <a:r>
              <a:rPr lang="en-AU" sz="3300" b="1" spc="-150" baseline="30000" dirty="0">
                <a:solidFill>
                  <a:srgbClr val="FF0000"/>
                </a:solidFill>
                <a:latin typeface="Montserrat"/>
                <a:ea typeface="Kaleko 105 Round" charset="0"/>
                <a:cs typeface="Kaleko 105 Round" charset="0"/>
              </a:rPr>
              <a:t>rd</a:t>
            </a:r>
            <a:r>
              <a:rPr lang="en-AU" sz="3300" b="1" spc="-150" dirty="0">
                <a:solidFill>
                  <a:srgbClr val="FF0000"/>
                </a:solidFill>
                <a:latin typeface="Montserrat"/>
                <a:ea typeface="Kaleko 105 Round" charset="0"/>
                <a:cs typeface="Kaleko 105 Round" charset="0"/>
              </a:rPr>
              <a:t> Vertical </a:t>
            </a:r>
          </a:p>
          <a:p>
            <a:pPr algn="ctr"/>
            <a:r>
              <a:rPr lang="en-AU" sz="3300" b="1" spc="-150" dirty="0">
                <a:solidFill>
                  <a:srgbClr val="FF0000"/>
                </a:solidFill>
                <a:latin typeface="Montserrat"/>
                <a:ea typeface="Kaleko 105 Round" charset="0"/>
                <a:cs typeface="Kaleko 105 Round" charset="0"/>
              </a:rPr>
              <a:t>Loaded State</a:t>
            </a:r>
            <a:r>
              <a:rPr lang="en-AU" sz="3300" b="1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244F36-D5D2-4372-9D71-C5358FA52F58}"/>
              </a:ext>
            </a:extLst>
          </p:cNvPr>
          <p:cNvGrpSpPr/>
          <p:nvPr/>
        </p:nvGrpSpPr>
        <p:grpSpPr>
          <a:xfrm>
            <a:off x="4266039" y="1176592"/>
            <a:ext cx="7249196" cy="4504816"/>
            <a:chOff x="5074250" y="1538365"/>
            <a:chExt cx="5491781" cy="3412718"/>
          </a:xfrm>
        </p:grpSpPr>
        <p:pic>
          <p:nvPicPr>
            <p:cNvPr id="10" name="Picture 9" descr="A picture containing green, indoor, sitting, table&#10;&#10;Description automatically generated">
              <a:extLst>
                <a:ext uri="{FF2B5EF4-FFF2-40B4-BE49-F238E27FC236}">
                  <a16:creationId xmlns:a16="http://schemas.microsoft.com/office/drawing/2014/main" id="{A56843FF-7164-44FB-968E-B824F1D6C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78"/>
            <a:stretch/>
          </p:blipFill>
          <p:spPr>
            <a:xfrm>
              <a:off x="5074250" y="1538365"/>
              <a:ext cx="5491781" cy="3412718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C79769B-2568-461D-9672-7650BA3E5576}"/>
                </a:ext>
              </a:extLst>
            </p:cNvPr>
            <p:cNvGrpSpPr/>
            <p:nvPr/>
          </p:nvGrpSpPr>
          <p:grpSpPr>
            <a:xfrm>
              <a:off x="6869576" y="2680975"/>
              <a:ext cx="1998095" cy="1496049"/>
              <a:chOff x="6495795" y="2075774"/>
              <a:chExt cx="1998095" cy="149604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DA0F61D-AD0F-4183-B99B-AECC513EDAB9}"/>
                  </a:ext>
                </a:extLst>
              </p:cNvPr>
              <p:cNvGrpSpPr/>
              <p:nvPr/>
            </p:nvGrpSpPr>
            <p:grpSpPr>
              <a:xfrm>
                <a:off x="7305731" y="3160985"/>
                <a:ext cx="751525" cy="402675"/>
                <a:chOff x="8037559" y="3189400"/>
                <a:chExt cx="841611" cy="324126"/>
              </a:xfrm>
            </p:grpSpPr>
            <p:sp>
              <p:nvSpPr>
                <p:cNvPr id="11" name="Arrow: Right 10">
                  <a:extLst>
                    <a:ext uri="{FF2B5EF4-FFF2-40B4-BE49-F238E27FC236}">
                      <a16:creationId xmlns:a16="http://schemas.microsoft.com/office/drawing/2014/main" id="{AAFC8FDB-C49C-4CDE-B531-E3DCAADB61EC}"/>
                    </a:ext>
                  </a:extLst>
                </p:cNvPr>
                <p:cNvSpPr/>
                <p:nvPr/>
              </p:nvSpPr>
              <p:spPr>
                <a:xfrm rot="16200000">
                  <a:off x="8252040" y="3217039"/>
                  <a:ext cx="204223" cy="148945"/>
                </a:xfrm>
                <a:prstGeom prst="rightArrow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8EE9A6F-1D35-4498-BA50-01CD2E3E5447}"/>
                    </a:ext>
                  </a:extLst>
                </p:cNvPr>
                <p:cNvSpPr txBox="1"/>
                <p:nvPr/>
              </p:nvSpPr>
              <p:spPr>
                <a:xfrm>
                  <a:off x="8037559" y="3290561"/>
                  <a:ext cx="841611" cy="222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2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V</a:t>
                  </a:r>
                  <a:r>
                    <a:rPr lang="en-AU" sz="1200" b="1" baseline="-25000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71D792C-0999-4DE3-9C49-54EBE49862D5}"/>
                  </a:ext>
                </a:extLst>
              </p:cNvPr>
              <p:cNvGrpSpPr/>
              <p:nvPr/>
            </p:nvGrpSpPr>
            <p:grpSpPr>
              <a:xfrm>
                <a:off x="6495795" y="2859303"/>
                <a:ext cx="374073" cy="276999"/>
                <a:chOff x="6390565" y="2849827"/>
                <a:chExt cx="374073" cy="276999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7467321-5A33-4624-929E-8C9A03A41004}"/>
                    </a:ext>
                  </a:extLst>
                </p:cNvPr>
                <p:cNvSpPr txBox="1"/>
                <p:nvPr/>
              </p:nvSpPr>
              <p:spPr>
                <a:xfrm>
                  <a:off x="6390565" y="2849827"/>
                  <a:ext cx="374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2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</a:t>
                  </a: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CAF879F2-3E98-4164-AC32-66F12CAFD8E4}"/>
                    </a:ext>
                  </a:extLst>
                </p:cNvPr>
                <p:cNvSpPr/>
                <p:nvPr/>
              </p:nvSpPr>
              <p:spPr>
                <a:xfrm>
                  <a:off x="6615206" y="2919724"/>
                  <a:ext cx="89198" cy="10058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FF15581-5D72-44D3-888E-022293B79036}"/>
                  </a:ext>
                </a:extLst>
              </p:cNvPr>
              <p:cNvGrpSpPr/>
              <p:nvPr/>
            </p:nvGrpSpPr>
            <p:grpSpPr>
              <a:xfrm>
                <a:off x="7332102" y="2840993"/>
                <a:ext cx="374073" cy="276999"/>
                <a:chOff x="7442001" y="2816887"/>
                <a:chExt cx="374073" cy="276999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FCE26C0-872C-4D54-9321-D972AC5B0172}"/>
                    </a:ext>
                  </a:extLst>
                </p:cNvPr>
                <p:cNvSpPr txBox="1"/>
                <p:nvPr/>
              </p:nvSpPr>
              <p:spPr>
                <a:xfrm>
                  <a:off x="7442001" y="2816887"/>
                  <a:ext cx="374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2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</a:t>
                  </a: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31C006F5-CF47-450E-9AD7-C98D2956E8D8}"/>
                    </a:ext>
                  </a:extLst>
                </p:cNvPr>
                <p:cNvSpPr/>
                <p:nvPr/>
              </p:nvSpPr>
              <p:spPr>
                <a:xfrm>
                  <a:off x="7646035" y="2886169"/>
                  <a:ext cx="83865" cy="8750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EC509F0-4277-4D21-B2C3-22DA2DF2B16C}"/>
                  </a:ext>
                </a:extLst>
              </p:cNvPr>
              <p:cNvGrpSpPr/>
              <p:nvPr/>
            </p:nvGrpSpPr>
            <p:grpSpPr>
              <a:xfrm>
                <a:off x="6977669" y="2158575"/>
                <a:ext cx="241255" cy="276998"/>
                <a:chOff x="9126385" y="3280590"/>
                <a:chExt cx="374073" cy="468615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6DF6CA-661E-44D1-9BA8-8AA15A0CBC60}"/>
                    </a:ext>
                  </a:extLst>
                </p:cNvPr>
                <p:cNvSpPr txBox="1"/>
                <p:nvPr/>
              </p:nvSpPr>
              <p:spPr>
                <a:xfrm>
                  <a:off x="9126385" y="3280590"/>
                  <a:ext cx="374073" cy="468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2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</a:t>
                  </a: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68AF573F-2404-472A-8A0E-1CAFDD810ACF}"/>
                    </a:ext>
                  </a:extLst>
                </p:cNvPr>
                <p:cNvSpPr/>
                <p:nvPr/>
              </p:nvSpPr>
              <p:spPr>
                <a:xfrm>
                  <a:off x="9126385" y="3580404"/>
                  <a:ext cx="70889" cy="773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312DBE7-E75D-4E3B-857E-C291C2417A21}"/>
                  </a:ext>
                </a:extLst>
              </p:cNvPr>
              <p:cNvGrpSpPr/>
              <p:nvPr/>
            </p:nvGrpSpPr>
            <p:grpSpPr>
              <a:xfrm rot="10800000">
                <a:off x="7004523" y="2364107"/>
                <a:ext cx="1489367" cy="645094"/>
                <a:chOff x="9227448" y="3189323"/>
                <a:chExt cx="1489367" cy="645094"/>
              </a:xfrm>
            </p:grpSpPr>
            <p:sp>
              <p:nvSpPr>
                <p:cNvPr id="9" name="Arrow: Right 8">
                  <a:extLst>
                    <a:ext uri="{FF2B5EF4-FFF2-40B4-BE49-F238E27FC236}">
                      <a16:creationId xmlns:a16="http://schemas.microsoft.com/office/drawing/2014/main" id="{3532C2DF-CCE9-4795-BDD8-CEB3732F61B1}"/>
                    </a:ext>
                  </a:extLst>
                </p:cNvPr>
                <p:cNvSpPr/>
                <p:nvPr/>
              </p:nvSpPr>
              <p:spPr>
                <a:xfrm rot="10800000">
                  <a:off x="9786293" y="3189323"/>
                  <a:ext cx="286000" cy="120559"/>
                </a:xfrm>
                <a:prstGeom prst="rightArrow">
                  <a:avLst>
                    <a:gd name="adj1" fmla="val 35717"/>
                    <a:gd name="adj2" fmla="val 67141"/>
                  </a:avLst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647FF8B9-56BB-4460-8849-30688D73125F}"/>
                    </a:ext>
                  </a:extLst>
                </p:cNvPr>
                <p:cNvGrpSpPr/>
                <p:nvPr/>
              </p:nvGrpSpPr>
              <p:grpSpPr>
                <a:xfrm>
                  <a:off x="9227448" y="3269324"/>
                  <a:ext cx="1489367" cy="565093"/>
                  <a:chOff x="9227448" y="3269324"/>
                  <a:chExt cx="1489367" cy="565093"/>
                </a:xfrm>
              </p:grpSpPr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36D06CB-2533-47F4-9849-65429057B6D8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9227448" y="3322154"/>
                    <a:ext cx="84161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AU" sz="1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H</a:t>
                    </a:r>
                    <a:r>
                      <a:rPr lang="en-AU" sz="1200" b="1" baseline="-250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C</a:t>
                    </a:r>
                  </a:p>
                </p:txBody>
              </p: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F6D9B02B-64A6-4E25-80E3-F901278C83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H="1" flipV="1">
                    <a:off x="10697950" y="3269324"/>
                    <a:ext cx="18865" cy="565093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126DD3E-E770-46A8-B226-0632C5471D14}"/>
                  </a:ext>
                </a:extLst>
              </p:cNvPr>
              <p:cNvGrpSpPr/>
              <p:nvPr/>
            </p:nvGrpSpPr>
            <p:grpSpPr>
              <a:xfrm>
                <a:off x="6652074" y="2075774"/>
                <a:ext cx="471565" cy="345477"/>
                <a:chOff x="8495159" y="2162809"/>
                <a:chExt cx="1726753" cy="850672"/>
              </a:xfrm>
            </p:grpSpPr>
            <p:sp>
              <p:nvSpPr>
                <p:cNvPr id="24" name="Arrow: Right 23">
                  <a:extLst>
                    <a:ext uri="{FF2B5EF4-FFF2-40B4-BE49-F238E27FC236}">
                      <a16:creationId xmlns:a16="http://schemas.microsoft.com/office/drawing/2014/main" id="{20C8C870-6435-4610-9340-47098F64C6F0}"/>
                    </a:ext>
                  </a:extLst>
                </p:cNvPr>
                <p:cNvSpPr/>
                <p:nvPr/>
              </p:nvSpPr>
              <p:spPr>
                <a:xfrm rot="10800000">
                  <a:off x="8495159" y="2698128"/>
                  <a:ext cx="883415" cy="315353"/>
                </a:xfrm>
                <a:prstGeom prst="rightArrow">
                  <a:avLst/>
                </a:prstGeom>
                <a:solidFill>
                  <a:srgbClr val="FFFF00"/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DF916A9-C855-4063-A258-D17AF07E0FC6}"/>
                    </a:ext>
                  </a:extLst>
                </p:cNvPr>
                <p:cNvSpPr txBox="1"/>
                <p:nvPr/>
              </p:nvSpPr>
              <p:spPr>
                <a:xfrm>
                  <a:off x="8657810" y="2162809"/>
                  <a:ext cx="1564102" cy="682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2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</a:t>
                  </a:r>
                  <a:r>
                    <a:rPr lang="en-AU" sz="8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176816B0-FC88-43D6-8093-8AC3136D2201}"/>
                  </a:ext>
                </a:extLst>
              </p:cNvPr>
              <p:cNvGrpSpPr/>
              <p:nvPr/>
            </p:nvGrpSpPr>
            <p:grpSpPr>
              <a:xfrm>
                <a:off x="6502605" y="3159239"/>
                <a:ext cx="751525" cy="412584"/>
                <a:chOff x="8660290" y="3184124"/>
                <a:chExt cx="841612" cy="332102"/>
              </a:xfrm>
            </p:grpSpPr>
            <p:sp>
              <p:nvSpPr>
                <p:cNvPr id="35" name="Arrow: Right 34">
                  <a:extLst>
                    <a:ext uri="{FF2B5EF4-FFF2-40B4-BE49-F238E27FC236}">
                      <a16:creationId xmlns:a16="http://schemas.microsoft.com/office/drawing/2014/main" id="{6E85740F-BB06-416E-AE93-0B3EC0AB4CA0}"/>
                    </a:ext>
                  </a:extLst>
                </p:cNvPr>
                <p:cNvSpPr/>
                <p:nvPr/>
              </p:nvSpPr>
              <p:spPr>
                <a:xfrm rot="16200000">
                  <a:off x="8845041" y="3216502"/>
                  <a:ext cx="218273" cy="153518"/>
                </a:xfrm>
                <a:prstGeom prst="rightArrow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84CF333-036B-4D24-8267-9AF1D2B3A474}"/>
                    </a:ext>
                  </a:extLst>
                </p:cNvPr>
                <p:cNvSpPr txBox="1"/>
                <p:nvPr/>
              </p:nvSpPr>
              <p:spPr>
                <a:xfrm>
                  <a:off x="8660290" y="3293261"/>
                  <a:ext cx="841612" cy="222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2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V</a:t>
                  </a:r>
                  <a:r>
                    <a:rPr lang="en-AU" sz="1200" b="1" baseline="-25000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</a:t>
                  </a:r>
                </a:p>
              </p:txBody>
            </p:sp>
          </p:grpSp>
        </p:grp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EED7FDD5-0C9C-4BAA-B5F4-775C9EC6B225}"/>
                </a:ext>
              </a:extLst>
            </p:cNvPr>
            <p:cNvSpPr/>
            <p:nvPr/>
          </p:nvSpPr>
          <p:spPr>
            <a:xfrm rot="5400000">
              <a:off x="7670941" y="3234240"/>
              <a:ext cx="241255" cy="96708"/>
            </a:xfrm>
            <a:prstGeom prst="rightArrow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3D5FE9-8714-4C41-86D7-0A215C98D39B}"/>
                </a:ext>
              </a:extLst>
            </p:cNvPr>
            <p:cNvSpPr txBox="1"/>
            <p:nvPr/>
          </p:nvSpPr>
          <p:spPr>
            <a:xfrm>
              <a:off x="7640512" y="2891735"/>
              <a:ext cx="4271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en-AU" sz="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endParaRPr lang="en-AU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602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3AC6F9A-29D6-4AFC-8357-B0C318FE4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2443" y="594593"/>
            <a:ext cx="4684294" cy="5449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B17E9A-EB65-47F3-9F08-EC3B2C26BB17}"/>
              </a:ext>
            </a:extLst>
          </p:cNvPr>
          <p:cNvSpPr/>
          <p:nvPr/>
        </p:nvSpPr>
        <p:spPr>
          <a:xfrm>
            <a:off x="5344161" y="518274"/>
            <a:ext cx="4958080" cy="560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0B51AA-55B7-4631-A2C2-8CA2F2DEDD87}"/>
              </a:ext>
            </a:extLst>
          </p:cNvPr>
          <p:cNvGrpSpPr/>
          <p:nvPr/>
        </p:nvGrpSpPr>
        <p:grpSpPr>
          <a:xfrm>
            <a:off x="2008148" y="4026286"/>
            <a:ext cx="1958708" cy="796675"/>
            <a:chOff x="9072081" y="3759352"/>
            <a:chExt cx="1958708" cy="7966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8F234D-F60F-4BF4-930E-A1743CD16CE1}"/>
                </a:ext>
              </a:extLst>
            </p:cNvPr>
            <p:cNvSpPr txBox="1"/>
            <p:nvPr/>
          </p:nvSpPr>
          <p:spPr>
            <a:xfrm>
              <a:off x="9117143" y="3803746"/>
              <a:ext cx="19136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4000" b="1" dirty="0">
                  <a:solidFill>
                    <a:srgbClr val="FF0000"/>
                  </a:solidFill>
                  <a:latin typeface="Montserrat" panose="02000505000000020004" pitchFamily="2" charset="0"/>
                </a:rPr>
                <a:t>99.2 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A1533E-3F83-4BE4-9E39-A29ADC00512F}"/>
                </a:ext>
              </a:extLst>
            </p:cNvPr>
            <p:cNvSpPr/>
            <p:nvPr/>
          </p:nvSpPr>
          <p:spPr>
            <a:xfrm>
              <a:off x="9072081" y="3759352"/>
              <a:ext cx="1913647" cy="7966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61397" y="1545079"/>
            <a:ext cx="34676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Applied 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Load</a:t>
            </a:r>
          </a:p>
          <a:p>
            <a:pPr algn="ctr"/>
            <a:r>
              <a:rPr lang="en-AU" sz="48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P</a:t>
            </a:r>
            <a:r>
              <a:rPr lang="en-AU" sz="32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36182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3AC6F9A-29D6-4AFC-8357-B0C318FE4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1640" y="594593"/>
            <a:ext cx="4663440" cy="5449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B17E9A-EB65-47F3-9F08-EC3B2C26BB17}"/>
              </a:ext>
            </a:extLst>
          </p:cNvPr>
          <p:cNvSpPr/>
          <p:nvPr/>
        </p:nvSpPr>
        <p:spPr>
          <a:xfrm>
            <a:off x="5344161" y="518274"/>
            <a:ext cx="4958080" cy="560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0B51AA-55B7-4631-A2C2-8CA2F2DEDD87}"/>
              </a:ext>
            </a:extLst>
          </p:cNvPr>
          <p:cNvGrpSpPr/>
          <p:nvPr/>
        </p:nvGrpSpPr>
        <p:grpSpPr>
          <a:xfrm>
            <a:off x="2007126" y="4026286"/>
            <a:ext cx="1958708" cy="796675"/>
            <a:chOff x="9072081" y="3759352"/>
            <a:chExt cx="1958708" cy="7966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8F234D-F60F-4BF4-930E-A1743CD16CE1}"/>
                </a:ext>
              </a:extLst>
            </p:cNvPr>
            <p:cNvSpPr txBox="1"/>
            <p:nvPr/>
          </p:nvSpPr>
          <p:spPr>
            <a:xfrm>
              <a:off x="9117143" y="3803746"/>
              <a:ext cx="19136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4000" b="1" dirty="0">
                  <a:solidFill>
                    <a:srgbClr val="FF0000"/>
                  </a:solidFill>
                  <a:latin typeface="Montserrat" panose="02000505000000020004" pitchFamily="2" charset="0"/>
                </a:rPr>
                <a:t>97.7 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A1533E-3F83-4BE4-9E39-A29ADC00512F}"/>
                </a:ext>
              </a:extLst>
            </p:cNvPr>
            <p:cNvSpPr/>
            <p:nvPr/>
          </p:nvSpPr>
          <p:spPr>
            <a:xfrm>
              <a:off x="9072081" y="3759352"/>
              <a:ext cx="1913647" cy="7966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71008" y="1545079"/>
            <a:ext cx="34676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Applied 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Load</a:t>
            </a:r>
          </a:p>
          <a:p>
            <a:pPr algn="ctr"/>
            <a:r>
              <a:rPr lang="en-AU" sz="4800" b="1" spc="-15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P</a:t>
            </a:r>
            <a:r>
              <a:rPr lang="en-AU" sz="3200" b="1" spc="-15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v</a:t>
            </a:r>
            <a:endParaRPr lang="en-AU" sz="3200" b="1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Kaleko 105 Round" charset="0"/>
              <a:cs typeface="Kaleko 105 Rou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8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extBox 9"/>
          <p:cNvSpPr txBox="1"/>
          <p:nvPr/>
        </p:nvSpPr>
        <p:spPr>
          <a:xfrm>
            <a:off x="2328969" y="311223"/>
            <a:ext cx="753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spc="-150" dirty="0">
                <a:solidFill>
                  <a:srgbClr val="34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Experimental Identification</a:t>
            </a:r>
          </a:p>
        </p:txBody>
      </p:sp>
      <p:pic>
        <p:nvPicPr>
          <p:cNvPr id="9" name="VID 20200817_113012-HBR(480)">
            <a:hlinkClick r:id="" action="ppaction://media"/>
            <a:extLst>
              <a:ext uri="{FF2B5EF4-FFF2-40B4-BE49-F238E27FC236}">
                <a16:creationId xmlns:a16="http://schemas.microsoft.com/office/drawing/2014/main" id="{2EF2C18D-109E-4C8B-BCA2-14C907BEF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6174" y="1259067"/>
            <a:ext cx="8218703" cy="46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2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F64E4F-B520-42C0-B320-E332F18FD815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0CC23D-99F8-449B-A721-B2DB77F6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B2153B-0E73-49AE-9F68-A164D98DE683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CE27DA0-A90E-45DE-A8B8-C1068CB5E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F8B9BB-82AA-4236-867C-CB97FE492267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9C532FB-FBA8-4C8B-B782-9663295333B2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5A0E9E-DDA4-4209-B5C7-AEA4EB21CDE2}"/>
              </a:ext>
            </a:extLst>
          </p:cNvPr>
          <p:cNvGrpSpPr/>
          <p:nvPr/>
        </p:nvGrpSpPr>
        <p:grpSpPr>
          <a:xfrm>
            <a:off x="8372555" y="4086126"/>
            <a:ext cx="2206953" cy="796675"/>
            <a:chOff x="9072081" y="3919163"/>
            <a:chExt cx="2206953" cy="7966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02CB3A-0568-4170-9C44-D8EA0465FD39}"/>
                </a:ext>
              </a:extLst>
            </p:cNvPr>
            <p:cNvSpPr txBox="1"/>
            <p:nvPr/>
          </p:nvSpPr>
          <p:spPr>
            <a:xfrm>
              <a:off x="9208300" y="3919163"/>
              <a:ext cx="20707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4000" b="1" dirty="0">
                  <a:solidFill>
                    <a:srgbClr val="FF0000"/>
                  </a:solidFill>
                  <a:latin typeface="Montserrat" panose="02000505000000020004" pitchFamily="2" charset="0"/>
                </a:rPr>
                <a:t>175.9 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B680E9-3486-4B8F-A53B-EC4F294936EE}"/>
                </a:ext>
              </a:extLst>
            </p:cNvPr>
            <p:cNvSpPr/>
            <p:nvPr/>
          </p:nvSpPr>
          <p:spPr>
            <a:xfrm>
              <a:off x="9072081" y="3919163"/>
              <a:ext cx="2070734" cy="7966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45479" y="1271777"/>
            <a:ext cx="3621797" cy="263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300" b="1" spc="-150" dirty="0">
                <a:solidFill>
                  <a:srgbClr val="34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Kaleko 105 Round" charset="0"/>
                <a:cs typeface="Kaleko 105 Round" charset="0"/>
              </a:rPr>
              <a:t>LHS</a:t>
            </a:r>
            <a:r>
              <a:rPr lang="en-AU" sz="3300" b="1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 </a:t>
            </a:r>
            <a:endParaRPr lang="en-AU" sz="3300" spc="-150" dirty="0">
              <a:solidFill>
                <a:srgbClr val="343434"/>
              </a:solidFill>
              <a:latin typeface="Montserrat" panose="00000500000000000000" pitchFamily="2" charset="0"/>
              <a:ea typeface="Kaleko 105 Round" charset="0"/>
              <a:cs typeface="Kaleko 105 Round" charset="0"/>
            </a:endParaRP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(free-roller)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 </a:t>
            </a:r>
            <a:r>
              <a:rPr lang="en-AU" sz="3300" b="1" spc="-150" dirty="0">
                <a:solidFill>
                  <a:srgbClr val="34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Kaleko 105 Round" charset="0"/>
                <a:cs typeface="Kaleko 105 Round" charset="0"/>
              </a:rPr>
              <a:t>Reaction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of the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Bar.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04F48F-E5BD-4620-99F6-197859948F80}"/>
              </a:ext>
            </a:extLst>
          </p:cNvPr>
          <p:cNvSpPr/>
          <p:nvPr/>
        </p:nvSpPr>
        <p:spPr>
          <a:xfrm>
            <a:off x="1929130" y="452296"/>
            <a:ext cx="4958080" cy="560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C1466D6-E3F0-4A52-8091-E1F5E57DA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8361" y="627975"/>
            <a:ext cx="4602480" cy="525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D78DAA-B6BF-4574-B47E-F997B7BEBAA6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52C146-0207-420A-89C7-5530F236D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7BE6ADF-DCCB-43A2-A6E9-A103B5C82BA9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8419FE0-1C9B-45D4-9F62-E4942E1E0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2DB4E3-71F1-46CC-AB4A-AB51EB93D603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EDB3F51-F013-4A22-A677-4BBD6955C5DD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F45DF6-5DB4-4EF5-A523-9D3ED5B11D06}"/>
              </a:ext>
            </a:extLst>
          </p:cNvPr>
          <p:cNvGrpSpPr/>
          <p:nvPr/>
        </p:nvGrpSpPr>
        <p:grpSpPr>
          <a:xfrm>
            <a:off x="1723217" y="4377498"/>
            <a:ext cx="2170356" cy="796675"/>
            <a:chOff x="9072081" y="3919163"/>
            <a:chExt cx="1913647" cy="7966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8808F9-F2BE-41C0-981C-9EA48D63DC91}"/>
                </a:ext>
              </a:extLst>
            </p:cNvPr>
            <p:cNvSpPr txBox="1"/>
            <p:nvPr/>
          </p:nvSpPr>
          <p:spPr>
            <a:xfrm>
              <a:off x="9208300" y="3919163"/>
              <a:ext cx="17774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4000" b="1" dirty="0">
                  <a:solidFill>
                    <a:srgbClr val="FF0000"/>
                  </a:solidFill>
                  <a:latin typeface="Montserrat" panose="02000505000000020004" pitchFamily="2" charset="0"/>
                </a:rPr>
                <a:t>101.9 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5A6D87-5BC5-4B7F-8A59-A517972A5564}"/>
                </a:ext>
              </a:extLst>
            </p:cNvPr>
            <p:cNvSpPr/>
            <p:nvPr/>
          </p:nvSpPr>
          <p:spPr>
            <a:xfrm>
              <a:off x="9072081" y="3919163"/>
              <a:ext cx="1913647" cy="7966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15141" y="1522713"/>
            <a:ext cx="4193297" cy="263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300" b="1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RHS </a:t>
            </a:r>
            <a:endParaRPr lang="en-AU" sz="3300" spc="-150" dirty="0">
              <a:solidFill>
                <a:srgbClr val="343434"/>
              </a:solidFill>
              <a:latin typeface="Montserrat" panose="00000500000000000000" pitchFamily="2" charset="0"/>
              <a:ea typeface="Kaleko 105 Round" charset="0"/>
              <a:cs typeface="Kaleko 105 Round" charset="0"/>
            </a:endParaRP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(propped-roller)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 </a:t>
            </a:r>
            <a:r>
              <a:rPr lang="en-AU" sz="3300" b="1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Reaction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of the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 Bar.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E8504D-2242-44EF-9DFE-2EBD5760A6F4}"/>
              </a:ext>
            </a:extLst>
          </p:cNvPr>
          <p:cNvSpPr/>
          <p:nvPr/>
        </p:nvSpPr>
        <p:spPr>
          <a:xfrm>
            <a:off x="5344161" y="518274"/>
            <a:ext cx="4958080" cy="560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016D89-EA58-473F-BD6A-8655FF3E6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7360" y="660400"/>
            <a:ext cx="4572000" cy="53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6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E9BE78-70F9-406B-BA24-86F1B799F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1" t="65367" r="46621" b="27634"/>
          <a:stretch/>
        </p:blipFill>
        <p:spPr>
          <a:xfrm>
            <a:off x="5154392" y="2993044"/>
            <a:ext cx="4595376" cy="23850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231686" y="229148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F233FA8-0F52-424A-B8BA-54FDEDC32C49}"/>
              </a:ext>
            </a:extLst>
          </p:cNvPr>
          <p:cNvSpPr/>
          <p:nvPr/>
        </p:nvSpPr>
        <p:spPr>
          <a:xfrm>
            <a:off x="5077777" y="2371710"/>
            <a:ext cx="4748607" cy="35367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473FD6-DB6A-4DEC-A4F5-F661237B8286}"/>
              </a:ext>
            </a:extLst>
          </p:cNvPr>
          <p:cNvCxnSpPr>
            <a:cxnSpLocks/>
          </p:cNvCxnSpPr>
          <p:nvPr/>
        </p:nvCxnSpPr>
        <p:spPr>
          <a:xfrm flipH="1">
            <a:off x="7594387" y="3674178"/>
            <a:ext cx="154535" cy="14986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359639-3DB6-4A88-B42C-BC72E3713ED7}"/>
              </a:ext>
            </a:extLst>
          </p:cNvPr>
          <p:cNvGrpSpPr/>
          <p:nvPr/>
        </p:nvGrpSpPr>
        <p:grpSpPr>
          <a:xfrm>
            <a:off x="10120988" y="4547269"/>
            <a:ext cx="2028126" cy="1200329"/>
            <a:chOff x="10163874" y="4542232"/>
            <a:chExt cx="2028126" cy="12003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084969-4D7D-4061-B06E-DF96596913AA}"/>
                </a:ext>
              </a:extLst>
            </p:cNvPr>
            <p:cNvSpPr txBox="1"/>
            <p:nvPr/>
          </p:nvSpPr>
          <p:spPr>
            <a:xfrm>
              <a:off x="10163874" y="4542232"/>
              <a:ext cx="5559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u="sng" dirty="0">
                  <a:solidFill>
                    <a:srgbClr val="FF0000"/>
                  </a:solidFill>
                </a:rPr>
                <a:t>b</a:t>
              </a:r>
            </a:p>
            <a:p>
              <a:endParaRPr lang="en-AU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EA9702-F980-4093-9BA3-149A91F28B63}"/>
                </a:ext>
              </a:extLst>
            </p:cNvPr>
            <p:cNvSpPr txBox="1"/>
            <p:nvPr/>
          </p:nvSpPr>
          <p:spPr>
            <a:xfrm>
              <a:off x="10211244" y="5020393"/>
              <a:ext cx="1749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0CD6AD-365A-4A75-8D7A-A3CCB76DA84E}"/>
                </a:ext>
              </a:extLst>
            </p:cNvPr>
            <p:cNvSpPr txBox="1"/>
            <p:nvPr/>
          </p:nvSpPr>
          <p:spPr>
            <a:xfrm>
              <a:off x="10490032" y="4735146"/>
              <a:ext cx="1701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dirty="0">
                  <a:solidFill>
                    <a:srgbClr val="FF0000"/>
                  </a:solidFill>
                </a:rPr>
                <a:t>= </a:t>
              </a:r>
              <a:r>
                <a:rPr lang="en-AU" sz="3600" b="1" u="sng" dirty="0">
                  <a:solidFill>
                    <a:srgbClr val="FF0000"/>
                  </a:solidFill>
                </a:rPr>
                <a:t>0.554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36944D7-3518-4691-A9EA-5AFC61DDC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7"/>
          <a:stretch/>
        </p:blipFill>
        <p:spPr>
          <a:xfrm>
            <a:off x="803032" y="2394815"/>
            <a:ext cx="3312156" cy="351361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84601" y="382681"/>
            <a:ext cx="8422797" cy="12157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0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Prop Restraint: </a:t>
            </a:r>
          </a:p>
          <a:p>
            <a:pPr algn="ctr"/>
            <a:r>
              <a:rPr lang="en-AU" sz="3300" b="1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Slot: </a:t>
            </a:r>
            <a:r>
              <a:rPr lang="en-AU" sz="33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Gap to Length Ratio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1EF4C8-141B-4072-A03A-7ACC0918836E}"/>
              </a:ext>
            </a:extLst>
          </p:cNvPr>
          <p:cNvGrpSpPr/>
          <p:nvPr/>
        </p:nvGrpSpPr>
        <p:grpSpPr>
          <a:xfrm>
            <a:off x="5146207" y="2945228"/>
            <a:ext cx="6792060" cy="2371823"/>
            <a:chOff x="4774953" y="2632659"/>
            <a:chExt cx="6792060" cy="237182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143382-F90C-45EE-9270-1A0B560A4C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9403" y="3103970"/>
              <a:ext cx="169522" cy="14419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10327C-A4A5-4D9E-A167-C0A73B3D30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3082" y="3437937"/>
              <a:ext cx="146856" cy="156654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33575EA-9A90-4297-A6CF-06ADF10BE261}"/>
                </a:ext>
              </a:extLst>
            </p:cNvPr>
            <p:cNvGrpSpPr/>
            <p:nvPr/>
          </p:nvGrpSpPr>
          <p:grpSpPr>
            <a:xfrm>
              <a:off x="4774953" y="2632659"/>
              <a:ext cx="6792060" cy="2212263"/>
              <a:chOff x="4774953" y="2632659"/>
              <a:chExt cx="6792060" cy="2212263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435EE3-3F17-442C-809E-953E09D506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953" y="3928060"/>
                <a:ext cx="4429944" cy="437192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47DC613-76AF-4941-A6C4-92F64ABF0981}"/>
                  </a:ext>
                </a:extLst>
              </p:cNvPr>
              <p:cNvGrpSpPr/>
              <p:nvPr/>
            </p:nvGrpSpPr>
            <p:grpSpPr>
              <a:xfrm>
                <a:off x="4936019" y="3295122"/>
                <a:ext cx="6630994" cy="1549800"/>
                <a:chOff x="4936019" y="3295122"/>
                <a:chExt cx="6630994" cy="1549800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2DD4DBF3-C0DB-4099-B9AB-93A73008FD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36019" y="4435125"/>
                  <a:ext cx="4277064" cy="409797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9C61B82-8ACE-4EA2-A7FD-61B5E9B5AB8E}"/>
                    </a:ext>
                  </a:extLst>
                </p:cNvPr>
                <p:cNvSpPr txBox="1"/>
                <p:nvPr/>
              </p:nvSpPr>
              <p:spPr>
                <a:xfrm rot="349935">
                  <a:off x="6575996" y="3935347"/>
                  <a:ext cx="642700" cy="7994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4800" b="1" dirty="0">
                      <a:solidFill>
                        <a:srgbClr val="FF0000"/>
                      </a:solidFill>
                    </a:rPr>
                    <a:t>L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9D1A300-D442-499D-A076-9D8D4BCFE2B2}"/>
                    </a:ext>
                  </a:extLst>
                </p:cNvPr>
                <p:cNvSpPr txBox="1"/>
                <p:nvPr/>
              </p:nvSpPr>
              <p:spPr>
                <a:xfrm>
                  <a:off x="9621298" y="3295122"/>
                  <a:ext cx="194571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3600" b="1" dirty="0">
                      <a:solidFill>
                        <a:srgbClr val="FF0000"/>
                      </a:solidFill>
                    </a:rPr>
                    <a:t>L = </a:t>
                  </a:r>
                  <a:r>
                    <a:rPr lang="en-AU" sz="3600" b="1" u="sng" dirty="0">
                      <a:solidFill>
                        <a:srgbClr val="FF0000"/>
                      </a:solidFill>
                    </a:rPr>
                    <a:t>148.0</a:t>
                  </a:r>
                </a:p>
              </p:txBody>
            </p:sp>
          </p:grp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E1295479-365C-443E-B659-C784FB2D1E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37111" y="3221955"/>
                <a:ext cx="2152588" cy="21113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F1C44D6-B4CC-4606-A3EF-FA81E821CE0D}"/>
                  </a:ext>
                </a:extLst>
              </p:cNvPr>
              <p:cNvSpPr txBox="1"/>
              <p:nvPr/>
            </p:nvSpPr>
            <p:spPr>
              <a:xfrm rot="438615">
                <a:off x="5843313" y="2632659"/>
                <a:ext cx="642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b="1" dirty="0">
                    <a:solidFill>
                      <a:srgbClr val="FF0000"/>
                    </a:solidFill>
                  </a:rPr>
                  <a:t>b</a:t>
                </a:r>
                <a:endParaRPr lang="en-AU" sz="48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D697E2F-FBF8-4D8D-B813-26ACBDF83AC1}"/>
              </a:ext>
            </a:extLst>
          </p:cNvPr>
          <p:cNvSpPr txBox="1"/>
          <p:nvPr/>
        </p:nvSpPr>
        <p:spPr>
          <a:xfrm>
            <a:off x="10128972" y="2371710"/>
            <a:ext cx="195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b = </a:t>
            </a:r>
            <a:r>
              <a:rPr lang="en-AU" sz="3600" b="1" u="sng" dirty="0">
                <a:solidFill>
                  <a:srgbClr val="FF0000"/>
                </a:solidFill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337562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EFE091-B257-41F9-BB07-E294B3690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022205"/>
              </p:ext>
            </p:extLst>
          </p:nvPr>
        </p:nvGraphicFramePr>
        <p:xfrm>
          <a:off x="898359" y="1941096"/>
          <a:ext cx="10767156" cy="24156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72126">
                  <a:extLst>
                    <a:ext uri="{9D8B030D-6E8A-4147-A177-3AD203B41FA5}">
                      <a16:colId xmlns:a16="http://schemas.microsoft.com/office/drawing/2014/main" val="2852365966"/>
                    </a:ext>
                  </a:extLst>
                </a:gridCol>
                <a:gridCol w="2305978">
                  <a:extLst>
                    <a:ext uri="{9D8B030D-6E8A-4147-A177-3AD203B41FA5}">
                      <a16:colId xmlns:a16="http://schemas.microsoft.com/office/drawing/2014/main" val="2516853555"/>
                    </a:ext>
                  </a:extLst>
                </a:gridCol>
                <a:gridCol w="3589052">
                  <a:extLst>
                    <a:ext uri="{9D8B030D-6E8A-4147-A177-3AD203B41FA5}">
                      <a16:colId xmlns:a16="http://schemas.microsoft.com/office/drawing/2014/main" val="2206077422"/>
                    </a:ext>
                  </a:extLst>
                </a:gridCol>
              </a:tblGrid>
              <a:tr h="664452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Reactions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V</a:t>
                      </a:r>
                      <a:r>
                        <a:rPr lang="en-AU" sz="2000" baseline="-25000" dirty="0"/>
                        <a:t>A</a:t>
                      </a:r>
                      <a:r>
                        <a:rPr lang="en-AU" sz="2000" dirty="0"/>
                        <a:t> - LHS (gram)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V</a:t>
                      </a:r>
                      <a:r>
                        <a:rPr lang="en-AU" sz="2000" baseline="-25000" dirty="0"/>
                        <a:t>B</a:t>
                      </a:r>
                      <a:r>
                        <a:rPr lang="en-AU" sz="2000" dirty="0"/>
                        <a:t> - RHS (gram)</a:t>
                      </a:r>
                      <a:endParaRPr lang="en-A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211570"/>
                  </a:ext>
                </a:extLst>
              </a:tr>
              <a:tr h="24288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Horizontal Load+</a:t>
                      </a:r>
                      <a:r>
                        <a:rPr lang="en-AU" sz="2000" b="0" spc="-150" dirty="0">
                          <a:solidFill>
                            <a:srgbClr val="343434"/>
                          </a:solidFill>
                          <a:latin typeface="Montserrat"/>
                          <a:ea typeface="Kaleko 105 Round" charset="0"/>
                          <a:cs typeface="Kaleko 105 Round" charset="0"/>
                        </a:rPr>
                        <a:t>3</a:t>
                      </a:r>
                      <a:r>
                        <a:rPr lang="en-AU" sz="2000" b="0" spc="-150" baseline="30000" dirty="0">
                          <a:solidFill>
                            <a:srgbClr val="343434"/>
                          </a:solidFill>
                          <a:latin typeface="Montserrat"/>
                          <a:ea typeface="Kaleko 105 Round" charset="0"/>
                          <a:cs typeface="Kaleko 105 Round" charset="0"/>
                        </a:rPr>
                        <a:t>rd</a:t>
                      </a:r>
                      <a:r>
                        <a:rPr lang="en-AU" sz="2000" b="0" spc="-150" dirty="0">
                          <a:solidFill>
                            <a:srgbClr val="343434"/>
                          </a:solidFill>
                          <a:latin typeface="Montserrat"/>
                          <a:ea typeface="Kaleko 105 Round" charset="0"/>
                          <a:cs typeface="Kaleko 105 Round" charset="0"/>
                        </a:rPr>
                        <a:t> Vertical</a:t>
                      </a:r>
                      <a:r>
                        <a:rPr lang="en-AU" sz="2000" b="0" dirty="0"/>
                        <a:t> </a:t>
                      </a:r>
                      <a:r>
                        <a:rPr lang="en-AU" sz="2000" dirty="0"/>
                        <a:t>Load </a:t>
                      </a:r>
                    </a:p>
                    <a:p>
                      <a:pPr algn="ctr"/>
                      <a:r>
                        <a:rPr lang="en-AU" sz="2000" dirty="0"/>
                        <a:t>+ Self-weight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175.9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/>
                        <a:t>101.9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157783"/>
                  </a:ext>
                </a:extLst>
              </a:tr>
              <a:tr h="525080">
                <a:tc>
                  <a:txBody>
                    <a:bodyPr/>
                    <a:lstStyle/>
                    <a:p>
                      <a:pPr algn="ctr"/>
                      <a:r>
                        <a:rPr lang="en-AU" sz="2000"/>
                        <a:t>Self-Weight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81.4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100.0</a:t>
                      </a:r>
                      <a:endParaRPr lang="en-A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086268"/>
                  </a:ext>
                </a:extLst>
              </a:tr>
              <a:tr h="52508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Applied Load (alone)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94.5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/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2166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EF34F30-35EC-4306-B30A-5280554E0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031643"/>
              </p:ext>
            </p:extLst>
          </p:nvPr>
        </p:nvGraphicFramePr>
        <p:xfrm>
          <a:off x="898359" y="4649998"/>
          <a:ext cx="10767156" cy="5044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81004">
                  <a:extLst>
                    <a:ext uri="{9D8B030D-6E8A-4147-A177-3AD203B41FA5}">
                      <a16:colId xmlns:a16="http://schemas.microsoft.com/office/drawing/2014/main" val="3122792653"/>
                    </a:ext>
                  </a:extLst>
                </a:gridCol>
                <a:gridCol w="2297100">
                  <a:extLst>
                    <a:ext uri="{9D8B030D-6E8A-4147-A177-3AD203B41FA5}">
                      <a16:colId xmlns:a16="http://schemas.microsoft.com/office/drawing/2014/main" val="3825989794"/>
                    </a:ext>
                  </a:extLst>
                </a:gridCol>
                <a:gridCol w="3589052">
                  <a:extLst>
                    <a:ext uri="{9D8B030D-6E8A-4147-A177-3AD203B41FA5}">
                      <a16:colId xmlns:a16="http://schemas.microsoft.com/office/drawing/2014/main" val="2726313527"/>
                    </a:ext>
                  </a:extLst>
                </a:gridCol>
              </a:tblGrid>
              <a:tr h="504429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Load (alone)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V</a:t>
                      </a:r>
                      <a:r>
                        <a:rPr lang="en-AU" sz="2000" baseline="-25000" dirty="0"/>
                        <a:t>A</a:t>
                      </a:r>
                      <a:r>
                        <a:rPr lang="en-AU" sz="2000" dirty="0"/>
                        <a:t> =0.93 N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V</a:t>
                      </a:r>
                      <a:r>
                        <a:rPr lang="en-AU" sz="2000" baseline="-25000" dirty="0"/>
                        <a:t>B</a:t>
                      </a:r>
                      <a:r>
                        <a:rPr lang="en-AU" sz="2000" dirty="0"/>
                        <a:t> = 0.019 N</a:t>
                      </a:r>
                      <a:endParaRPr lang="en-A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70747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84601" y="752619"/>
            <a:ext cx="8422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spc="-15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Experimental Results </a:t>
            </a:r>
            <a:r>
              <a:rPr lang="en-AU" sz="3300" b="1" spc="-15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(V</a:t>
            </a:r>
            <a:r>
              <a:rPr lang="en-AU" sz="3300" b="1" spc="-150" baseline="-2500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A</a:t>
            </a:r>
            <a:r>
              <a:rPr lang="en-AU" sz="3300" b="1" spc="-15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&amp; V</a:t>
            </a:r>
            <a:r>
              <a:rPr lang="en-AU" sz="3300" b="1" spc="-150" baseline="-2500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B</a:t>
            </a:r>
            <a:r>
              <a:rPr lang="en-AU" sz="3300" b="1" spc="-150" dirty="0">
                <a:solidFill>
                  <a:srgbClr val="FF0000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):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E70AB6-9D3F-4F82-897B-510FD81A0887}"/>
              </a:ext>
            </a:extLst>
          </p:cNvPr>
          <p:cNvSpPr/>
          <p:nvPr/>
        </p:nvSpPr>
        <p:spPr>
          <a:xfrm>
            <a:off x="788311" y="4561593"/>
            <a:ext cx="10987252" cy="7097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865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674548-FE44-4278-AF83-72DDF8CCCEC1}"/>
              </a:ext>
            </a:extLst>
          </p:cNvPr>
          <p:cNvSpPr txBox="1"/>
          <p:nvPr/>
        </p:nvSpPr>
        <p:spPr>
          <a:xfrm>
            <a:off x="1061345" y="1435834"/>
            <a:ext cx="491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0000"/>
                </a:solidFill>
              </a:rPr>
              <a:t>Prop Member Force (H</a:t>
            </a:r>
            <a:r>
              <a:rPr lang="en-AU" sz="2400" b="1" baseline="-25000" dirty="0">
                <a:solidFill>
                  <a:srgbClr val="FF0000"/>
                </a:solidFill>
              </a:rPr>
              <a:t>C</a:t>
            </a:r>
            <a:r>
              <a:rPr lang="en-AU" sz="2400" b="1" dirty="0">
                <a:solidFill>
                  <a:srgbClr val="FF0000"/>
                </a:solidFill>
              </a:rPr>
              <a:t>) </a:t>
            </a:r>
          </a:p>
          <a:p>
            <a:pPr algn="ctr"/>
            <a:r>
              <a:rPr lang="en-AU" sz="2400" b="1" dirty="0">
                <a:solidFill>
                  <a:srgbClr val="FF0000"/>
                </a:solidFill>
              </a:rPr>
              <a:t>= </a:t>
            </a:r>
            <a:r>
              <a:rPr lang="en-AU" sz="2400" b="1" dirty="0">
                <a:solidFill>
                  <a:srgbClr val="0070C0"/>
                </a:solidFill>
              </a:rPr>
              <a:t>Spring Stiffness (</a:t>
            </a:r>
            <a:r>
              <a:rPr lang="en-AU" sz="2400" b="1" dirty="0" err="1">
                <a:solidFill>
                  <a:srgbClr val="0070C0"/>
                </a:solidFill>
              </a:rPr>
              <a:t>k</a:t>
            </a:r>
            <a:r>
              <a:rPr lang="en-AU" sz="2400" b="1" baseline="-25000" dirty="0" err="1">
                <a:solidFill>
                  <a:srgbClr val="0070C0"/>
                </a:solidFill>
              </a:rPr>
              <a:t>s</a:t>
            </a:r>
            <a:r>
              <a:rPr lang="en-AU" sz="2400" b="1" dirty="0">
                <a:solidFill>
                  <a:srgbClr val="0070C0"/>
                </a:solidFill>
              </a:rPr>
              <a:t>) </a:t>
            </a:r>
            <a:r>
              <a:rPr lang="en-AU" sz="2400" b="1" dirty="0">
                <a:solidFill>
                  <a:srgbClr val="FF0000"/>
                </a:solidFill>
              </a:rPr>
              <a:t>x </a:t>
            </a:r>
            <a:r>
              <a:rPr lang="en-AU" sz="2400" b="1" dirty="0">
                <a:solidFill>
                  <a:srgbClr val="00B050"/>
                </a:solidFill>
              </a:rPr>
              <a:t>Elongation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9FA770-93CD-4237-BBF2-2B4BBD33E680}"/>
              </a:ext>
            </a:extLst>
          </p:cNvPr>
          <p:cNvSpPr txBox="1"/>
          <p:nvPr/>
        </p:nvSpPr>
        <p:spPr>
          <a:xfrm>
            <a:off x="1316522" y="2369582"/>
            <a:ext cx="4018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B050"/>
                </a:solidFill>
              </a:rPr>
              <a:t>Elongation </a:t>
            </a:r>
            <a:r>
              <a:rPr lang="en-AU" sz="2400" b="1" dirty="0">
                <a:solidFill>
                  <a:srgbClr val="FF0000"/>
                </a:solidFill>
              </a:rPr>
              <a:t>of Prop </a:t>
            </a:r>
          </a:p>
          <a:p>
            <a:pPr algn="ctr"/>
            <a:r>
              <a:rPr lang="en-AU" sz="2400" b="1" dirty="0">
                <a:solidFill>
                  <a:srgbClr val="FF0000"/>
                </a:solidFill>
              </a:rPr>
              <a:t>= (Gap Length</a:t>
            </a:r>
            <a:r>
              <a:rPr lang="en-AU" sz="2400" b="1" baseline="-25000" dirty="0">
                <a:solidFill>
                  <a:srgbClr val="FF0000"/>
                </a:solidFill>
              </a:rPr>
              <a:t>1</a:t>
            </a:r>
            <a:r>
              <a:rPr lang="en-AU" sz="2400" b="1" dirty="0">
                <a:solidFill>
                  <a:srgbClr val="FF0000"/>
                </a:solidFill>
              </a:rPr>
              <a:t> – Gap Length</a:t>
            </a:r>
            <a:r>
              <a:rPr lang="en-AU" sz="2400" b="1" baseline="-25000" dirty="0">
                <a:solidFill>
                  <a:srgbClr val="FF0000"/>
                </a:solidFill>
              </a:rPr>
              <a:t>0</a:t>
            </a:r>
            <a:r>
              <a:rPr lang="en-AU" sz="2400" b="1" dirty="0">
                <a:solidFill>
                  <a:srgbClr val="FF0000"/>
                </a:solidFill>
              </a:rPr>
              <a:t>)</a:t>
            </a:r>
            <a:endParaRPr lang="en-AU" sz="2400" b="1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E83430C-1D0A-452B-AF5D-E5860B2607F6}"/>
                  </a:ext>
                </a:extLst>
              </p:cNvPr>
              <p:cNvSpPr/>
              <p:nvPr/>
            </p:nvSpPr>
            <p:spPr>
              <a:xfrm>
                <a:off x="599656" y="3303330"/>
                <a:ext cx="5452450" cy="835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AU" sz="2400" b="1" dirty="0">
                    <a:solidFill>
                      <a:srgbClr val="FF0000"/>
                    </a:solidFill>
                  </a:rPr>
                  <a:t>Gap Length = </a:t>
                </a:r>
                <a:r>
                  <a:rPr lang="en-AU" sz="2400" b="1" u="sng" dirty="0">
                    <a:solidFill>
                      <a:srgbClr val="FF0000"/>
                    </a:solidFill>
                  </a:rPr>
                  <a:t>True Slot Length (</a:t>
                </a:r>
                <a:r>
                  <a:rPr lang="en-AU" sz="2400" b="1" u="sng" dirty="0">
                    <a:solidFill>
                      <a:srgbClr val="00B050"/>
                    </a:solidFill>
                  </a:rPr>
                  <a:t>13.0 mm</a:t>
                </a:r>
                <a:r>
                  <a:rPr lang="en-AU" sz="2400" b="1" u="sng" dirty="0">
                    <a:solidFill>
                      <a:srgbClr val="FF0000"/>
                    </a:solidFill>
                  </a:rPr>
                  <a:t>) </a:t>
                </a:r>
              </a:p>
              <a:p>
                <a:pPr algn="ctr"/>
                <a:r>
                  <a:rPr lang="en-AU" sz="2400" b="1" dirty="0">
                    <a:solidFill>
                      <a:srgbClr val="FF0000"/>
                    </a:solidFill>
                  </a:rPr>
                  <a:t>x Measured Gap/</a:t>
                </a:r>
                <a:r>
                  <a:rPr lang="en-AU" sz="2400" b="1" dirty="0" err="1">
                    <a:solidFill>
                      <a:srgbClr val="FF0000"/>
                    </a:solidFill>
                  </a:rPr>
                  <a:t>Slot_Length</a:t>
                </a:r>
                <a:r>
                  <a:rPr lang="en-AU" sz="2400" b="1" dirty="0">
                    <a:solidFill>
                      <a:srgbClr val="FF0000"/>
                    </a:solidFill>
                  </a:rPr>
                  <a:t> Ratio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2400" b="1">
                                <a:latin typeface="Cambria Math" panose="02040503050406030204" pitchFamily="18" charset="0"/>
                              </a:rPr>
                              <m:t>𝐛</m:t>
                            </m:r>
                          </m:num>
                          <m:den>
                            <m:r>
                              <a:rPr lang="en-AU" sz="2400" b="1">
                                <a:latin typeface="Cambria Math" panose="02040503050406030204" pitchFamily="18" charset="0"/>
                              </a:rPr>
                              <m:t>𝐋</m:t>
                            </m:r>
                          </m:den>
                        </m:f>
                      </m:e>
                    </m:d>
                  </m:oMath>
                </a14:m>
                <a:endParaRPr lang="en-AU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E83430C-1D0A-452B-AF5D-E5860B2607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56" y="3303330"/>
                <a:ext cx="5452450" cy="835293"/>
              </a:xfrm>
              <a:prstGeom prst="rect">
                <a:avLst/>
              </a:prstGeom>
              <a:blipFill>
                <a:blip r:embed="rId5"/>
                <a:stretch>
                  <a:fillRect l="-559" t="-24818" r="-10503" b="-10583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E4D002-4776-4449-9C95-A52917191EA0}"/>
                  </a:ext>
                </a:extLst>
              </p:cNvPr>
              <p:cNvSpPr txBox="1"/>
              <p:nvPr/>
            </p:nvSpPr>
            <p:spPr>
              <a:xfrm>
                <a:off x="2437868" y="4397877"/>
                <a:ext cx="7540430" cy="465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 dirty="0">
                    <a:solidFill>
                      <a:srgbClr val="FF0000"/>
                    </a:solidFill>
                  </a:rPr>
                  <a:t>Prop Member Force (</a:t>
                </a:r>
                <a:r>
                  <a:rPr lang="en-AU" sz="2400" b="1" i="1" dirty="0">
                    <a:solidFill>
                      <a:srgbClr val="0070C0"/>
                    </a:solidFill>
                  </a:rPr>
                  <a:t>H</a:t>
                </a:r>
                <a:r>
                  <a:rPr lang="en-AU" sz="2400" b="1" i="1" baseline="-25000" dirty="0">
                    <a:solidFill>
                      <a:srgbClr val="0070C0"/>
                    </a:solidFill>
                  </a:rPr>
                  <a:t>C</a:t>
                </a:r>
                <a:r>
                  <a:rPr lang="en-AU" sz="2400" b="1" dirty="0">
                    <a:solidFill>
                      <a:srgbClr val="FF0000"/>
                    </a:solidFill>
                  </a:rPr>
                  <a:t>) = </a:t>
                </a:r>
                <a:r>
                  <a:rPr lang="en-AU" sz="2400" b="1" dirty="0" err="1">
                    <a:solidFill>
                      <a:srgbClr val="0070C0"/>
                    </a:solidFill>
                  </a:rPr>
                  <a:t>k</a:t>
                </a:r>
                <a:r>
                  <a:rPr lang="en-AU" sz="2400" b="1" baseline="-25000" dirty="0" err="1">
                    <a:solidFill>
                      <a:srgbClr val="0070C0"/>
                    </a:solidFill>
                  </a:rPr>
                  <a:t>s</a:t>
                </a:r>
                <a:r>
                  <a:rPr lang="en-AU" sz="2400" b="1" baseline="-25000" dirty="0">
                    <a:solidFill>
                      <a:srgbClr val="0070C0"/>
                    </a:solidFill>
                  </a:rPr>
                  <a:t> </a:t>
                </a:r>
                <a:r>
                  <a:rPr lang="en-AU" sz="2400" b="1" dirty="0">
                    <a:solidFill>
                      <a:srgbClr val="FF0000"/>
                    </a:solidFill>
                  </a:rPr>
                  <a:t>x </a:t>
                </a:r>
                <a:r>
                  <a:rPr lang="en-AU" sz="2400" b="1" dirty="0">
                    <a:solidFill>
                      <a:srgbClr val="00B050"/>
                    </a:solidFill>
                  </a:rPr>
                  <a:t>13.0</a:t>
                </a:r>
                <a:r>
                  <a:rPr lang="en-AU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AU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AU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AU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AU" sz="24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𝐛</m:t>
                                </m:r>
                              </m:num>
                              <m:den>
                                <m:r>
                                  <a:rPr lang="en-AU" sz="24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𝐋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AU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AU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AU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AU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AU" sz="24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𝐛</m:t>
                                </m:r>
                              </m:num>
                              <m:den>
                                <m:r>
                                  <a:rPr lang="en-AU" sz="24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𝐋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AU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AU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en-AU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E4D002-4776-4449-9C95-A52917191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868" y="4397877"/>
                <a:ext cx="7540430" cy="465961"/>
              </a:xfrm>
              <a:prstGeom prst="rect">
                <a:avLst/>
              </a:prstGeom>
              <a:blipFill>
                <a:blip r:embed="rId6"/>
                <a:stretch>
                  <a:fillRect t="-122078" b="-18831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4F61B0FE-EFE3-41CA-9212-7C82B87343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9309673"/>
                  </p:ext>
                </p:extLst>
              </p:nvPr>
            </p:nvGraphicFramePr>
            <p:xfrm>
              <a:off x="2157571" y="4943461"/>
              <a:ext cx="8630296" cy="119195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525397">
                      <a:extLst>
                        <a:ext uri="{9D8B030D-6E8A-4147-A177-3AD203B41FA5}">
                          <a16:colId xmlns:a16="http://schemas.microsoft.com/office/drawing/2014/main" val="3106699611"/>
                        </a:ext>
                      </a:extLst>
                    </a:gridCol>
                    <a:gridCol w="1443838">
                      <a:extLst>
                        <a:ext uri="{9D8B030D-6E8A-4147-A177-3AD203B41FA5}">
                          <a16:colId xmlns:a16="http://schemas.microsoft.com/office/drawing/2014/main" val="500151249"/>
                        </a:ext>
                      </a:extLst>
                    </a:gridCol>
                    <a:gridCol w="2794570">
                      <a:extLst>
                        <a:ext uri="{9D8B030D-6E8A-4147-A177-3AD203B41FA5}">
                          <a16:colId xmlns:a16="http://schemas.microsoft.com/office/drawing/2014/main" val="1533698171"/>
                        </a:ext>
                      </a:extLst>
                    </a:gridCol>
                    <a:gridCol w="2866491">
                      <a:extLst>
                        <a:ext uri="{9D8B030D-6E8A-4147-A177-3AD203B41FA5}">
                          <a16:colId xmlns:a16="http://schemas.microsoft.com/office/drawing/2014/main" val="3714367264"/>
                        </a:ext>
                      </a:extLst>
                    </a:gridCol>
                  </a:tblGrid>
                  <a:tr h="65896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AU" sz="2400" i="1" kern="120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AU" sz="2400" i="1" kern="120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type m:val="skw"/>
                                            <m:ctrlPr>
                                              <a:rPr lang="en-AU" sz="2400" i="1" kern="120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AU" sz="2400" kern="1200" smtClean="0">
                                                <a:latin typeface="Cambria Math" panose="02040503050406030204" pitchFamily="18" charset="0"/>
                                              </a:rPr>
                                              <m:t>𝐛</m:t>
                                            </m:r>
                                          </m:num>
                                          <m:den>
                                            <m:r>
                                              <a:rPr lang="en-AU" sz="2400" kern="1200" smtClean="0">
                                                <a:latin typeface="Cambria Math" panose="02040503050406030204" pitchFamily="18" charset="0"/>
                                              </a:rPr>
                                              <m:t>𝐋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en-AU" sz="2400" kern="120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AU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AU" sz="2400" i="1" kern="120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AU" sz="2400" i="1" kern="120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type m:val="skw"/>
                                            <m:ctrlPr>
                                              <a:rPr lang="en-AU" sz="2400" i="1" kern="120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AU" sz="2400" kern="1200" smtClean="0">
                                                <a:latin typeface="Cambria Math" panose="02040503050406030204" pitchFamily="18" charset="0"/>
                                              </a:rPr>
                                              <m:t>𝐛</m:t>
                                            </m:r>
                                          </m:num>
                                          <m:den>
                                            <m:r>
                                              <a:rPr lang="en-AU" sz="2400" kern="1200" smtClean="0">
                                                <a:latin typeface="Cambria Math" panose="02040503050406030204" pitchFamily="18" charset="0"/>
                                              </a:rPr>
                                              <m:t>𝐋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en-AU" sz="2400" kern="120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AU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AU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en-AU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sz="3200" smtClean="0">
                                              <a:latin typeface="Cambria Math" panose="02040503050406030204" pitchFamily="18" charset="0"/>
                                            </a:rPr>
                                            <m:t>𝐛</m:t>
                                          </m:r>
                                        </m:num>
                                        <m:den>
                                          <m:r>
                                            <a:rPr lang="en-AU" sz="3200" smtClean="0">
                                              <a:latin typeface="Cambria Math" panose="02040503050406030204" pitchFamily="18" charset="0"/>
                                            </a:rPr>
                                            <m:t>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AU" sz="320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AU" sz="3200" dirty="0"/>
                            <a:t> -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AU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en-AU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sz="3200" smtClean="0">
                                              <a:latin typeface="Cambria Math" panose="02040503050406030204" pitchFamily="18" charset="0"/>
                                            </a:rPr>
                                            <m:t>𝐛</m:t>
                                          </m:r>
                                        </m:num>
                                        <m:den>
                                          <m:r>
                                            <a:rPr lang="en-AU" sz="3200" smtClean="0">
                                              <a:latin typeface="Cambria Math" panose="02040503050406030204" pitchFamily="18" charset="0"/>
                                            </a:rPr>
                                            <m:t>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AU" sz="3200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endParaRPr lang="en-AU" sz="3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Force:  H</a:t>
                          </a:r>
                          <a:r>
                            <a:rPr lang="en-AU" sz="2400" baseline="-25000" dirty="0"/>
                            <a:t>C</a:t>
                          </a:r>
                        </a:p>
                        <a:p>
                          <a:pPr algn="ctr"/>
                          <a:r>
                            <a:rPr lang="en-AU" sz="1800" dirty="0"/>
                            <a:t>k</a:t>
                          </a:r>
                          <a:r>
                            <a:rPr lang="en-AU" sz="1800" baseline="-25000" dirty="0" err="1"/>
                            <a:t>s</a:t>
                          </a:r>
                          <a:r>
                            <a:rPr lang="en-AU" sz="1800" baseline="-25000" dirty="0"/>
                            <a:t> </a:t>
                          </a:r>
                          <a:r>
                            <a:rPr lang="en-AU" sz="1800" dirty="0"/>
                            <a:t>x 13.0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AU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en-AU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sz="1800">
                                              <a:latin typeface="Cambria Math" panose="02040503050406030204" pitchFamily="18" charset="0"/>
                                            </a:rPr>
                                            <m:t>𝐛</m:t>
                                          </m:r>
                                        </m:num>
                                        <m:den>
                                          <m:r>
                                            <a:rPr lang="en-AU" sz="1800">
                                              <a:latin typeface="Cambria Math" panose="02040503050406030204" pitchFamily="18" charset="0"/>
                                            </a:rPr>
                                            <m:t>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AU" sz="180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AU" sz="1800" dirty="0"/>
                            <a:t> -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AU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en-AU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sz="1800">
                                              <a:latin typeface="Cambria Math" panose="02040503050406030204" pitchFamily="18" charset="0"/>
                                            </a:rPr>
                                            <m:t>𝐛</m:t>
                                          </m:r>
                                        </m:num>
                                        <m:den>
                                          <m:r>
                                            <a:rPr lang="en-AU" sz="1800">
                                              <a:latin typeface="Cambria Math" panose="02040503050406030204" pitchFamily="18" charset="0"/>
                                            </a:rPr>
                                            <m:t>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AU" sz="180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AU" sz="1800" dirty="0"/>
                            <a:t>)</a:t>
                          </a:r>
                          <a:endParaRPr lang="en-AU" sz="18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6924597"/>
                      </a:ext>
                    </a:extLst>
                  </a:tr>
                  <a:tr h="4100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0.484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0.554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0.07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0.91 N</a:t>
                          </a:r>
                          <a:endParaRPr lang="en-AU" sz="2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48530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4F61B0FE-EFE3-41CA-9212-7C82B87343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9309673"/>
                  </p:ext>
                </p:extLst>
              </p:nvPr>
            </p:nvGraphicFramePr>
            <p:xfrm>
              <a:off x="2157571" y="4943461"/>
              <a:ext cx="8630296" cy="119195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525397">
                      <a:extLst>
                        <a:ext uri="{9D8B030D-6E8A-4147-A177-3AD203B41FA5}">
                          <a16:colId xmlns:a16="http://schemas.microsoft.com/office/drawing/2014/main" val="3106699611"/>
                        </a:ext>
                      </a:extLst>
                    </a:gridCol>
                    <a:gridCol w="1443838">
                      <a:extLst>
                        <a:ext uri="{9D8B030D-6E8A-4147-A177-3AD203B41FA5}">
                          <a16:colId xmlns:a16="http://schemas.microsoft.com/office/drawing/2014/main" val="500151249"/>
                        </a:ext>
                      </a:extLst>
                    </a:gridCol>
                    <a:gridCol w="2794570">
                      <a:extLst>
                        <a:ext uri="{9D8B030D-6E8A-4147-A177-3AD203B41FA5}">
                          <a16:colId xmlns:a16="http://schemas.microsoft.com/office/drawing/2014/main" val="1533698171"/>
                        </a:ext>
                      </a:extLst>
                    </a:gridCol>
                    <a:gridCol w="2866491">
                      <a:extLst>
                        <a:ext uri="{9D8B030D-6E8A-4147-A177-3AD203B41FA5}">
                          <a16:colId xmlns:a16="http://schemas.microsoft.com/office/drawing/2014/main" val="3714367264"/>
                        </a:ext>
                      </a:extLst>
                    </a:gridCol>
                  </a:tblGrid>
                  <a:tr h="7347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00" t="-8264" r="-468400" b="-90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5462" t="-8264" r="-392017" b="-90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6769" t="-8264" r="-103712" b="-90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01062" t="-8264" r="-849" b="-90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692459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0.484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0.554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0.07</a:t>
                          </a:r>
                          <a:endParaRPr lang="en-A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400" dirty="0"/>
                            <a:t>0.91 N</a:t>
                          </a:r>
                          <a:endParaRPr lang="en-AU" sz="2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48530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/>
          <p:cNvSpPr txBox="1"/>
          <p:nvPr/>
        </p:nvSpPr>
        <p:spPr>
          <a:xfrm>
            <a:off x="1656443" y="422498"/>
            <a:ext cx="8422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Experimental Results (H</a:t>
            </a:r>
            <a:r>
              <a:rPr lang="en-AU" sz="3300" b="1" spc="-15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C</a:t>
            </a:r>
            <a:r>
              <a:rPr lang="en-AU" sz="33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):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E6DBC2-6EFF-4C06-A119-A0EBF7C32933}"/>
                  </a:ext>
                </a:extLst>
              </p:cNvPr>
              <p:cNvSpPr txBox="1"/>
              <p:nvPr/>
            </p:nvSpPr>
            <p:spPr>
              <a:xfrm>
                <a:off x="408611" y="5086718"/>
                <a:ext cx="150682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AU" sz="24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n-AU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E6DBC2-6EFF-4C06-A119-A0EBF7C32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11" y="5086718"/>
                <a:ext cx="1506823" cy="738664"/>
              </a:xfrm>
              <a:prstGeom prst="rect">
                <a:avLst/>
              </a:prstGeom>
              <a:blipFill>
                <a:blip r:embed="rId9"/>
                <a:stretch>
                  <a:fillRect l="-4049" r="-2429" b="-163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F5191432-4ADE-42D3-BEAE-1DFE1DE888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564" y="1611178"/>
            <a:ext cx="5116062" cy="2265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026330-CD8E-42CD-AA41-177C52381C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8513" y="574822"/>
            <a:ext cx="2424113" cy="12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8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AAA06E98-C5B6-4103-9900-BA31283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57" y="1094693"/>
            <a:ext cx="10097375" cy="49762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10"/>
          <p:cNvSpPr txBox="1"/>
          <p:nvPr/>
        </p:nvSpPr>
        <p:spPr>
          <a:xfrm>
            <a:off x="1996684" y="380727"/>
            <a:ext cx="8422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Theoretical Results (H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C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, V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A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&amp; V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B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):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6C34F-2F58-4FC8-B508-6C4D162F397D}"/>
              </a:ext>
            </a:extLst>
          </p:cNvPr>
          <p:cNvSpPr txBox="1"/>
          <p:nvPr/>
        </p:nvSpPr>
        <p:spPr>
          <a:xfrm rot="20558827">
            <a:off x="81084" y="2507184"/>
            <a:ext cx="12019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0" b="1" dirty="0">
                <a:solidFill>
                  <a:srgbClr val="00B0F0">
                    <a:alpha val="40000"/>
                  </a:srgbClr>
                </a:solidFill>
              </a:rPr>
              <a:t>From Spreadsheet</a:t>
            </a:r>
          </a:p>
        </p:txBody>
      </p:sp>
    </p:spTree>
    <p:extLst>
      <p:ext uri="{BB962C8B-B14F-4D97-AF65-F5344CB8AC3E}">
        <p14:creationId xmlns:p14="http://schemas.microsoft.com/office/powerpoint/2010/main" val="10175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A0B73DE-A48C-489D-BEB3-DAA1323A3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609938"/>
              </p:ext>
            </p:extLst>
          </p:nvPr>
        </p:nvGraphicFramePr>
        <p:xfrm>
          <a:off x="1962460" y="4047166"/>
          <a:ext cx="8128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910">
                  <a:extLst>
                    <a:ext uri="{9D8B030D-6E8A-4147-A177-3AD203B41FA5}">
                      <a16:colId xmlns:a16="http://schemas.microsoft.com/office/drawing/2014/main" val="2270813581"/>
                    </a:ext>
                  </a:extLst>
                </a:gridCol>
                <a:gridCol w="1805940">
                  <a:extLst>
                    <a:ext uri="{9D8B030D-6E8A-4147-A177-3AD203B41FA5}">
                      <a16:colId xmlns:a16="http://schemas.microsoft.com/office/drawing/2014/main" val="1018188709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56034028"/>
                    </a:ext>
                  </a:extLst>
                </a:gridCol>
                <a:gridCol w="1781810">
                  <a:extLst>
                    <a:ext uri="{9D8B030D-6E8A-4147-A177-3AD203B41FA5}">
                      <a16:colId xmlns:a16="http://schemas.microsoft.com/office/drawing/2014/main" val="796785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3600" dirty="0"/>
                        <a:t>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/>
                        <a:t>H</a:t>
                      </a:r>
                      <a:r>
                        <a:rPr lang="en-AU" sz="3600" baseline="-25000" dirty="0"/>
                        <a:t>C</a:t>
                      </a:r>
                      <a:r>
                        <a:rPr lang="en-AU" sz="3600" baseline="0" dirty="0"/>
                        <a:t>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/>
                        <a:t>V</a:t>
                      </a:r>
                      <a:r>
                        <a:rPr lang="en-AU" sz="3600" baseline="-25000" dirty="0"/>
                        <a:t>A</a:t>
                      </a:r>
                      <a:r>
                        <a:rPr lang="en-AU" sz="3600" baseline="0" dirty="0"/>
                        <a:t> (N)</a:t>
                      </a:r>
                      <a:endParaRPr lang="en-AU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/>
                        <a:t>V</a:t>
                      </a:r>
                      <a:r>
                        <a:rPr lang="en-AU" sz="3600" baseline="-25000" dirty="0"/>
                        <a:t>B</a:t>
                      </a:r>
                      <a:r>
                        <a:rPr lang="en-AU" sz="3600" baseline="0" dirty="0"/>
                        <a:t> (N)</a:t>
                      </a:r>
                      <a:endParaRPr lang="en-AU" sz="3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425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>
                          <a:solidFill>
                            <a:srgbClr val="FF0000"/>
                          </a:solidFill>
                        </a:rPr>
                        <a:t>Experimental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FF0000"/>
                          </a:solidFill>
                        </a:rPr>
                        <a:t>0.91</a:t>
                      </a:r>
                      <a:endParaRPr lang="en-AU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>
                          <a:solidFill>
                            <a:srgbClr val="FF0000"/>
                          </a:solidFill>
                        </a:rPr>
                        <a:t>0.93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>
                          <a:solidFill>
                            <a:srgbClr val="FF0000"/>
                          </a:solidFill>
                        </a:rPr>
                        <a:t>0.019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223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/>
                        <a:t>Theoretical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/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/>
                        <a:t>0.021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83844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3FAC390-00E0-4993-8D00-08E562B7DF87}"/>
              </a:ext>
            </a:extLst>
          </p:cNvPr>
          <p:cNvSpPr/>
          <p:nvPr/>
        </p:nvSpPr>
        <p:spPr>
          <a:xfrm>
            <a:off x="3151006" y="1182295"/>
            <a:ext cx="5653549" cy="27041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1667071" y="377419"/>
            <a:ext cx="8422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Theoretical Results (H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B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, V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A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&amp; V</a:t>
            </a:r>
            <a:r>
              <a:rPr lang="en-AU" sz="3300" b="1" spc="-150" baseline="-2500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B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):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04C6AA-1B23-4CD6-A5F9-E735DEA6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576" y="3425189"/>
            <a:ext cx="7621" cy="7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7395E8-998C-490A-9571-028B04595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36" y="3284207"/>
            <a:ext cx="2103302" cy="289585"/>
          </a:xfrm>
          <a:prstGeom prst="rect">
            <a:avLst/>
          </a:prstGeom>
        </p:spPr>
      </p:pic>
      <p:pic>
        <p:nvPicPr>
          <p:cNvPr id="16" name="Picture 15" descr="A picture containing sitting, street, blue, computer&#10;&#10;Description automatically generated">
            <a:extLst>
              <a:ext uri="{FF2B5EF4-FFF2-40B4-BE49-F238E27FC236}">
                <a16:creationId xmlns:a16="http://schemas.microsoft.com/office/drawing/2014/main" id="{205357F4-7ACB-4A50-A1DA-776D8D290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32" y="1294905"/>
            <a:ext cx="5456903" cy="24867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8033A1-7400-4E78-8F87-DD2C68EB8E43}"/>
              </a:ext>
            </a:extLst>
          </p:cNvPr>
          <p:cNvSpPr txBox="1"/>
          <p:nvPr/>
        </p:nvSpPr>
        <p:spPr>
          <a:xfrm rot="1187952">
            <a:off x="8726814" y="2758734"/>
            <a:ext cx="3285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rgbClr val="FF0000"/>
                </a:solidFill>
              </a:rPr>
              <a:t>“Good” Agreement</a:t>
            </a:r>
          </a:p>
        </p:txBody>
      </p:sp>
    </p:spTree>
    <p:extLst>
      <p:ext uri="{BB962C8B-B14F-4D97-AF65-F5344CB8AC3E}">
        <p14:creationId xmlns:p14="http://schemas.microsoft.com/office/powerpoint/2010/main" val="1610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C50BA85-05B5-4D1D-AEE0-8BC77E1869D3}"/>
              </a:ext>
            </a:extLst>
          </p:cNvPr>
          <p:cNvSpPr txBox="1"/>
          <p:nvPr/>
        </p:nvSpPr>
        <p:spPr>
          <a:xfrm>
            <a:off x="352669" y="922033"/>
            <a:ext cx="10275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>
                <a:latin typeface="Montserrat" panose="02000505000000020004" pitchFamily="2" charset="0"/>
              </a:rPr>
              <a:t>Concluding Remarks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22438-E62F-4B85-8494-499C9B9F684E}"/>
              </a:ext>
            </a:extLst>
          </p:cNvPr>
          <p:cNvSpPr txBox="1"/>
          <p:nvPr/>
        </p:nvSpPr>
        <p:spPr>
          <a:xfrm>
            <a:off x="372989" y="3658356"/>
            <a:ext cx="11178540" cy="20774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latin typeface="Montserrat"/>
              </a:rPr>
              <a:t>Possible Sources of Error:</a:t>
            </a:r>
          </a:p>
          <a:p>
            <a:pPr marL="353695" indent="-353695">
              <a:buFont typeface="Arial" panose="020B0604020202020204" pitchFamily="34" charset="0"/>
              <a:buChar char="•"/>
            </a:pPr>
            <a:r>
              <a:rPr lang="en-AU" sz="2000" b="1" dirty="0">
                <a:latin typeface="Montserrat" panose="02000505000000020004" pitchFamily="2" charset="0"/>
              </a:rPr>
              <a:t>Angle of inclination slightly “out”</a:t>
            </a:r>
          </a:p>
          <a:p>
            <a:pPr marL="353695" indent="-353695">
              <a:buFont typeface="Arial" panose="020B0604020202020204" pitchFamily="34" charset="0"/>
              <a:buChar char="•"/>
            </a:pPr>
            <a:r>
              <a:rPr lang="en-AU" sz="2000" b="1" dirty="0">
                <a:latin typeface="Montserrat" panose="02000505000000020004" pitchFamily="2" charset="0"/>
              </a:rPr>
              <a:t>Accuracy of estimating Gap and Slit lengths of Prop</a:t>
            </a:r>
          </a:p>
          <a:p>
            <a:pPr marL="353695" indent="-353695">
              <a:buFont typeface="Arial" panose="020B0604020202020204" pitchFamily="34" charset="0"/>
              <a:buChar char="•"/>
            </a:pPr>
            <a:r>
              <a:rPr lang="en-AU" sz="2000" b="1" dirty="0">
                <a:latin typeface="Montserrat" panose="02000505000000020004" pitchFamily="2" charset="0"/>
              </a:rPr>
              <a:t>Rollers touching edges of support guides</a:t>
            </a:r>
          </a:p>
          <a:p>
            <a:pPr marL="353695" indent="-353695">
              <a:buFont typeface="Arial" panose="020B0604020202020204" pitchFamily="34" charset="0"/>
              <a:buChar char="•"/>
            </a:pPr>
            <a:r>
              <a:rPr lang="en-AU" sz="2000" b="1" dirty="0">
                <a:latin typeface="Montserrat" panose="02000505000000020004" pitchFamily="2" charset="0"/>
              </a:rPr>
              <a:t>Friction in reaction rod sliders</a:t>
            </a:r>
          </a:p>
          <a:p>
            <a:pPr marL="353695" indent="-353695">
              <a:buFont typeface="Arial" panose="020B0604020202020204" pitchFamily="34" charset="0"/>
              <a:buChar char="•"/>
            </a:pPr>
            <a:r>
              <a:rPr lang="en-AU" sz="2000" b="1" dirty="0">
                <a:latin typeface="Montserrat" panose="02000505000000020004" pitchFamily="2" charset="0"/>
              </a:rPr>
              <a:t>Friction in Loading Pulley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B5C52-76FE-4666-BD98-6EACE2B9DA15}"/>
              </a:ext>
            </a:extLst>
          </p:cNvPr>
          <p:cNvSpPr txBox="1"/>
          <p:nvPr/>
        </p:nvSpPr>
        <p:spPr>
          <a:xfrm>
            <a:off x="360289" y="2229869"/>
            <a:ext cx="1000257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“Good” </a:t>
            </a:r>
            <a:r>
              <a:rPr lang="en-AU" sz="3200" b="1" dirty="0">
                <a:latin typeface="Montserrat"/>
              </a:rPr>
              <a:t>agreement in Corresponding Results</a:t>
            </a:r>
            <a:endParaRPr lang="en-US" dirty="0">
              <a:latin typeface="Montserrat"/>
            </a:endParaRPr>
          </a:p>
          <a:p>
            <a:r>
              <a:rPr lang="en-AU" sz="3200" b="1" dirty="0">
                <a:latin typeface="Montserrat"/>
              </a:rPr>
              <a:t> from Theory &amp; Experiment</a:t>
            </a:r>
            <a:endParaRPr lang="en-AU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78306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B89B0-7DCE-431D-8E8B-128A77830FA3}"/>
              </a:ext>
            </a:extLst>
          </p:cNvPr>
          <p:cNvSpPr txBox="1"/>
          <p:nvPr/>
        </p:nvSpPr>
        <p:spPr>
          <a:xfrm>
            <a:off x="1113323" y="1576850"/>
            <a:ext cx="103667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There are many more experiments and their results that are progressively being added to the four thematic Modules in </a:t>
            </a:r>
            <a:r>
              <a:rPr lang="en-AU" sz="2800" dirty="0">
                <a:hlinkClick r:id="rId2"/>
              </a:rPr>
              <a:t>www.Mechanics-Lab.com</a:t>
            </a:r>
            <a:r>
              <a:rPr lang="en-AU" sz="2800" dirty="0"/>
              <a:t> that are available for access to subscribing institutions. </a:t>
            </a:r>
            <a:br>
              <a:rPr lang="en-AU" sz="2800" dirty="0"/>
            </a:br>
            <a:br>
              <a:rPr lang="en-AU" sz="2800" dirty="0"/>
            </a:br>
            <a:r>
              <a:rPr lang="en-AU" sz="2800" dirty="0"/>
              <a:t>Please subscribe so that we can continue to progress the rate, range and extent of this valuable repository of experiments that supports the teaching &amp; learning of fundamental engineering concepts and beyond.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460EE-8C3D-4ED3-A850-D7CC1DD12FF3}"/>
              </a:ext>
            </a:extLst>
          </p:cNvPr>
          <p:cNvSpPr txBox="1"/>
          <p:nvPr/>
        </p:nvSpPr>
        <p:spPr>
          <a:xfrm>
            <a:off x="1113323" y="5695449"/>
            <a:ext cx="986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hlinkClick r:id="rId3"/>
              </a:rPr>
              <a:t>Link to Subscription Page</a:t>
            </a:r>
            <a:endParaRPr lang="en-AU" sz="24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6" y="139160"/>
            <a:ext cx="3091402" cy="7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13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>
          <a:xfrm>
            <a:off x="769850" y="2159567"/>
            <a:ext cx="3242406" cy="263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Reactions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of the Bar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in its</a:t>
            </a:r>
          </a:p>
          <a:p>
            <a:pPr algn="ctr"/>
            <a:r>
              <a:rPr lang="en-AU" sz="3300" b="1" spc="-150" dirty="0">
                <a:solidFill>
                  <a:srgbClr val="FF0000"/>
                </a:solidFill>
                <a:latin typeface="Montserrat"/>
                <a:ea typeface="Kaleko 105 Round" charset="0"/>
                <a:cs typeface="Kaleko 105 Round" charset="0"/>
              </a:rPr>
              <a:t>Un-loaded</a:t>
            </a:r>
          </a:p>
          <a:p>
            <a:pPr algn="ctr"/>
            <a:r>
              <a:rPr lang="en-AU" sz="3300" b="1" spc="-150" dirty="0">
                <a:solidFill>
                  <a:srgbClr val="FF0000"/>
                </a:solidFill>
                <a:latin typeface="Montserrat"/>
                <a:ea typeface="Kaleko 105 Round" charset="0"/>
                <a:cs typeface="Kaleko 105 Round" charset="0"/>
              </a:rPr>
              <a:t> State</a:t>
            </a:r>
            <a:endParaRPr lang="en-AU" sz="3300" b="1" spc="-150" dirty="0">
              <a:solidFill>
                <a:srgbClr val="343434"/>
              </a:solidFill>
              <a:latin typeface="Montserrat"/>
              <a:ea typeface="Kaleko 105 Round" charset="0"/>
              <a:cs typeface="Kaleko 105 Round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15E8AF-0F9F-41C9-ABFD-439555695F74}"/>
              </a:ext>
            </a:extLst>
          </p:cNvPr>
          <p:cNvGrpSpPr/>
          <p:nvPr/>
        </p:nvGrpSpPr>
        <p:grpSpPr>
          <a:xfrm>
            <a:off x="4552335" y="1012723"/>
            <a:ext cx="6735097" cy="4336025"/>
            <a:chOff x="4752248" y="1211530"/>
            <a:chExt cx="5959240" cy="36662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DC10CD-C8EC-4080-A702-ABB9ECED9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70"/>
            <a:stretch/>
          </p:blipFill>
          <p:spPr>
            <a:xfrm>
              <a:off x="4752248" y="1211530"/>
              <a:ext cx="5959240" cy="3666278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DA0F61D-AD0F-4183-B99B-AECC513EDAB9}"/>
                </a:ext>
              </a:extLst>
            </p:cNvPr>
            <p:cNvGrpSpPr/>
            <p:nvPr/>
          </p:nvGrpSpPr>
          <p:grpSpPr>
            <a:xfrm>
              <a:off x="7516511" y="3655016"/>
              <a:ext cx="634636" cy="488886"/>
              <a:chOff x="7979346" y="3390555"/>
              <a:chExt cx="841611" cy="510337"/>
            </a:xfrm>
          </p:grpSpPr>
          <p:sp>
            <p:nvSpPr>
              <p:cNvPr id="11" name="Arrow: Right 10">
                <a:extLst>
                  <a:ext uri="{FF2B5EF4-FFF2-40B4-BE49-F238E27FC236}">
                    <a16:creationId xmlns:a16="http://schemas.microsoft.com/office/drawing/2014/main" id="{AAFC8FDB-C49C-4CDE-B531-E3DCAADB61EC}"/>
                  </a:ext>
                </a:extLst>
              </p:cNvPr>
              <p:cNvSpPr/>
              <p:nvPr/>
            </p:nvSpPr>
            <p:spPr>
              <a:xfrm rot="16200000">
                <a:off x="8349200" y="3410572"/>
                <a:ext cx="294268" cy="254233"/>
              </a:xfrm>
              <a:prstGeom prst="rightArrow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0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EE9A6F-1D35-4498-BA50-01CD2E3E5447}"/>
                  </a:ext>
                </a:extLst>
              </p:cNvPr>
              <p:cNvSpPr txBox="1"/>
              <p:nvPr/>
            </p:nvSpPr>
            <p:spPr>
              <a:xfrm>
                <a:off x="7979346" y="3611739"/>
                <a:ext cx="841611" cy="2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</a:t>
                </a:r>
                <a:r>
                  <a:rPr lang="en-AU" sz="1200" b="1" baseline="-25000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71D792C-0999-4DE3-9C49-54EBE49862D5}"/>
                </a:ext>
              </a:extLst>
            </p:cNvPr>
            <p:cNvGrpSpPr/>
            <p:nvPr/>
          </p:nvGrpSpPr>
          <p:grpSpPr>
            <a:xfrm>
              <a:off x="7759215" y="3380773"/>
              <a:ext cx="258404" cy="308467"/>
              <a:chOff x="6038711" y="3185064"/>
              <a:chExt cx="374074" cy="4263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467321-5A33-4624-929E-8C9A03A41004}"/>
                  </a:ext>
                </a:extLst>
              </p:cNvPr>
              <p:cNvSpPr txBox="1"/>
              <p:nvPr/>
            </p:nvSpPr>
            <p:spPr>
              <a:xfrm>
                <a:off x="6038711" y="3228553"/>
                <a:ext cx="374074" cy="38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AF879F2-3E98-4164-AC32-66F12CAFD8E4}"/>
                  </a:ext>
                </a:extLst>
              </p:cNvPr>
              <p:cNvSpPr/>
              <p:nvPr/>
            </p:nvSpPr>
            <p:spPr>
              <a:xfrm>
                <a:off x="6180984" y="3185064"/>
                <a:ext cx="133003" cy="13300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00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FF15581-5D72-44D3-888E-022293B79036}"/>
                </a:ext>
              </a:extLst>
            </p:cNvPr>
            <p:cNvGrpSpPr/>
            <p:nvPr/>
          </p:nvGrpSpPr>
          <p:grpSpPr>
            <a:xfrm>
              <a:off x="6860600" y="3394898"/>
              <a:ext cx="237191" cy="324424"/>
              <a:chOff x="7620423" y="3172981"/>
              <a:chExt cx="374073" cy="45492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CE26C0-872C-4D54-9321-D972AC5B0172}"/>
                  </a:ext>
                </a:extLst>
              </p:cNvPr>
              <p:cNvSpPr txBox="1"/>
              <p:nvPr/>
            </p:nvSpPr>
            <p:spPr>
              <a:xfrm>
                <a:off x="7620423" y="3239482"/>
                <a:ext cx="374073" cy="388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1C006F5-CF47-450E-9AD7-C98D2956E8D8}"/>
                  </a:ext>
                </a:extLst>
              </p:cNvPr>
              <p:cNvSpPr/>
              <p:nvPr/>
            </p:nvSpPr>
            <p:spPr>
              <a:xfrm>
                <a:off x="7756383" y="3172981"/>
                <a:ext cx="133003" cy="13300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EC509F0-4277-4D21-B2C3-22DA2DF2B16C}"/>
                </a:ext>
              </a:extLst>
            </p:cNvPr>
            <p:cNvGrpSpPr/>
            <p:nvPr/>
          </p:nvGrpSpPr>
          <p:grpSpPr>
            <a:xfrm>
              <a:off x="7228523" y="2594853"/>
              <a:ext cx="162919" cy="276999"/>
              <a:chOff x="8320373" y="3005573"/>
              <a:chExt cx="374072" cy="62974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6DF6CA-661E-44D1-9BA8-8AA15A0CBC60}"/>
                  </a:ext>
                </a:extLst>
              </p:cNvPr>
              <p:cNvSpPr txBox="1"/>
              <p:nvPr/>
            </p:nvSpPr>
            <p:spPr>
              <a:xfrm>
                <a:off x="8320373" y="3005573"/>
                <a:ext cx="374072" cy="629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8AF573F-2404-472A-8A0E-1CAFDD810ACF}"/>
                  </a:ext>
                </a:extLst>
              </p:cNvPr>
              <p:cNvSpPr/>
              <p:nvPr/>
            </p:nvSpPr>
            <p:spPr>
              <a:xfrm>
                <a:off x="8338799" y="3324774"/>
                <a:ext cx="133003" cy="1330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12DBE7-E75D-4E3B-857E-C291C2417A21}"/>
                </a:ext>
              </a:extLst>
            </p:cNvPr>
            <p:cNvGrpSpPr/>
            <p:nvPr/>
          </p:nvGrpSpPr>
          <p:grpSpPr>
            <a:xfrm rot="10800000">
              <a:off x="7269746" y="2797418"/>
              <a:ext cx="1692310" cy="872399"/>
              <a:chOff x="9640168" y="2956739"/>
              <a:chExt cx="1692310" cy="872399"/>
            </a:xfrm>
          </p:grpSpPr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3532C2DF-CCE9-4795-BDD8-CEB3732F61B1}"/>
                  </a:ext>
                </a:extLst>
              </p:cNvPr>
              <p:cNvSpPr/>
              <p:nvPr/>
            </p:nvSpPr>
            <p:spPr>
              <a:xfrm rot="10800000">
                <a:off x="10344243" y="3106689"/>
                <a:ext cx="284159" cy="200434"/>
              </a:xfrm>
              <a:prstGeom prst="rightArrow">
                <a:avLst>
                  <a:gd name="adj1" fmla="val 35717"/>
                  <a:gd name="adj2" fmla="val 67141"/>
                </a:avLst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47FF8B9-56BB-4460-8849-30688D73125F}"/>
                  </a:ext>
                </a:extLst>
              </p:cNvPr>
              <p:cNvGrpSpPr/>
              <p:nvPr/>
            </p:nvGrpSpPr>
            <p:grpSpPr>
              <a:xfrm>
                <a:off x="9640168" y="2956739"/>
                <a:ext cx="1692310" cy="872399"/>
                <a:chOff x="9640168" y="2956739"/>
                <a:chExt cx="1692310" cy="872399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36D06CB-2533-47F4-9849-65429057B6D8}"/>
                    </a:ext>
                  </a:extLst>
                </p:cNvPr>
                <p:cNvSpPr txBox="1"/>
                <p:nvPr/>
              </p:nvSpPr>
              <p:spPr>
                <a:xfrm rot="10800000">
                  <a:off x="9640168" y="2956739"/>
                  <a:ext cx="84161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2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</a:t>
                  </a:r>
                  <a:r>
                    <a:rPr lang="en-AU" sz="1200" b="1" baseline="-25000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6D9B02B-64A6-4E25-80E3-F901278C83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11332478" y="3212056"/>
                  <a:ext cx="0" cy="61708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76816B0-FC88-43D6-8093-8AC3136D2201}"/>
                </a:ext>
              </a:extLst>
            </p:cNvPr>
            <p:cNvGrpSpPr/>
            <p:nvPr/>
          </p:nvGrpSpPr>
          <p:grpSpPr>
            <a:xfrm>
              <a:off x="6572596" y="3675320"/>
              <a:ext cx="705398" cy="401858"/>
              <a:chOff x="7979346" y="3411920"/>
              <a:chExt cx="841611" cy="422784"/>
            </a:xfrm>
          </p:grpSpPr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6E85740F-BB06-416E-AE93-0B3EC0AB4CA0}"/>
                  </a:ext>
                </a:extLst>
              </p:cNvPr>
              <p:cNvSpPr/>
              <p:nvPr/>
            </p:nvSpPr>
            <p:spPr>
              <a:xfrm rot="16200000">
                <a:off x="8338807" y="3430379"/>
                <a:ext cx="291422" cy="254503"/>
              </a:xfrm>
              <a:prstGeom prst="rightArrow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0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84CF333-036B-4D24-8267-9AF1D2B3A474}"/>
                  </a:ext>
                </a:extLst>
              </p:cNvPr>
              <p:cNvSpPr txBox="1"/>
              <p:nvPr/>
            </p:nvSpPr>
            <p:spPr>
              <a:xfrm>
                <a:off x="7979346" y="3611739"/>
                <a:ext cx="841611" cy="222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</a:t>
                </a:r>
                <a:r>
                  <a:rPr lang="en-AU" sz="1200" b="1" baseline="-25000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4822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F64E4F-B520-42C0-B320-E332F18FD815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0CC23D-99F8-449B-A721-B2DB77F6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B2153B-0E73-49AE-9F68-A164D98DE683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CE27DA0-A90E-45DE-A8B8-C1068CB5E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F8B9BB-82AA-4236-867C-CB97FE492267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9C532FB-FBA8-4C8B-B782-9663295333B2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5A0E9E-DDA4-4209-B5C7-AEA4EB21CDE2}"/>
              </a:ext>
            </a:extLst>
          </p:cNvPr>
          <p:cNvGrpSpPr/>
          <p:nvPr/>
        </p:nvGrpSpPr>
        <p:grpSpPr>
          <a:xfrm>
            <a:off x="8362722" y="4352599"/>
            <a:ext cx="1913647" cy="796675"/>
            <a:chOff x="9072081" y="3919163"/>
            <a:chExt cx="1913647" cy="7966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02CB3A-0568-4170-9C44-D8EA0465FD39}"/>
                </a:ext>
              </a:extLst>
            </p:cNvPr>
            <p:cNvSpPr txBox="1"/>
            <p:nvPr/>
          </p:nvSpPr>
          <p:spPr>
            <a:xfrm>
              <a:off x="9208300" y="3919163"/>
              <a:ext cx="17774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4000" b="1" dirty="0">
                  <a:solidFill>
                    <a:srgbClr val="FF0000"/>
                  </a:solidFill>
                  <a:latin typeface="Montserrat" panose="02000505000000020004" pitchFamily="2" charset="0"/>
                </a:rPr>
                <a:t>81.4 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B680E9-3486-4B8F-A53B-EC4F294936EE}"/>
                </a:ext>
              </a:extLst>
            </p:cNvPr>
            <p:cNvSpPr/>
            <p:nvPr/>
          </p:nvSpPr>
          <p:spPr>
            <a:xfrm>
              <a:off x="9072081" y="3919163"/>
              <a:ext cx="1913647" cy="7966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973957" y="1348554"/>
            <a:ext cx="2635047" cy="263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300" b="1" spc="-150" dirty="0">
                <a:solidFill>
                  <a:srgbClr val="34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Kaleko 105 Round" charset="0"/>
                <a:cs typeface="Kaleko 105 Round" charset="0"/>
              </a:rPr>
              <a:t>LHS </a:t>
            </a:r>
            <a:endParaRPr lang="en-AU" sz="3300" b="1" spc="-150" dirty="0">
              <a:solidFill>
                <a:srgbClr val="34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Kaleko 105 Round" charset="0"/>
              <a:cs typeface="Kaleko 105 Round" charset="0"/>
            </a:endParaRP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(free-roller)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/>
                <a:ea typeface="+mn-lt"/>
                <a:cs typeface="+mn-lt"/>
              </a:rPr>
              <a:t> </a:t>
            </a:r>
            <a:r>
              <a:rPr lang="en-AU" sz="3300" b="1" spc="-150" dirty="0">
                <a:solidFill>
                  <a:srgbClr val="34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Kaleko 105 Round" charset="0"/>
                <a:cs typeface="Kaleko 105 Round" charset="0"/>
              </a:rPr>
              <a:t>Reaction</a:t>
            </a:r>
            <a:endParaRPr lang="en-AU" sz="3300" b="1" spc="-150" dirty="0">
              <a:solidFill>
                <a:srgbClr val="34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  <a:ea typeface="+mn-lt"/>
              <a:cs typeface="+mn-lt"/>
            </a:endParaRP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of the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Bar.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AC84B3-8CDC-4A32-90E4-2432188F6CCD}"/>
              </a:ext>
            </a:extLst>
          </p:cNvPr>
          <p:cNvSpPr/>
          <p:nvPr/>
        </p:nvSpPr>
        <p:spPr>
          <a:xfrm>
            <a:off x="2292477" y="474100"/>
            <a:ext cx="4958080" cy="560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1966F-7F09-4CFE-89B8-188481183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405" y="671939"/>
            <a:ext cx="4572000" cy="51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7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D78DAA-B6BF-4574-B47E-F997B7BEBAA6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52C146-0207-420A-89C7-5530F236D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7BE6ADF-DCCB-43A2-A6E9-A103B5C82BA9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8419FE0-1C9B-45D4-9F62-E4942E1E0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2DB4E3-71F1-46CC-AB4A-AB51EB93D603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EDB3F51-F013-4A22-A677-4BBD6955C5DD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F45DF6-5DB4-4EF5-A523-9D3ED5B11D06}"/>
              </a:ext>
            </a:extLst>
          </p:cNvPr>
          <p:cNvGrpSpPr/>
          <p:nvPr/>
        </p:nvGrpSpPr>
        <p:grpSpPr>
          <a:xfrm>
            <a:off x="1674055" y="4540821"/>
            <a:ext cx="2239182" cy="796675"/>
            <a:chOff x="9072081" y="3409183"/>
            <a:chExt cx="2239182" cy="7966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8808F9-F2BE-41C0-981C-9EA48D63DC91}"/>
                </a:ext>
              </a:extLst>
            </p:cNvPr>
            <p:cNvSpPr txBox="1"/>
            <p:nvPr/>
          </p:nvSpPr>
          <p:spPr>
            <a:xfrm>
              <a:off x="9148432" y="3464636"/>
              <a:ext cx="21628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4000" b="1" dirty="0">
                  <a:solidFill>
                    <a:srgbClr val="FF0000"/>
                  </a:solidFill>
                  <a:latin typeface="Montserrat" panose="02000505000000020004" pitchFamily="2" charset="0"/>
                </a:rPr>
                <a:t>100.0 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5A6D87-5BC5-4B7F-8A59-A517972A5564}"/>
                </a:ext>
              </a:extLst>
            </p:cNvPr>
            <p:cNvSpPr/>
            <p:nvPr/>
          </p:nvSpPr>
          <p:spPr>
            <a:xfrm>
              <a:off x="9072081" y="3409183"/>
              <a:ext cx="2162831" cy="7966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5979" y="1717474"/>
            <a:ext cx="4345697" cy="2618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300" b="1" spc="-150" dirty="0">
                <a:solidFill>
                  <a:srgbClr val="34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Kaleko 105 Round" charset="0"/>
                <a:cs typeface="Kaleko 105 Round" charset="0"/>
              </a:rPr>
              <a:t>RHS</a:t>
            </a:r>
            <a:r>
              <a:rPr lang="en-AU" sz="3300" b="1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 </a:t>
            </a:r>
            <a:endParaRPr lang="en-AU" sz="3300" spc="-150" dirty="0">
              <a:solidFill>
                <a:srgbClr val="343434"/>
              </a:solidFill>
              <a:latin typeface="Montserrat" panose="00000500000000000000" pitchFamily="2" charset="0"/>
              <a:ea typeface="Kaleko 105 Round" charset="0"/>
              <a:cs typeface="Kaleko 105 Round" charset="0"/>
            </a:endParaRP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(</a:t>
            </a:r>
            <a:r>
              <a:rPr lang="en-AU" sz="3300" b="1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propped-roller</a:t>
            </a:r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)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 </a:t>
            </a:r>
            <a:r>
              <a:rPr lang="en-AU" sz="3300" b="1" spc="-150" dirty="0">
                <a:solidFill>
                  <a:srgbClr val="34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Kaleko 105 Round" charset="0"/>
                <a:cs typeface="Kaleko 105 Round" charset="0"/>
              </a:rPr>
              <a:t>Reaction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of the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Bar.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3A16D9-4938-41B4-ABF4-0526BE532DAD}"/>
              </a:ext>
            </a:extLst>
          </p:cNvPr>
          <p:cNvSpPr/>
          <p:nvPr/>
        </p:nvSpPr>
        <p:spPr>
          <a:xfrm>
            <a:off x="5344161" y="518274"/>
            <a:ext cx="4958080" cy="560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1C569F-8090-40B2-B03B-D731F49AA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526" y="621581"/>
            <a:ext cx="4699196" cy="53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9CF924-39F7-4B87-A607-564AB93CF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6" t="53936" r="28207" b="34172"/>
          <a:stretch/>
        </p:blipFill>
        <p:spPr>
          <a:xfrm>
            <a:off x="5121573" y="2675501"/>
            <a:ext cx="4755525" cy="30670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F233FA8-0F52-424A-B8BA-54FDEDC32C49}"/>
              </a:ext>
            </a:extLst>
          </p:cNvPr>
          <p:cNvSpPr/>
          <p:nvPr/>
        </p:nvSpPr>
        <p:spPr>
          <a:xfrm>
            <a:off x="5077777" y="1899428"/>
            <a:ext cx="4748607" cy="41456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143382-F90C-45EE-9270-1A0B560A4CDB}"/>
              </a:ext>
            </a:extLst>
          </p:cNvPr>
          <p:cNvCxnSpPr>
            <a:cxnSpLocks/>
          </p:cNvCxnSpPr>
          <p:nvPr/>
        </p:nvCxnSpPr>
        <p:spPr>
          <a:xfrm flipH="1">
            <a:off x="5846750" y="3111752"/>
            <a:ext cx="125999" cy="1787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435EE3-3F17-442C-809E-953E09D506D5}"/>
              </a:ext>
            </a:extLst>
          </p:cNvPr>
          <p:cNvCxnSpPr>
            <a:cxnSpLocks/>
          </p:cNvCxnSpPr>
          <p:nvPr/>
        </p:nvCxnSpPr>
        <p:spPr>
          <a:xfrm flipH="1" flipV="1">
            <a:off x="5443729" y="4487703"/>
            <a:ext cx="4187951" cy="130849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473FD6-DB6A-4DEC-A4F5-F661237B8286}"/>
              </a:ext>
            </a:extLst>
          </p:cNvPr>
          <p:cNvCxnSpPr>
            <a:cxnSpLocks/>
          </p:cNvCxnSpPr>
          <p:nvPr/>
        </p:nvCxnSpPr>
        <p:spPr>
          <a:xfrm flipH="1">
            <a:off x="7452080" y="3159294"/>
            <a:ext cx="95104" cy="17587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10327C-A4A5-4D9E-A167-C0A73B3D303F}"/>
              </a:ext>
            </a:extLst>
          </p:cNvPr>
          <p:cNvCxnSpPr>
            <a:cxnSpLocks/>
          </p:cNvCxnSpPr>
          <p:nvPr/>
        </p:nvCxnSpPr>
        <p:spPr>
          <a:xfrm flipH="1">
            <a:off x="9191261" y="3159294"/>
            <a:ext cx="127772" cy="17925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FB6F232E-2826-4AE5-98CF-EFE363C304A9}"/>
              </a:ext>
            </a:extLst>
          </p:cNvPr>
          <p:cNvGrpSpPr/>
          <p:nvPr/>
        </p:nvGrpSpPr>
        <p:grpSpPr>
          <a:xfrm>
            <a:off x="6417311" y="2371710"/>
            <a:ext cx="5666533" cy="1146745"/>
            <a:chOff x="6417311" y="2371710"/>
            <a:chExt cx="5666533" cy="11467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AEC4D7-4E92-4B04-B3E4-C3DB9CF9730C}"/>
                </a:ext>
              </a:extLst>
            </p:cNvPr>
            <p:cNvSpPr txBox="1"/>
            <p:nvPr/>
          </p:nvSpPr>
          <p:spPr>
            <a:xfrm rot="171570">
              <a:off x="6417311" y="2687458"/>
              <a:ext cx="5000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480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F6D7DB-42D0-4B48-B2DB-F7EE214A166A}"/>
                </a:ext>
              </a:extLst>
            </p:cNvPr>
            <p:cNvSpPr txBox="1"/>
            <p:nvPr/>
          </p:nvSpPr>
          <p:spPr>
            <a:xfrm>
              <a:off x="10066948" y="2371710"/>
              <a:ext cx="2016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dirty="0">
                  <a:solidFill>
                    <a:srgbClr val="FF0000"/>
                  </a:solidFill>
                </a:rPr>
                <a:t>b = </a:t>
              </a:r>
              <a:r>
                <a:rPr lang="en-AU" sz="3600" b="1" u="sng" dirty="0">
                  <a:solidFill>
                    <a:srgbClr val="FF0000"/>
                  </a:solidFill>
                </a:rPr>
                <a:t>66.5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D936C9-9E20-4849-82EB-757588466C65}"/>
              </a:ext>
            </a:extLst>
          </p:cNvPr>
          <p:cNvGrpSpPr/>
          <p:nvPr/>
        </p:nvGrpSpPr>
        <p:grpSpPr>
          <a:xfrm>
            <a:off x="5846750" y="3439033"/>
            <a:ext cx="6183544" cy="2145869"/>
            <a:chOff x="5900300" y="3479230"/>
            <a:chExt cx="6183544" cy="2145869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DD4DBF3-C0DB-4099-B9AB-93A73008FD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00300" y="4891672"/>
              <a:ext cx="3344511" cy="10038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C61B82-8ACE-4EA2-A7FD-61B5E9B5AB8E}"/>
                </a:ext>
              </a:extLst>
            </p:cNvPr>
            <p:cNvSpPr txBox="1"/>
            <p:nvPr/>
          </p:nvSpPr>
          <p:spPr>
            <a:xfrm rot="237392">
              <a:off x="7272651" y="4825617"/>
              <a:ext cx="642700" cy="799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4800" b="1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D1A300-D442-499D-A076-9D8D4BCFE2B2}"/>
                </a:ext>
              </a:extLst>
            </p:cNvPr>
            <p:cNvSpPr txBox="1"/>
            <p:nvPr/>
          </p:nvSpPr>
          <p:spPr>
            <a:xfrm>
              <a:off x="10138129" y="3479230"/>
              <a:ext cx="19457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dirty="0">
                  <a:solidFill>
                    <a:srgbClr val="FF0000"/>
                  </a:solidFill>
                </a:rPr>
                <a:t>L = </a:t>
              </a:r>
              <a:r>
                <a:rPr lang="en-AU" sz="3600" b="1" u="sng" dirty="0">
                  <a:solidFill>
                    <a:srgbClr val="FF0000"/>
                  </a:solidFill>
                </a:rPr>
                <a:t>137.5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9ECB78-110C-49F4-9890-27B0A773E06B}"/>
              </a:ext>
            </a:extLst>
          </p:cNvPr>
          <p:cNvGrpSpPr/>
          <p:nvPr/>
        </p:nvGrpSpPr>
        <p:grpSpPr>
          <a:xfrm>
            <a:off x="10163874" y="4542232"/>
            <a:ext cx="2028126" cy="1200329"/>
            <a:chOff x="10163874" y="4542232"/>
            <a:chExt cx="2028126" cy="12003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084969-4D7D-4061-B06E-DF96596913AA}"/>
                </a:ext>
              </a:extLst>
            </p:cNvPr>
            <p:cNvSpPr txBox="1"/>
            <p:nvPr/>
          </p:nvSpPr>
          <p:spPr>
            <a:xfrm>
              <a:off x="10163874" y="4542232"/>
              <a:ext cx="5559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u="sng" dirty="0">
                  <a:solidFill>
                    <a:srgbClr val="FF0000"/>
                  </a:solidFill>
                </a:rPr>
                <a:t>b</a:t>
              </a:r>
            </a:p>
            <a:p>
              <a:endParaRPr lang="en-AU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EA9702-F980-4093-9BA3-149A91F28B63}"/>
                </a:ext>
              </a:extLst>
            </p:cNvPr>
            <p:cNvSpPr txBox="1"/>
            <p:nvPr/>
          </p:nvSpPr>
          <p:spPr>
            <a:xfrm>
              <a:off x="10211244" y="5020393"/>
              <a:ext cx="1749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0CD6AD-365A-4A75-8D7A-A3CCB76DA84E}"/>
                </a:ext>
              </a:extLst>
            </p:cNvPr>
            <p:cNvSpPr txBox="1"/>
            <p:nvPr/>
          </p:nvSpPr>
          <p:spPr>
            <a:xfrm>
              <a:off x="10490032" y="4735146"/>
              <a:ext cx="1701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dirty="0">
                  <a:solidFill>
                    <a:srgbClr val="FF0000"/>
                  </a:solidFill>
                </a:rPr>
                <a:t>= </a:t>
              </a:r>
              <a:r>
                <a:rPr lang="en-AU" sz="3600" b="1" u="sng" dirty="0">
                  <a:solidFill>
                    <a:srgbClr val="FF0000"/>
                  </a:solidFill>
                </a:rPr>
                <a:t>0.484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904798" y="469815"/>
            <a:ext cx="8422797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Prop Restraint: </a:t>
            </a:r>
          </a:p>
          <a:p>
            <a:pPr algn="ctr"/>
            <a:r>
              <a:rPr lang="en-AU" sz="3300" b="1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Slot: </a:t>
            </a:r>
            <a:r>
              <a:rPr lang="en-AU" sz="33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Gap to Length Ratio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241C707-E806-422F-9CE4-E564094D99E8}"/>
              </a:ext>
            </a:extLst>
          </p:cNvPr>
          <p:cNvCxnSpPr>
            <a:cxnSpLocks/>
          </p:cNvCxnSpPr>
          <p:nvPr/>
        </p:nvCxnSpPr>
        <p:spPr>
          <a:xfrm flipH="1" flipV="1">
            <a:off x="5940889" y="3328416"/>
            <a:ext cx="1591441" cy="11014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6EDE27B-2D18-4E8C-92B3-0C4926940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-441" r="-990" b="27602"/>
          <a:stretch/>
        </p:blipFill>
        <p:spPr>
          <a:xfrm>
            <a:off x="995423" y="2248671"/>
            <a:ext cx="3475829" cy="33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>
          <a:xfrm>
            <a:off x="106744" y="2152357"/>
            <a:ext cx="3828015" cy="263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Reactions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of the Bar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in its</a:t>
            </a:r>
          </a:p>
          <a:p>
            <a:pPr algn="ctr"/>
            <a:r>
              <a:rPr lang="en-AU" sz="3300" b="1" spc="-150" dirty="0">
                <a:solidFill>
                  <a:srgbClr val="FF0000"/>
                </a:solidFill>
                <a:latin typeface="Montserrat"/>
                <a:ea typeface="Kaleko 105 Round" charset="0"/>
                <a:cs typeface="Kaleko 105 Round" charset="0"/>
              </a:rPr>
              <a:t>Horizontal Loaded</a:t>
            </a:r>
          </a:p>
          <a:p>
            <a:pPr algn="ctr"/>
            <a:r>
              <a:rPr lang="en-AU" sz="3300" b="1" spc="-150" dirty="0">
                <a:solidFill>
                  <a:srgbClr val="FF0000"/>
                </a:solidFill>
                <a:latin typeface="Montserrat"/>
                <a:ea typeface="Kaleko 105 Round" charset="0"/>
                <a:cs typeface="Kaleko 105 Round" charset="0"/>
              </a:rPr>
              <a:t> State</a:t>
            </a:r>
            <a:endParaRPr lang="en-AU" sz="3300" b="1" spc="-150" dirty="0">
              <a:solidFill>
                <a:srgbClr val="343434"/>
              </a:solidFill>
              <a:latin typeface="Montserrat"/>
              <a:ea typeface="Kaleko 105 Round" charset="0"/>
              <a:cs typeface="Kaleko 105 Round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79769B-2568-461D-9672-7650BA3E5576}"/>
              </a:ext>
            </a:extLst>
          </p:cNvPr>
          <p:cNvGrpSpPr/>
          <p:nvPr/>
        </p:nvGrpSpPr>
        <p:grpSpPr>
          <a:xfrm>
            <a:off x="4131281" y="906853"/>
            <a:ext cx="7525941" cy="4677870"/>
            <a:chOff x="4131282" y="906853"/>
            <a:chExt cx="6558638" cy="40766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1F4B94-E558-432A-931F-F1AD97DCB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24"/>
            <a:stretch/>
          </p:blipFill>
          <p:spPr>
            <a:xfrm>
              <a:off x="4131282" y="906853"/>
              <a:ext cx="6558638" cy="4076627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DA0F61D-AD0F-4183-B99B-AECC513EDAB9}"/>
                </a:ext>
              </a:extLst>
            </p:cNvPr>
            <p:cNvGrpSpPr/>
            <p:nvPr/>
          </p:nvGrpSpPr>
          <p:grpSpPr>
            <a:xfrm>
              <a:off x="7248090" y="3433149"/>
              <a:ext cx="751525" cy="368759"/>
              <a:chOff x="7973009" y="3408475"/>
              <a:chExt cx="841611" cy="296826"/>
            </a:xfrm>
          </p:grpSpPr>
          <p:sp>
            <p:nvSpPr>
              <p:cNvPr id="11" name="Arrow: Right 10">
                <a:extLst>
                  <a:ext uri="{FF2B5EF4-FFF2-40B4-BE49-F238E27FC236}">
                    <a16:creationId xmlns:a16="http://schemas.microsoft.com/office/drawing/2014/main" id="{AAFC8FDB-C49C-4CDE-B531-E3DCAADB61EC}"/>
                  </a:ext>
                </a:extLst>
              </p:cNvPr>
              <p:cNvSpPr/>
              <p:nvPr/>
            </p:nvSpPr>
            <p:spPr>
              <a:xfrm rot="16200000">
                <a:off x="8251645" y="3436114"/>
                <a:ext cx="204223" cy="148945"/>
              </a:xfrm>
              <a:prstGeom prst="rightArrow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EE9A6F-1D35-4498-BA50-01CD2E3E5447}"/>
                  </a:ext>
                </a:extLst>
              </p:cNvPr>
              <p:cNvSpPr txBox="1"/>
              <p:nvPr/>
            </p:nvSpPr>
            <p:spPr>
              <a:xfrm>
                <a:off x="7973009" y="3482336"/>
                <a:ext cx="841611" cy="222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</a:t>
                </a:r>
                <a:r>
                  <a:rPr lang="en-AU" sz="1200" b="1" baseline="-25000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71D792C-0999-4DE3-9C49-54EBE49862D5}"/>
                </a:ext>
              </a:extLst>
            </p:cNvPr>
            <p:cNvGrpSpPr/>
            <p:nvPr/>
          </p:nvGrpSpPr>
          <p:grpSpPr>
            <a:xfrm>
              <a:off x="6355891" y="3215301"/>
              <a:ext cx="374073" cy="276999"/>
              <a:chOff x="6250661" y="3205825"/>
              <a:chExt cx="374073" cy="27699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467321-5A33-4624-929E-8C9A03A41004}"/>
                  </a:ext>
                </a:extLst>
              </p:cNvPr>
              <p:cNvSpPr txBox="1"/>
              <p:nvPr/>
            </p:nvSpPr>
            <p:spPr>
              <a:xfrm>
                <a:off x="6250661" y="3205825"/>
                <a:ext cx="3740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AF879F2-3E98-4164-AC32-66F12CAFD8E4}"/>
                  </a:ext>
                </a:extLst>
              </p:cNvPr>
              <p:cNvSpPr/>
              <p:nvPr/>
            </p:nvSpPr>
            <p:spPr>
              <a:xfrm>
                <a:off x="6450266" y="3294032"/>
                <a:ext cx="89198" cy="1005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FF15581-5D72-44D3-888E-022293B79036}"/>
                </a:ext>
              </a:extLst>
            </p:cNvPr>
            <p:cNvGrpSpPr/>
            <p:nvPr/>
          </p:nvGrpSpPr>
          <p:grpSpPr>
            <a:xfrm>
              <a:off x="7352950" y="3215301"/>
              <a:ext cx="374073" cy="276999"/>
              <a:chOff x="7462849" y="3191195"/>
              <a:chExt cx="374073" cy="27699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CE26C0-872C-4D54-9321-D972AC5B0172}"/>
                  </a:ext>
                </a:extLst>
              </p:cNvPr>
              <p:cNvSpPr txBox="1"/>
              <p:nvPr/>
            </p:nvSpPr>
            <p:spPr>
              <a:xfrm>
                <a:off x="7462849" y="3191195"/>
                <a:ext cx="3740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1C006F5-CF47-450E-9AD7-C98D2956E8D8}"/>
                  </a:ext>
                </a:extLst>
              </p:cNvPr>
              <p:cNvSpPr/>
              <p:nvPr/>
            </p:nvSpPr>
            <p:spPr>
              <a:xfrm>
                <a:off x="7649886" y="3256439"/>
                <a:ext cx="83865" cy="875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EC509F0-4277-4D21-B2C3-22DA2DF2B16C}"/>
                </a:ext>
              </a:extLst>
            </p:cNvPr>
            <p:cNvGrpSpPr/>
            <p:nvPr/>
          </p:nvGrpSpPr>
          <p:grpSpPr>
            <a:xfrm>
              <a:off x="6878368" y="2437915"/>
              <a:ext cx="241255" cy="276998"/>
              <a:chOff x="8972416" y="3753167"/>
              <a:chExt cx="374073" cy="46861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6DF6CA-661E-44D1-9BA8-8AA15A0CBC60}"/>
                  </a:ext>
                </a:extLst>
              </p:cNvPr>
              <p:cNvSpPr txBox="1"/>
              <p:nvPr/>
            </p:nvSpPr>
            <p:spPr>
              <a:xfrm>
                <a:off x="8972416" y="3753167"/>
                <a:ext cx="374073" cy="468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8AF573F-2404-472A-8A0E-1CAFDD810ACF}"/>
                  </a:ext>
                </a:extLst>
              </p:cNvPr>
              <p:cNvSpPr/>
              <p:nvPr/>
            </p:nvSpPr>
            <p:spPr>
              <a:xfrm>
                <a:off x="8972416" y="4018259"/>
                <a:ext cx="70889" cy="773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12DBE7-E75D-4E3B-857E-C291C2417A21}"/>
                </a:ext>
              </a:extLst>
            </p:cNvPr>
            <p:cNvGrpSpPr/>
            <p:nvPr/>
          </p:nvGrpSpPr>
          <p:grpSpPr>
            <a:xfrm rot="10800000">
              <a:off x="6901227" y="2640330"/>
              <a:ext cx="1547588" cy="753447"/>
              <a:chOff x="9272523" y="2804747"/>
              <a:chExt cx="1547588" cy="753447"/>
            </a:xfrm>
          </p:grpSpPr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3532C2DF-CCE9-4795-BDD8-CEB3732F61B1}"/>
                  </a:ext>
                </a:extLst>
              </p:cNvPr>
              <p:cNvSpPr/>
              <p:nvPr/>
            </p:nvSpPr>
            <p:spPr>
              <a:xfrm rot="10800000">
                <a:off x="9783059" y="2804747"/>
                <a:ext cx="286000" cy="120559"/>
              </a:xfrm>
              <a:prstGeom prst="rightArrow">
                <a:avLst>
                  <a:gd name="adj1" fmla="val 35717"/>
                  <a:gd name="adj2" fmla="val 67141"/>
                </a:avLst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47FF8B9-56BB-4460-8849-30688D73125F}"/>
                  </a:ext>
                </a:extLst>
              </p:cNvPr>
              <p:cNvGrpSpPr/>
              <p:nvPr/>
            </p:nvGrpSpPr>
            <p:grpSpPr>
              <a:xfrm>
                <a:off x="9272523" y="2861028"/>
                <a:ext cx="1547588" cy="697166"/>
                <a:chOff x="9272523" y="2861028"/>
                <a:chExt cx="1547588" cy="697166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36D06CB-2533-47F4-9849-65429057B6D8}"/>
                    </a:ext>
                  </a:extLst>
                </p:cNvPr>
                <p:cNvSpPr txBox="1"/>
                <p:nvPr/>
              </p:nvSpPr>
              <p:spPr>
                <a:xfrm rot="10800000">
                  <a:off x="9272523" y="2861028"/>
                  <a:ext cx="84161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2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</a:t>
                  </a:r>
                  <a:r>
                    <a:rPr lang="en-AU" sz="1200" b="1" baseline="-25000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6D9B02B-64A6-4E25-80E3-F901278C83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10820111" y="2879867"/>
                  <a:ext cx="0" cy="6783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126DD3E-E770-46A8-B226-0632C5471D14}"/>
                </a:ext>
              </a:extLst>
            </p:cNvPr>
            <p:cNvGrpSpPr/>
            <p:nvPr/>
          </p:nvGrpSpPr>
          <p:grpSpPr>
            <a:xfrm>
              <a:off x="6524104" y="2289093"/>
              <a:ext cx="501340" cy="381718"/>
              <a:chOff x="8026565" y="2688065"/>
              <a:chExt cx="1835782" cy="939908"/>
            </a:xfrm>
          </p:grpSpPr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20C8C870-6435-4610-9340-47098F64C6F0}"/>
                  </a:ext>
                </a:extLst>
              </p:cNvPr>
              <p:cNvSpPr/>
              <p:nvPr/>
            </p:nvSpPr>
            <p:spPr>
              <a:xfrm rot="10800000">
                <a:off x="8026565" y="3345457"/>
                <a:ext cx="883415" cy="282516"/>
              </a:xfrm>
              <a:prstGeom prst="rightArrow">
                <a:avLst/>
              </a:prstGeom>
              <a:solidFill>
                <a:srgbClr val="FFFF0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0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DF916A9-C855-4063-A258-D17AF07E0FC6}"/>
                  </a:ext>
                </a:extLst>
              </p:cNvPr>
              <p:cNvSpPr txBox="1"/>
              <p:nvPr/>
            </p:nvSpPr>
            <p:spPr>
              <a:xfrm>
                <a:off x="8170582" y="2688065"/>
                <a:ext cx="1691765" cy="682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</a:t>
                </a:r>
                <a:r>
                  <a:rPr lang="en-AU" sz="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</a:t>
                </a:r>
                <a:endParaRPr lang="en-AU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76816B0-FC88-43D6-8093-8AC3136D2201}"/>
                </a:ext>
              </a:extLst>
            </p:cNvPr>
            <p:cNvGrpSpPr/>
            <p:nvPr/>
          </p:nvGrpSpPr>
          <p:grpSpPr>
            <a:xfrm>
              <a:off x="6273919" y="3456016"/>
              <a:ext cx="751525" cy="380842"/>
              <a:chOff x="8404191" y="3423011"/>
              <a:chExt cx="841612" cy="306552"/>
            </a:xfrm>
          </p:grpSpPr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6E85740F-BB06-416E-AE93-0B3EC0AB4CA0}"/>
                  </a:ext>
                </a:extLst>
              </p:cNvPr>
              <p:cNvSpPr/>
              <p:nvPr/>
            </p:nvSpPr>
            <p:spPr>
              <a:xfrm rot="16200000">
                <a:off x="8639102" y="3455389"/>
                <a:ext cx="218273" cy="153518"/>
              </a:xfrm>
              <a:prstGeom prst="rightArrow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84CF333-036B-4D24-8267-9AF1D2B3A474}"/>
                  </a:ext>
                </a:extLst>
              </p:cNvPr>
              <p:cNvSpPr txBox="1"/>
              <p:nvPr/>
            </p:nvSpPr>
            <p:spPr>
              <a:xfrm>
                <a:off x="8404191" y="3506598"/>
                <a:ext cx="841612" cy="222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</a:t>
                </a:r>
                <a:r>
                  <a:rPr lang="en-AU" sz="1200" b="1" baseline="-25000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5466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3AC6F9A-29D6-4AFC-8357-B0C318FE4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2443" y="594593"/>
            <a:ext cx="4684294" cy="5449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B17E9A-EB65-47F3-9F08-EC3B2C26BB17}"/>
              </a:ext>
            </a:extLst>
          </p:cNvPr>
          <p:cNvSpPr/>
          <p:nvPr/>
        </p:nvSpPr>
        <p:spPr>
          <a:xfrm>
            <a:off x="5344161" y="518274"/>
            <a:ext cx="4958080" cy="560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0B51AA-55B7-4631-A2C2-8CA2F2DEDD87}"/>
              </a:ext>
            </a:extLst>
          </p:cNvPr>
          <p:cNvGrpSpPr/>
          <p:nvPr/>
        </p:nvGrpSpPr>
        <p:grpSpPr>
          <a:xfrm>
            <a:off x="1772175" y="4026286"/>
            <a:ext cx="1958708" cy="796675"/>
            <a:chOff x="9072081" y="3759352"/>
            <a:chExt cx="1958708" cy="7966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8F234D-F60F-4BF4-930E-A1743CD16CE1}"/>
                </a:ext>
              </a:extLst>
            </p:cNvPr>
            <p:cNvSpPr txBox="1"/>
            <p:nvPr/>
          </p:nvSpPr>
          <p:spPr>
            <a:xfrm>
              <a:off x="9117143" y="3803746"/>
              <a:ext cx="19136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4000" b="1" dirty="0">
                  <a:solidFill>
                    <a:srgbClr val="FF0000"/>
                  </a:solidFill>
                  <a:latin typeface="Montserrat" panose="02000505000000020004" pitchFamily="2" charset="0"/>
                </a:rPr>
                <a:t>99.2 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A1533E-3F83-4BE4-9E39-A29ADC00512F}"/>
                </a:ext>
              </a:extLst>
            </p:cNvPr>
            <p:cNvSpPr/>
            <p:nvPr/>
          </p:nvSpPr>
          <p:spPr>
            <a:xfrm>
              <a:off x="9072081" y="3759352"/>
              <a:ext cx="1913647" cy="7966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25424" y="1545079"/>
            <a:ext cx="34676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Applied 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Load</a:t>
            </a:r>
          </a:p>
          <a:p>
            <a:pPr algn="ctr"/>
            <a:r>
              <a:rPr lang="en-AU" sz="48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P</a:t>
            </a:r>
            <a:r>
              <a:rPr lang="en-AU" sz="32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9959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F64E4F-B520-42C0-B320-E332F18FD815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0CC23D-99F8-449B-A721-B2DB77F6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B2153B-0E73-49AE-9F68-A164D98DE683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CE27DA0-A90E-45DE-A8B8-C1068CB5E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F8B9BB-82AA-4236-867C-CB97FE492267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9C532FB-FBA8-4C8B-B782-9663295333B2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5A0E9E-DDA4-4209-B5C7-AEA4EB21CDE2}"/>
              </a:ext>
            </a:extLst>
          </p:cNvPr>
          <p:cNvGrpSpPr/>
          <p:nvPr/>
        </p:nvGrpSpPr>
        <p:grpSpPr>
          <a:xfrm>
            <a:off x="8048087" y="4154952"/>
            <a:ext cx="1913647" cy="796675"/>
            <a:chOff x="9072081" y="3919163"/>
            <a:chExt cx="1913647" cy="7966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02CB3A-0568-4170-9C44-D8EA0465FD39}"/>
                </a:ext>
              </a:extLst>
            </p:cNvPr>
            <p:cNvSpPr txBox="1"/>
            <p:nvPr/>
          </p:nvSpPr>
          <p:spPr>
            <a:xfrm>
              <a:off x="9208300" y="3919163"/>
              <a:ext cx="17774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4000" b="1" dirty="0">
                  <a:solidFill>
                    <a:srgbClr val="FF0000"/>
                  </a:solidFill>
                  <a:latin typeface="Montserrat" panose="02000505000000020004" pitchFamily="2" charset="0"/>
                </a:rPr>
                <a:t>151.3 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B680E9-3486-4B8F-A53B-EC4F294936EE}"/>
                </a:ext>
              </a:extLst>
            </p:cNvPr>
            <p:cNvSpPr/>
            <p:nvPr/>
          </p:nvSpPr>
          <p:spPr>
            <a:xfrm>
              <a:off x="9072081" y="3919163"/>
              <a:ext cx="1913647" cy="7966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93192" y="1340603"/>
            <a:ext cx="3621797" cy="263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300" b="1" spc="-150" dirty="0">
                <a:solidFill>
                  <a:srgbClr val="34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Kaleko 105 Round" charset="0"/>
                <a:cs typeface="Kaleko 105 Round" charset="0"/>
              </a:rPr>
              <a:t>LHS</a:t>
            </a:r>
            <a:r>
              <a:rPr lang="en-AU" sz="3300" b="1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 </a:t>
            </a:r>
            <a:endParaRPr lang="en-AU" sz="3300" spc="-150" dirty="0">
              <a:solidFill>
                <a:srgbClr val="343434"/>
              </a:solidFill>
              <a:latin typeface="Montserrat" panose="00000500000000000000" pitchFamily="2" charset="0"/>
              <a:ea typeface="Kaleko 105 Round" charset="0"/>
              <a:cs typeface="Kaleko 105 Round" charset="0"/>
            </a:endParaRP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(free-roller)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 </a:t>
            </a:r>
            <a:r>
              <a:rPr lang="en-AU" sz="3300" b="1" spc="-150" dirty="0">
                <a:solidFill>
                  <a:srgbClr val="34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Kaleko 105 Round" charset="0"/>
                <a:cs typeface="Kaleko 105 Round" charset="0"/>
              </a:rPr>
              <a:t>Reaction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of the</a:t>
            </a:r>
          </a:p>
          <a:p>
            <a:pPr algn="ctr"/>
            <a:r>
              <a:rPr lang="en-AU" sz="3300" spc="-150" dirty="0">
                <a:solidFill>
                  <a:srgbClr val="343434"/>
                </a:solidFill>
                <a:latin typeface="Montserrat" panose="00000500000000000000" pitchFamily="2" charset="0"/>
                <a:ea typeface="Kaleko 105 Round" charset="0"/>
                <a:cs typeface="Kaleko 105 Round" charset="0"/>
              </a:rPr>
              <a:t> Bar.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04F48F-E5BD-4620-99F6-197859948F80}"/>
              </a:ext>
            </a:extLst>
          </p:cNvPr>
          <p:cNvSpPr/>
          <p:nvPr/>
        </p:nvSpPr>
        <p:spPr>
          <a:xfrm>
            <a:off x="1929130" y="452296"/>
            <a:ext cx="4958080" cy="560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C1466D6-E3F0-4A52-8091-E1F5E57DA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9762" y="627975"/>
            <a:ext cx="4611078" cy="525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5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732</Words>
  <Application>Microsoft Office PowerPoint</Application>
  <PresentationFormat>Widescreen</PresentationFormat>
  <Paragraphs>259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Kaleko 105 Round</vt:lpstr>
      <vt:lpstr>Montserrat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Haritos</dc:creator>
  <cp:lastModifiedBy>Nicholas Haritos</cp:lastModifiedBy>
  <cp:revision>170</cp:revision>
  <dcterms:created xsi:type="dcterms:W3CDTF">2020-05-18T22:54:10Z</dcterms:created>
  <dcterms:modified xsi:type="dcterms:W3CDTF">2020-09-21T01:01:34Z</dcterms:modified>
</cp:coreProperties>
</file>