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94" r:id="rId4"/>
    <p:sldId id="290" r:id="rId5"/>
    <p:sldId id="295" r:id="rId6"/>
    <p:sldId id="293" r:id="rId7"/>
    <p:sldId id="296" r:id="rId8"/>
    <p:sldId id="302" r:id="rId9"/>
    <p:sldId id="297" r:id="rId10"/>
    <p:sldId id="298" r:id="rId11"/>
    <p:sldId id="299" r:id="rId12"/>
    <p:sldId id="2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93664" autoAdjust="0"/>
  </p:normalViewPr>
  <p:slideViewPr>
    <p:cSldViewPr snapToGrid="0">
      <p:cViewPr varScale="1">
        <p:scale>
          <a:sx n="109" d="100"/>
          <a:sy n="109" d="100"/>
        </p:scale>
        <p:origin x="546"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F:\000_Mechanics-Lab\3-Ben_Noske_06-05\SF+BM_115304-cubic_fit-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V(x) - N</a:t>
            </a:r>
          </a:p>
        </c:rich>
      </c:tx>
      <c:layout>
        <c:manualLayout>
          <c:xMode val="edge"/>
          <c:yMode val="edge"/>
          <c:x val="8.3901986755935354E-2"/>
          <c:y val="0.20346820809248556"/>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725275124019631E-2"/>
          <c:y val="2.5398934959719632E-2"/>
          <c:w val="0.88046300664029897"/>
          <c:h val="0.94871676300578034"/>
        </c:manualLayout>
      </c:layout>
      <c:scatterChart>
        <c:scatterStyle val="lineMarker"/>
        <c:varyColors val="0"/>
        <c:ser>
          <c:idx val="0"/>
          <c:order val="0"/>
          <c:tx>
            <c:strRef>
              <c:f>SFD!$C$5</c:f>
              <c:strCache>
                <c:ptCount val="1"/>
                <c:pt idx="0">
                  <c:v>V(x)</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SFD!$B$6:$B$24</c:f>
              <c:numCache>
                <c:formatCode>General</c:formatCode>
                <c:ptCount val="19"/>
                <c:pt idx="0" formatCode="0">
                  <c:v>0</c:v>
                </c:pt>
                <c:pt idx="1">
                  <c:v>20</c:v>
                </c:pt>
                <c:pt idx="2">
                  <c:v>40</c:v>
                </c:pt>
                <c:pt idx="3">
                  <c:v>60</c:v>
                </c:pt>
                <c:pt idx="4">
                  <c:v>80</c:v>
                </c:pt>
                <c:pt idx="5">
                  <c:v>100</c:v>
                </c:pt>
                <c:pt idx="6">
                  <c:v>120</c:v>
                </c:pt>
                <c:pt idx="7">
                  <c:v>140</c:v>
                </c:pt>
                <c:pt idx="8">
                  <c:v>146.53563400000002</c:v>
                </c:pt>
                <c:pt idx="9">
                  <c:v>148.68501300000003</c:v>
                </c:pt>
                <c:pt idx="10">
                  <c:v>150</c:v>
                </c:pt>
                <c:pt idx="11">
                  <c:v>160</c:v>
                </c:pt>
                <c:pt idx="12">
                  <c:v>180</c:v>
                </c:pt>
                <c:pt idx="13">
                  <c:v>200</c:v>
                </c:pt>
                <c:pt idx="14">
                  <c:v>220</c:v>
                </c:pt>
                <c:pt idx="15">
                  <c:v>240</c:v>
                </c:pt>
                <c:pt idx="16">
                  <c:v>260</c:v>
                </c:pt>
                <c:pt idx="17">
                  <c:v>280</c:v>
                </c:pt>
                <c:pt idx="18">
                  <c:v>295.05531100000002</c:v>
                </c:pt>
              </c:numCache>
            </c:numRef>
          </c:xVal>
          <c:yVal>
            <c:numRef>
              <c:f>SFD!$C$6:$C$24</c:f>
              <c:numCache>
                <c:formatCode>0.00</c:formatCode>
                <c:ptCount val="19"/>
                <c:pt idx="0">
                  <c:v>1.7097199499482045</c:v>
                </c:pt>
                <c:pt idx="1">
                  <c:v>1.7097199499482045</c:v>
                </c:pt>
                <c:pt idx="2">
                  <c:v>1.7097199499482045</c:v>
                </c:pt>
                <c:pt idx="3">
                  <c:v>1.7097199499482045</c:v>
                </c:pt>
                <c:pt idx="4">
                  <c:v>1.7097199499482045</c:v>
                </c:pt>
                <c:pt idx="5">
                  <c:v>1.7097199499482045</c:v>
                </c:pt>
                <c:pt idx="6">
                  <c:v>1.7097199499482045</c:v>
                </c:pt>
                <c:pt idx="7">
                  <c:v>1.7097199499482045</c:v>
                </c:pt>
                <c:pt idx="8">
                  <c:v>1.7097199499482045</c:v>
                </c:pt>
                <c:pt idx="9">
                  <c:v>-1.4276908706242246</c:v>
                </c:pt>
                <c:pt idx="10">
                  <c:v>-1.4276908706242246</c:v>
                </c:pt>
                <c:pt idx="11">
                  <c:v>-1.4276908706242246</c:v>
                </c:pt>
                <c:pt idx="12">
                  <c:v>-1.4276908706242246</c:v>
                </c:pt>
                <c:pt idx="13">
                  <c:v>-1.4276908706242246</c:v>
                </c:pt>
                <c:pt idx="14">
                  <c:v>-1.4276908706242246</c:v>
                </c:pt>
                <c:pt idx="15">
                  <c:v>-1.4276908706242246</c:v>
                </c:pt>
                <c:pt idx="16">
                  <c:v>-1.4276908706242246</c:v>
                </c:pt>
                <c:pt idx="17">
                  <c:v>-1.4276908706242246</c:v>
                </c:pt>
                <c:pt idx="18">
                  <c:v>-1.4276908706242246</c:v>
                </c:pt>
              </c:numCache>
            </c:numRef>
          </c:yVal>
          <c:smooth val="0"/>
          <c:extLst xmlns:c16r2="http://schemas.microsoft.com/office/drawing/2015/06/chart">
            <c:ext xmlns:c16="http://schemas.microsoft.com/office/drawing/2014/chart" uri="{C3380CC4-5D6E-409C-BE32-E72D297353CC}">
              <c16:uniqueId val="{00000000-EBAC-42C4-9754-3E7C6E9A5AA3}"/>
            </c:ext>
          </c:extLst>
        </c:ser>
        <c:dLbls>
          <c:showLegendKey val="0"/>
          <c:showVal val="0"/>
          <c:showCatName val="0"/>
          <c:showSerName val="0"/>
          <c:showPercent val="0"/>
          <c:showBubbleSize val="0"/>
        </c:dLbls>
        <c:axId val="392256920"/>
        <c:axId val="389994496"/>
      </c:scatterChart>
      <c:valAx>
        <c:axId val="392256920"/>
        <c:scaling>
          <c:orientation val="minMax"/>
          <c:max val="3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89994496"/>
        <c:crosses val="autoZero"/>
        <c:crossBetween val="midCat"/>
        <c:majorUnit val="20"/>
      </c:valAx>
      <c:valAx>
        <c:axId val="3899944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92256920"/>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CC"/>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0.86883</cdr:x>
      <cdr:y>0.3896</cdr:y>
    </cdr:from>
    <cdr:to>
      <cdr:x>0.98955</cdr:x>
      <cdr:y>0.52139</cdr:y>
    </cdr:to>
    <cdr:sp macro="" textlink="">
      <cdr:nvSpPr>
        <cdr:cNvPr id="2" name="TextBox 1">
          <a:extLst xmlns:a="http://schemas.openxmlformats.org/drawingml/2006/main">
            <a:ext uri="{FF2B5EF4-FFF2-40B4-BE49-F238E27FC236}">
              <a16:creationId xmlns:a16="http://schemas.microsoft.com/office/drawing/2014/main" xmlns="" id="{0C5AE286-CC35-45C9-A7D8-3AACC776579D}"/>
            </a:ext>
          </a:extLst>
        </cdr:cNvPr>
        <cdr:cNvSpPr txBox="1"/>
      </cdr:nvSpPr>
      <cdr:spPr>
        <a:xfrm xmlns:a="http://schemas.openxmlformats.org/drawingml/2006/main">
          <a:off x="4752976" y="1069976"/>
          <a:ext cx="660400"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800" b="1"/>
            <a:t>mm</a:t>
          </a:r>
        </a:p>
      </cdr:txBody>
    </cdr:sp>
  </cdr:relSizeAnchor>
  <cdr:relSizeAnchor xmlns:cdr="http://schemas.openxmlformats.org/drawingml/2006/chartDrawing">
    <cdr:from>
      <cdr:x>0.08183</cdr:x>
      <cdr:y>0.18613</cdr:y>
    </cdr:from>
    <cdr:to>
      <cdr:x>0.52176</cdr:x>
      <cdr:y>0.18613</cdr:y>
    </cdr:to>
    <cdr:cxnSp macro="">
      <cdr:nvCxnSpPr>
        <cdr:cNvPr id="4" name="Straight Connector 3">
          <a:extLst xmlns:a="http://schemas.openxmlformats.org/drawingml/2006/main">
            <a:ext uri="{FF2B5EF4-FFF2-40B4-BE49-F238E27FC236}">
              <a16:creationId xmlns:a16="http://schemas.microsoft.com/office/drawing/2014/main" xmlns="" id="{079D3186-9649-4813-95C5-D68B0FD3858B}"/>
            </a:ext>
          </a:extLst>
        </cdr:cNvPr>
        <cdr:cNvCxnSpPr/>
      </cdr:nvCxnSpPr>
      <cdr:spPr>
        <a:xfrm xmlns:a="http://schemas.openxmlformats.org/drawingml/2006/main">
          <a:off x="447676" y="511176"/>
          <a:ext cx="2406650" cy="0"/>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0.52293</cdr:x>
      <cdr:y>0.80347</cdr:y>
    </cdr:from>
    <cdr:to>
      <cdr:x>0.95241</cdr:x>
      <cdr:y>0.80578</cdr:y>
    </cdr:to>
    <cdr:cxnSp macro="">
      <cdr:nvCxnSpPr>
        <cdr:cNvPr id="5" name="Straight Connector 4">
          <a:extLst xmlns:a="http://schemas.openxmlformats.org/drawingml/2006/main">
            <a:ext uri="{FF2B5EF4-FFF2-40B4-BE49-F238E27FC236}">
              <a16:creationId xmlns:a16="http://schemas.microsoft.com/office/drawing/2014/main" xmlns="" id="{64DE366B-0E34-431C-A5AD-16532A9E3DD1}"/>
            </a:ext>
          </a:extLst>
        </cdr:cNvPr>
        <cdr:cNvCxnSpPr/>
      </cdr:nvCxnSpPr>
      <cdr:spPr>
        <a:xfrm xmlns:a="http://schemas.openxmlformats.org/drawingml/2006/main" flipV="1">
          <a:off x="2860676" y="2206626"/>
          <a:ext cx="2349500" cy="6350"/>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0.51828</cdr:x>
      <cdr:y>0.18613</cdr:y>
    </cdr:from>
    <cdr:to>
      <cdr:x>0.51944</cdr:x>
      <cdr:y>0.80116</cdr:y>
    </cdr:to>
    <cdr:cxnSp macro="">
      <cdr:nvCxnSpPr>
        <cdr:cNvPr id="8" name="Straight Connector 7">
          <a:extLst xmlns:a="http://schemas.openxmlformats.org/drawingml/2006/main">
            <a:ext uri="{FF2B5EF4-FFF2-40B4-BE49-F238E27FC236}">
              <a16:creationId xmlns:a16="http://schemas.microsoft.com/office/drawing/2014/main" xmlns="" id="{CBCC1431-2D3A-4D4B-A956-58A9CC1AFAC2}"/>
            </a:ext>
          </a:extLst>
        </cdr:cNvPr>
        <cdr:cNvCxnSpPr/>
      </cdr:nvCxnSpPr>
      <cdr:spPr>
        <a:xfrm xmlns:a="http://schemas.openxmlformats.org/drawingml/2006/main">
          <a:off x="2835276" y="511176"/>
          <a:ext cx="6350" cy="1689100"/>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0.53221</cdr:x>
      <cdr:y>0.11908</cdr:y>
    </cdr:from>
    <cdr:to>
      <cdr:x>0.70633</cdr:x>
      <cdr:y>0.25318</cdr:y>
    </cdr:to>
    <cdr:sp macro="" textlink="">
      <cdr:nvSpPr>
        <cdr:cNvPr id="10" name="TextBox 9">
          <a:extLst xmlns:a="http://schemas.openxmlformats.org/drawingml/2006/main">
            <a:ext uri="{FF2B5EF4-FFF2-40B4-BE49-F238E27FC236}">
              <a16:creationId xmlns:a16="http://schemas.microsoft.com/office/drawing/2014/main" xmlns="" id="{F798A77E-BEF6-47FB-A3B2-492D072360B9}"/>
            </a:ext>
          </a:extLst>
        </cdr:cNvPr>
        <cdr:cNvSpPr txBox="1"/>
      </cdr:nvSpPr>
      <cdr:spPr>
        <a:xfrm xmlns:a="http://schemas.openxmlformats.org/drawingml/2006/main">
          <a:off x="2911476" y="327026"/>
          <a:ext cx="952500" cy="368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800" b="1">
              <a:solidFill>
                <a:srgbClr val="FF0000"/>
              </a:solidFill>
            </a:rPr>
            <a:t>1.37N</a:t>
          </a:r>
        </a:p>
      </cdr:txBody>
    </cdr:sp>
  </cdr:relSizeAnchor>
  <cdr:relSizeAnchor xmlns:cdr="http://schemas.openxmlformats.org/drawingml/2006/chartDrawing">
    <cdr:from>
      <cdr:x>0.35868</cdr:x>
      <cdr:y>0.73526</cdr:y>
    </cdr:from>
    <cdr:to>
      <cdr:x>0.53279</cdr:x>
      <cdr:y>0.86936</cdr:y>
    </cdr:to>
    <cdr:sp macro="" textlink="">
      <cdr:nvSpPr>
        <cdr:cNvPr id="11" name="TextBox 1">
          <a:extLst xmlns:a="http://schemas.openxmlformats.org/drawingml/2006/main">
            <a:ext uri="{FF2B5EF4-FFF2-40B4-BE49-F238E27FC236}">
              <a16:creationId xmlns:a16="http://schemas.microsoft.com/office/drawing/2014/main" xmlns="" id="{B96A3EA8-5980-4DD6-BBA8-A365764EA18E}"/>
            </a:ext>
          </a:extLst>
        </cdr:cNvPr>
        <cdr:cNvSpPr txBox="1"/>
      </cdr:nvSpPr>
      <cdr:spPr>
        <a:xfrm xmlns:a="http://schemas.openxmlformats.org/drawingml/2006/main">
          <a:off x="1962150" y="2019300"/>
          <a:ext cx="952500" cy="3683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800" b="1">
              <a:solidFill>
                <a:srgbClr val="FF0000"/>
              </a:solidFill>
            </a:rPr>
            <a:t>-1.37N</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EB3516-CCF2-40E1-8F28-548E8CD52F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xmlns="" id="{27168C3A-18A6-422B-85CE-13A3D1B0BE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xmlns="" id="{6AD4D9B2-93EE-430A-B6AC-9F3144391C59}"/>
              </a:ext>
            </a:extLst>
          </p:cNvPr>
          <p:cNvSpPr>
            <a:spLocks noGrp="1"/>
          </p:cNvSpPr>
          <p:nvPr>
            <p:ph type="dt" sz="half" idx="10"/>
          </p:nvPr>
        </p:nvSpPr>
        <p:spPr/>
        <p:txBody>
          <a:bodyPr/>
          <a:lstStyle/>
          <a:p>
            <a:fld id="{2FF5FC19-7B68-4A41-8DC1-FC4A7181F03B}" type="datetimeFigureOut">
              <a:rPr lang="en-AU" smtClean="0"/>
              <a:t>8/05/2020</a:t>
            </a:fld>
            <a:endParaRPr lang="en-AU"/>
          </a:p>
        </p:txBody>
      </p:sp>
      <p:sp>
        <p:nvSpPr>
          <p:cNvPr id="5" name="Footer Placeholder 4">
            <a:extLst>
              <a:ext uri="{FF2B5EF4-FFF2-40B4-BE49-F238E27FC236}">
                <a16:creationId xmlns:a16="http://schemas.microsoft.com/office/drawing/2014/main" xmlns="" id="{A12AA05F-6A50-4CDF-AEF0-06D02DFBB31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E2325991-1980-4D51-AA9E-81603FD99823}"/>
              </a:ext>
            </a:extLst>
          </p:cNvPr>
          <p:cNvSpPr>
            <a:spLocks noGrp="1"/>
          </p:cNvSpPr>
          <p:nvPr>
            <p:ph type="sldNum" sz="quarter" idx="12"/>
          </p:nvPr>
        </p:nvSpPr>
        <p:spPr/>
        <p:txBody>
          <a:bodyPr/>
          <a:lstStyle/>
          <a:p>
            <a:fld id="{B6DAC8FE-7D82-414C-95AE-5914CCB5A71B}" type="slidenum">
              <a:rPr lang="en-AU" smtClean="0"/>
              <a:t>‹#›</a:t>
            </a:fld>
            <a:endParaRPr lang="en-AU"/>
          </a:p>
        </p:txBody>
      </p:sp>
    </p:spTree>
    <p:extLst>
      <p:ext uri="{BB962C8B-B14F-4D97-AF65-F5344CB8AC3E}">
        <p14:creationId xmlns:p14="http://schemas.microsoft.com/office/powerpoint/2010/main" val="38179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603429-982E-4C7A-A135-E3F005D986B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25C36182-604D-4BDA-A852-57EDA14138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879545A9-FD94-450D-BBE6-B62F15C5B577}"/>
              </a:ext>
            </a:extLst>
          </p:cNvPr>
          <p:cNvSpPr>
            <a:spLocks noGrp="1"/>
          </p:cNvSpPr>
          <p:nvPr>
            <p:ph type="dt" sz="half" idx="10"/>
          </p:nvPr>
        </p:nvSpPr>
        <p:spPr/>
        <p:txBody>
          <a:bodyPr/>
          <a:lstStyle/>
          <a:p>
            <a:fld id="{2FF5FC19-7B68-4A41-8DC1-FC4A7181F03B}" type="datetimeFigureOut">
              <a:rPr lang="en-AU" smtClean="0"/>
              <a:t>8/05/2020</a:t>
            </a:fld>
            <a:endParaRPr lang="en-AU"/>
          </a:p>
        </p:txBody>
      </p:sp>
      <p:sp>
        <p:nvSpPr>
          <p:cNvPr id="5" name="Footer Placeholder 4">
            <a:extLst>
              <a:ext uri="{FF2B5EF4-FFF2-40B4-BE49-F238E27FC236}">
                <a16:creationId xmlns:a16="http://schemas.microsoft.com/office/drawing/2014/main" xmlns="" id="{F8930DD4-A106-4FFC-92D9-01AF1FDDE3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C523AA12-358B-4283-A2C3-ABDC44421D7F}"/>
              </a:ext>
            </a:extLst>
          </p:cNvPr>
          <p:cNvSpPr>
            <a:spLocks noGrp="1"/>
          </p:cNvSpPr>
          <p:nvPr>
            <p:ph type="sldNum" sz="quarter" idx="12"/>
          </p:nvPr>
        </p:nvSpPr>
        <p:spPr/>
        <p:txBody>
          <a:bodyPr/>
          <a:lstStyle/>
          <a:p>
            <a:fld id="{B6DAC8FE-7D82-414C-95AE-5914CCB5A71B}" type="slidenum">
              <a:rPr lang="en-AU" smtClean="0"/>
              <a:t>‹#›</a:t>
            </a:fld>
            <a:endParaRPr lang="en-AU"/>
          </a:p>
        </p:txBody>
      </p:sp>
    </p:spTree>
    <p:extLst>
      <p:ext uri="{BB962C8B-B14F-4D97-AF65-F5344CB8AC3E}">
        <p14:creationId xmlns:p14="http://schemas.microsoft.com/office/powerpoint/2010/main" val="3595085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25326FE-73A1-47E8-9F5B-CC598F4106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210B6C74-2381-4700-8351-50AA2A1B94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1443742B-85D3-47CB-8EAA-61B41A16F398}"/>
              </a:ext>
            </a:extLst>
          </p:cNvPr>
          <p:cNvSpPr>
            <a:spLocks noGrp="1"/>
          </p:cNvSpPr>
          <p:nvPr>
            <p:ph type="dt" sz="half" idx="10"/>
          </p:nvPr>
        </p:nvSpPr>
        <p:spPr/>
        <p:txBody>
          <a:bodyPr/>
          <a:lstStyle/>
          <a:p>
            <a:fld id="{2FF5FC19-7B68-4A41-8DC1-FC4A7181F03B}" type="datetimeFigureOut">
              <a:rPr lang="en-AU" smtClean="0"/>
              <a:t>8/05/2020</a:t>
            </a:fld>
            <a:endParaRPr lang="en-AU"/>
          </a:p>
        </p:txBody>
      </p:sp>
      <p:sp>
        <p:nvSpPr>
          <p:cNvPr id="5" name="Footer Placeholder 4">
            <a:extLst>
              <a:ext uri="{FF2B5EF4-FFF2-40B4-BE49-F238E27FC236}">
                <a16:creationId xmlns:a16="http://schemas.microsoft.com/office/drawing/2014/main" xmlns="" id="{E597D08E-5AB9-4021-B16C-B3C620FC495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3BC2F573-F55F-4D0B-AE33-FBB60A2171AC}"/>
              </a:ext>
            </a:extLst>
          </p:cNvPr>
          <p:cNvSpPr>
            <a:spLocks noGrp="1"/>
          </p:cNvSpPr>
          <p:nvPr>
            <p:ph type="sldNum" sz="quarter" idx="12"/>
          </p:nvPr>
        </p:nvSpPr>
        <p:spPr/>
        <p:txBody>
          <a:bodyPr/>
          <a:lstStyle/>
          <a:p>
            <a:fld id="{B6DAC8FE-7D82-414C-95AE-5914CCB5A71B}" type="slidenum">
              <a:rPr lang="en-AU" smtClean="0"/>
              <a:t>‹#›</a:t>
            </a:fld>
            <a:endParaRPr lang="en-AU"/>
          </a:p>
        </p:txBody>
      </p:sp>
    </p:spTree>
    <p:extLst>
      <p:ext uri="{BB962C8B-B14F-4D97-AF65-F5344CB8AC3E}">
        <p14:creationId xmlns:p14="http://schemas.microsoft.com/office/powerpoint/2010/main" val="297396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D415E4-4F80-4457-90C7-90194024F67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3456E58D-8DA0-49CD-8A08-164E858008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6909BBA9-00E4-4407-8381-A2667EB87FC1}"/>
              </a:ext>
            </a:extLst>
          </p:cNvPr>
          <p:cNvSpPr>
            <a:spLocks noGrp="1"/>
          </p:cNvSpPr>
          <p:nvPr>
            <p:ph type="dt" sz="half" idx="10"/>
          </p:nvPr>
        </p:nvSpPr>
        <p:spPr/>
        <p:txBody>
          <a:bodyPr/>
          <a:lstStyle/>
          <a:p>
            <a:fld id="{2FF5FC19-7B68-4A41-8DC1-FC4A7181F03B}" type="datetimeFigureOut">
              <a:rPr lang="en-AU" smtClean="0"/>
              <a:t>8/05/2020</a:t>
            </a:fld>
            <a:endParaRPr lang="en-AU"/>
          </a:p>
        </p:txBody>
      </p:sp>
      <p:sp>
        <p:nvSpPr>
          <p:cNvPr id="5" name="Footer Placeholder 4">
            <a:extLst>
              <a:ext uri="{FF2B5EF4-FFF2-40B4-BE49-F238E27FC236}">
                <a16:creationId xmlns:a16="http://schemas.microsoft.com/office/drawing/2014/main" xmlns="" id="{D59E56F1-21D3-447D-A04B-429C5798E57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29AA0E8D-3F75-4F1D-A54D-36D3EB1A3451}"/>
              </a:ext>
            </a:extLst>
          </p:cNvPr>
          <p:cNvSpPr>
            <a:spLocks noGrp="1"/>
          </p:cNvSpPr>
          <p:nvPr>
            <p:ph type="sldNum" sz="quarter" idx="12"/>
          </p:nvPr>
        </p:nvSpPr>
        <p:spPr/>
        <p:txBody>
          <a:bodyPr/>
          <a:lstStyle/>
          <a:p>
            <a:fld id="{B6DAC8FE-7D82-414C-95AE-5914CCB5A71B}" type="slidenum">
              <a:rPr lang="en-AU" smtClean="0"/>
              <a:t>‹#›</a:t>
            </a:fld>
            <a:endParaRPr lang="en-AU"/>
          </a:p>
        </p:txBody>
      </p:sp>
    </p:spTree>
    <p:extLst>
      <p:ext uri="{BB962C8B-B14F-4D97-AF65-F5344CB8AC3E}">
        <p14:creationId xmlns:p14="http://schemas.microsoft.com/office/powerpoint/2010/main" val="124290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125662-807F-4B14-8E4B-6129D4EBE7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xmlns="" id="{0F86D7E6-2B0D-4F22-8A3C-B938375A59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AC36C8F-C11E-47AD-BFF5-F27A1B99533F}"/>
              </a:ext>
            </a:extLst>
          </p:cNvPr>
          <p:cNvSpPr>
            <a:spLocks noGrp="1"/>
          </p:cNvSpPr>
          <p:nvPr>
            <p:ph type="dt" sz="half" idx="10"/>
          </p:nvPr>
        </p:nvSpPr>
        <p:spPr/>
        <p:txBody>
          <a:bodyPr/>
          <a:lstStyle/>
          <a:p>
            <a:fld id="{2FF5FC19-7B68-4A41-8DC1-FC4A7181F03B}" type="datetimeFigureOut">
              <a:rPr lang="en-AU" smtClean="0"/>
              <a:t>8/05/2020</a:t>
            </a:fld>
            <a:endParaRPr lang="en-AU"/>
          </a:p>
        </p:txBody>
      </p:sp>
      <p:sp>
        <p:nvSpPr>
          <p:cNvPr id="5" name="Footer Placeholder 4">
            <a:extLst>
              <a:ext uri="{FF2B5EF4-FFF2-40B4-BE49-F238E27FC236}">
                <a16:creationId xmlns:a16="http://schemas.microsoft.com/office/drawing/2014/main" xmlns="" id="{E134537D-0A1A-4688-BC57-793200A4EA0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D8699DDE-2C2D-42DF-8D84-4A7818514A0D}"/>
              </a:ext>
            </a:extLst>
          </p:cNvPr>
          <p:cNvSpPr>
            <a:spLocks noGrp="1"/>
          </p:cNvSpPr>
          <p:nvPr>
            <p:ph type="sldNum" sz="quarter" idx="12"/>
          </p:nvPr>
        </p:nvSpPr>
        <p:spPr/>
        <p:txBody>
          <a:bodyPr/>
          <a:lstStyle/>
          <a:p>
            <a:fld id="{B6DAC8FE-7D82-414C-95AE-5914CCB5A71B}" type="slidenum">
              <a:rPr lang="en-AU" smtClean="0"/>
              <a:t>‹#›</a:t>
            </a:fld>
            <a:endParaRPr lang="en-AU"/>
          </a:p>
        </p:txBody>
      </p:sp>
    </p:spTree>
    <p:extLst>
      <p:ext uri="{BB962C8B-B14F-4D97-AF65-F5344CB8AC3E}">
        <p14:creationId xmlns:p14="http://schemas.microsoft.com/office/powerpoint/2010/main" val="98974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6757E6-8CDB-430B-B0B0-CD9B496B01A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EB09F9E2-6D82-4FF4-94BA-8D478B2D17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xmlns="" id="{D67FFD8E-EA9F-48D7-A371-3EF9BBC441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xmlns="" id="{1E3619E4-871C-4D4B-984A-42E6D30709C4}"/>
              </a:ext>
            </a:extLst>
          </p:cNvPr>
          <p:cNvSpPr>
            <a:spLocks noGrp="1"/>
          </p:cNvSpPr>
          <p:nvPr>
            <p:ph type="dt" sz="half" idx="10"/>
          </p:nvPr>
        </p:nvSpPr>
        <p:spPr/>
        <p:txBody>
          <a:bodyPr/>
          <a:lstStyle/>
          <a:p>
            <a:fld id="{2FF5FC19-7B68-4A41-8DC1-FC4A7181F03B}" type="datetimeFigureOut">
              <a:rPr lang="en-AU" smtClean="0"/>
              <a:t>8/05/2020</a:t>
            </a:fld>
            <a:endParaRPr lang="en-AU"/>
          </a:p>
        </p:txBody>
      </p:sp>
      <p:sp>
        <p:nvSpPr>
          <p:cNvPr id="6" name="Footer Placeholder 5">
            <a:extLst>
              <a:ext uri="{FF2B5EF4-FFF2-40B4-BE49-F238E27FC236}">
                <a16:creationId xmlns:a16="http://schemas.microsoft.com/office/drawing/2014/main" xmlns="" id="{3779A939-BDDB-4DBF-A611-8E0BBFCE808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D96BFF6D-D678-43BD-8576-C0DE7189138A}"/>
              </a:ext>
            </a:extLst>
          </p:cNvPr>
          <p:cNvSpPr>
            <a:spLocks noGrp="1"/>
          </p:cNvSpPr>
          <p:nvPr>
            <p:ph type="sldNum" sz="quarter" idx="12"/>
          </p:nvPr>
        </p:nvSpPr>
        <p:spPr/>
        <p:txBody>
          <a:bodyPr/>
          <a:lstStyle/>
          <a:p>
            <a:fld id="{B6DAC8FE-7D82-414C-95AE-5914CCB5A71B}" type="slidenum">
              <a:rPr lang="en-AU" smtClean="0"/>
              <a:t>‹#›</a:t>
            </a:fld>
            <a:endParaRPr lang="en-AU"/>
          </a:p>
        </p:txBody>
      </p:sp>
    </p:spTree>
    <p:extLst>
      <p:ext uri="{BB962C8B-B14F-4D97-AF65-F5344CB8AC3E}">
        <p14:creationId xmlns:p14="http://schemas.microsoft.com/office/powerpoint/2010/main" val="202772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47545-94A3-474B-8338-616C8A5F2AE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CCDF6899-D591-42A1-A131-F2E401C02E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6EDD093-011B-4726-8AB9-03637981DB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xmlns="" id="{B0A15115-5EE6-4F84-87F3-000CBC911F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7768B2A-AC98-4DB6-AF89-8A60878F35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xmlns="" id="{EC2258B3-649F-4A81-BC54-FD000AA2742B}"/>
              </a:ext>
            </a:extLst>
          </p:cNvPr>
          <p:cNvSpPr>
            <a:spLocks noGrp="1"/>
          </p:cNvSpPr>
          <p:nvPr>
            <p:ph type="dt" sz="half" idx="10"/>
          </p:nvPr>
        </p:nvSpPr>
        <p:spPr/>
        <p:txBody>
          <a:bodyPr/>
          <a:lstStyle/>
          <a:p>
            <a:fld id="{2FF5FC19-7B68-4A41-8DC1-FC4A7181F03B}" type="datetimeFigureOut">
              <a:rPr lang="en-AU" smtClean="0"/>
              <a:t>8/05/2020</a:t>
            </a:fld>
            <a:endParaRPr lang="en-AU"/>
          </a:p>
        </p:txBody>
      </p:sp>
      <p:sp>
        <p:nvSpPr>
          <p:cNvPr id="8" name="Footer Placeholder 7">
            <a:extLst>
              <a:ext uri="{FF2B5EF4-FFF2-40B4-BE49-F238E27FC236}">
                <a16:creationId xmlns:a16="http://schemas.microsoft.com/office/drawing/2014/main" xmlns="" id="{C821649D-BD30-414B-9DE6-AFF20EF0E4C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xmlns="" id="{8212596B-F4E2-4101-B6D7-092C1E7FE357}"/>
              </a:ext>
            </a:extLst>
          </p:cNvPr>
          <p:cNvSpPr>
            <a:spLocks noGrp="1"/>
          </p:cNvSpPr>
          <p:nvPr>
            <p:ph type="sldNum" sz="quarter" idx="12"/>
          </p:nvPr>
        </p:nvSpPr>
        <p:spPr/>
        <p:txBody>
          <a:bodyPr/>
          <a:lstStyle/>
          <a:p>
            <a:fld id="{B6DAC8FE-7D82-414C-95AE-5914CCB5A71B}" type="slidenum">
              <a:rPr lang="en-AU" smtClean="0"/>
              <a:t>‹#›</a:t>
            </a:fld>
            <a:endParaRPr lang="en-AU"/>
          </a:p>
        </p:txBody>
      </p:sp>
    </p:spTree>
    <p:extLst>
      <p:ext uri="{BB962C8B-B14F-4D97-AF65-F5344CB8AC3E}">
        <p14:creationId xmlns:p14="http://schemas.microsoft.com/office/powerpoint/2010/main" val="315878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46AC43-7DC8-4607-AF6F-BDB70DB06FC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xmlns="" id="{FFCAE523-622B-4196-A59F-B61631FA33CB}"/>
              </a:ext>
            </a:extLst>
          </p:cNvPr>
          <p:cNvSpPr>
            <a:spLocks noGrp="1"/>
          </p:cNvSpPr>
          <p:nvPr>
            <p:ph type="dt" sz="half" idx="10"/>
          </p:nvPr>
        </p:nvSpPr>
        <p:spPr/>
        <p:txBody>
          <a:bodyPr/>
          <a:lstStyle/>
          <a:p>
            <a:fld id="{2FF5FC19-7B68-4A41-8DC1-FC4A7181F03B}" type="datetimeFigureOut">
              <a:rPr lang="en-AU" smtClean="0"/>
              <a:t>8/05/2020</a:t>
            </a:fld>
            <a:endParaRPr lang="en-AU"/>
          </a:p>
        </p:txBody>
      </p:sp>
      <p:sp>
        <p:nvSpPr>
          <p:cNvPr id="4" name="Footer Placeholder 3">
            <a:extLst>
              <a:ext uri="{FF2B5EF4-FFF2-40B4-BE49-F238E27FC236}">
                <a16:creationId xmlns:a16="http://schemas.microsoft.com/office/drawing/2014/main" xmlns="" id="{2B52FC24-EBC0-4350-8C67-F7AA08FE132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xmlns="" id="{64AF7A9C-697E-49EA-94A3-CD83BC87A949}"/>
              </a:ext>
            </a:extLst>
          </p:cNvPr>
          <p:cNvSpPr>
            <a:spLocks noGrp="1"/>
          </p:cNvSpPr>
          <p:nvPr>
            <p:ph type="sldNum" sz="quarter" idx="12"/>
          </p:nvPr>
        </p:nvSpPr>
        <p:spPr/>
        <p:txBody>
          <a:bodyPr/>
          <a:lstStyle/>
          <a:p>
            <a:fld id="{B6DAC8FE-7D82-414C-95AE-5914CCB5A71B}" type="slidenum">
              <a:rPr lang="en-AU" smtClean="0"/>
              <a:t>‹#›</a:t>
            </a:fld>
            <a:endParaRPr lang="en-AU"/>
          </a:p>
        </p:txBody>
      </p:sp>
    </p:spTree>
    <p:extLst>
      <p:ext uri="{BB962C8B-B14F-4D97-AF65-F5344CB8AC3E}">
        <p14:creationId xmlns:p14="http://schemas.microsoft.com/office/powerpoint/2010/main" val="103740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D1DAD2A-498E-48DA-829D-BDC7EE0508D1}"/>
              </a:ext>
            </a:extLst>
          </p:cNvPr>
          <p:cNvSpPr>
            <a:spLocks noGrp="1"/>
          </p:cNvSpPr>
          <p:nvPr>
            <p:ph type="dt" sz="half" idx="10"/>
          </p:nvPr>
        </p:nvSpPr>
        <p:spPr/>
        <p:txBody>
          <a:bodyPr/>
          <a:lstStyle/>
          <a:p>
            <a:fld id="{2FF5FC19-7B68-4A41-8DC1-FC4A7181F03B}" type="datetimeFigureOut">
              <a:rPr lang="en-AU" smtClean="0"/>
              <a:t>8/05/2020</a:t>
            </a:fld>
            <a:endParaRPr lang="en-AU"/>
          </a:p>
        </p:txBody>
      </p:sp>
      <p:sp>
        <p:nvSpPr>
          <p:cNvPr id="3" name="Footer Placeholder 2">
            <a:extLst>
              <a:ext uri="{FF2B5EF4-FFF2-40B4-BE49-F238E27FC236}">
                <a16:creationId xmlns:a16="http://schemas.microsoft.com/office/drawing/2014/main" xmlns="" id="{C2814E71-D6B8-498E-8873-9100BFF58B1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xmlns="" id="{375B7D3B-0209-442C-AA7B-0AD89DCED3B6}"/>
              </a:ext>
            </a:extLst>
          </p:cNvPr>
          <p:cNvSpPr>
            <a:spLocks noGrp="1"/>
          </p:cNvSpPr>
          <p:nvPr>
            <p:ph type="sldNum" sz="quarter" idx="12"/>
          </p:nvPr>
        </p:nvSpPr>
        <p:spPr/>
        <p:txBody>
          <a:bodyPr/>
          <a:lstStyle/>
          <a:p>
            <a:fld id="{B6DAC8FE-7D82-414C-95AE-5914CCB5A71B}" type="slidenum">
              <a:rPr lang="en-AU" smtClean="0"/>
              <a:t>‹#›</a:t>
            </a:fld>
            <a:endParaRPr lang="en-AU"/>
          </a:p>
        </p:txBody>
      </p:sp>
    </p:spTree>
    <p:extLst>
      <p:ext uri="{BB962C8B-B14F-4D97-AF65-F5344CB8AC3E}">
        <p14:creationId xmlns:p14="http://schemas.microsoft.com/office/powerpoint/2010/main" val="294502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9B80C-A575-4DD5-A3C0-F6521052F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B67F184E-A7BD-473E-847C-C3A1AD0C52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xmlns="" id="{14105E92-9832-40DB-B187-C8D59BC47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7F6A1C0-9595-44AA-AB86-BFB20BC8CED2}"/>
              </a:ext>
            </a:extLst>
          </p:cNvPr>
          <p:cNvSpPr>
            <a:spLocks noGrp="1"/>
          </p:cNvSpPr>
          <p:nvPr>
            <p:ph type="dt" sz="half" idx="10"/>
          </p:nvPr>
        </p:nvSpPr>
        <p:spPr/>
        <p:txBody>
          <a:bodyPr/>
          <a:lstStyle/>
          <a:p>
            <a:fld id="{2FF5FC19-7B68-4A41-8DC1-FC4A7181F03B}" type="datetimeFigureOut">
              <a:rPr lang="en-AU" smtClean="0"/>
              <a:t>8/05/2020</a:t>
            </a:fld>
            <a:endParaRPr lang="en-AU"/>
          </a:p>
        </p:txBody>
      </p:sp>
      <p:sp>
        <p:nvSpPr>
          <p:cNvPr id="6" name="Footer Placeholder 5">
            <a:extLst>
              <a:ext uri="{FF2B5EF4-FFF2-40B4-BE49-F238E27FC236}">
                <a16:creationId xmlns:a16="http://schemas.microsoft.com/office/drawing/2014/main" xmlns="" id="{FDFFC816-B343-4162-B225-C1D5EBEA598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852A286A-5789-4A0B-8068-7E1D39EE8CDB}"/>
              </a:ext>
            </a:extLst>
          </p:cNvPr>
          <p:cNvSpPr>
            <a:spLocks noGrp="1"/>
          </p:cNvSpPr>
          <p:nvPr>
            <p:ph type="sldNum" sz="quarter" idx="12"/>
          </p:nvPr>
        </p:nvSpPr>
        <p:spPr/>
        <p:txBody>
          <a:bodyPr/>
          <a:lstStyle/>
          <a:p>
            <a:fld id="{B6DAC8FE-7D82-414C-95AE-5914CCB5A71B}" type="slidenum">
              <a:rPr lang="en-AU" smtClean="0"/>
              <a:t>‹#›</a:t>
            </a:fld>
            <a:endParaRPr lang="en-AU"/>
          </a:p>
        </p:txBody>
      </p:sp>
    </p:spTree>
    <p:extLst>
      <p:ext uri="{BB962C8B-B14F-4D97-AF65-F5344CB8AC3E}">
        <p14:creationId xmlns:p14="http://schemas.microsoft.com/office/powerpoint/2010/main" val="139469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5C55C3-C84A-4F57-B6F4-16844A545A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xmlns="" id="{B23DD735-7132-420A-A6F1-BDD1D7A2C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xmlns="" id="{06E3B86F-A5EC-4FC4-8AF8-DAC41194B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0421FFF-6EC4-4204-8AAB-E7BE567FD97D}"/>
              </a:ext>
            </a:extLst>
          </p:cNvPr>
          <p:cNvSpPr>
            <a:spLocks noGrp="1"/>
          </p:cNvSpPr>
          <p:nvPr>
            <p:ph type="dt" sz="half" idx="10"/>
          </p:nvPr>
        </p:nvSpPr>
        <p:spPr/>
        <p:txBody>
          <a:bodyPr/>
          <a:lstStyle/>
          <a:p>
            <a:fld id="{2FF5FC19-7B68-4A41-8DC1-FC4A7181F03B}" type="datetimeFigureOut">
              <a:rPr lang="en-AU" smtClean="0"/>
              <a:t>8/05/2020</a:t>
            </a:fld>
            <a:endParaRPr lang="en-AU"/>
          </a:p>
        </p:txBody>
      </p:sp>
      <p:sp>
        <p:nvSpPr>
          <p:cNvPr id="6" name="Footer Placeholder 5">
            <a:extLst>
              <a:ext uri="{FF2B5EF4-FFF2-40B4-BE49-F238E27FC236}">
                <a16:creationId xmlns:a16="http://schemas.microsoft.com/office/drawing/2014/main" xmlns="" id="{ECE34387-33C9-4981-B8EC-34092097D69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BA807EFF-E065-4AA5-991F-7CA9D1CB7161}"/>
              </a:ext>
            </a:extLst>
          </p:cNvPr>
          <p:cNvSpPr>
            <a:spLocks noGrp="1"/>
          </p:cNvSpPr>
          <p:nvPr>
            <p:ph type="sldNum" sz="quarter" idx="12"/>
          </p:nvPr>
        </p:nvSpPr>
        <p:spPr/>
        <p:txBody>
          <a:bodyPr/>
          <a:lstStyle/>
          <a:p>
            <a:fld id="{B6DAC8FE-7D82-414C-95AE-5914CCB5A71B}" type="slidenum">
              <a:rPr lang="en-AU" smtClean="0"/>
              <a:t>‹#›</a:t>
            </a:fld>
            <a:endParaRPr lang="en-AU"/>
          </a:p>
        </p:txBody>
      </p:sp>
    </p:spTree>
    <p:extLst>
      <p:ext uri="{BB962C8B-B14F-4D97-AF65-F5344CB8AC3E}">
        <p14:creationId xmlns:p14="http://schemas.microsoft.com/office/powerpoint/2010/main" val="118390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A90BE2A-136A-4781-A750-E51763FA0D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0607F4B1-1E9B-42ED-B7E3-1E82168083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31D926AA-3E37-4001-9834-7B492B59F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5FC19-7B68-4A41-8DC1-FC4A7181F03B}" type="datetimeFigureOut">
              <a:rPr lang="en-AU" smtClean="0"/>
              <a:t>8/05/2020</a:t>
            </a:fld>
            <a:endParaRPr lang="en-AU"/>
          </a:p>
        </p:txBody>
      </p:sp>
      <p:sp>
        <p:nvSpPr>
          <p:cNvPr id="5" name="Footer Placeholder 4">
            <a:extLst>
              <a:ext uri="{FF2B5EF4-FFF2-40B4-BE49-F238E27FC236}">
                <a16:creationId xmlns:a16="http://schemas.microsoft.com/office/drawing/2014/main" xmlns="" id="{8592E476-F178-44A9-8476-0E591F8092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xmlns="" id="{38960160-614D-4CB6-B4AB-406561E94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AC8FE-7D82-414C-95AE-5914CCB5A71B}" type="slidenum">
              <a:rPr lang="en-AU" smtClean="0"/>
              <a:t>‹#›</a:t>
            </a:fld>
            <a:endParaRPr lang="en-AU"/>
          </a:p>
        </p:txBody>
      </p:sp>
    </p:spTree>
    <p:extLst>
      <p:ext uri="{BB962C8B-B14F-4D97-AF65-F5344CB8AC3E}">
        <p14:creationId xmlns:p14="http://schemas.microsoft.com/office/powerpoint/2010/main" val="97454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chanics-lab.com/pricing" TargetMode="External"/><Relationship Id="rId2" Type="http://schemas.openxmlformats.org/officeDocument/2006/relationships/hyperlink" Target="http://www.mechanics-lab.com/"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5666" y="4593475"/>
            <a:ext cx="8422797" cy="1615827"/>
          </a:xfrm>
          <a:prstGeom prst="rect">
            <a:avLst/>
          </a:prstGeom>
          <a:noFill/>
        </p:spPr>
        <p:txBody>
          <a:bodyPr wrap="square" rtlCol="0">
            <a:spAutoFit/>
          </a:bodyPr>
          <a:lstStyle/>
          <a:p>
            <a:r>
              <a:rPr lang="en-AU" sz="3300" spc="-150" dirty="0">
                <a:solidFill>
                  <a:srgbClr val="343434"/>
                </a:solidFill>
                <a:latin typeface="Montserrat" panose="00000500000000000000" pitchFamily="2" charset="0"/>
                <a:ea typeface="Kaleko 105 Round" charset="0"/>
                <a:cs typeface="Kaleko 105 Round" charset="0"/>
              </a:rPr>
              <a:t>Shear Force &amp; </a:t>
            </a:r>
          </a:p>
          <a:p>
            <a:r>
              <a:rPr lang="en-AU" sz="3300" spc="-150" dirty="0">
                <a:solidFill>
                  <a:srgbClr val="343434"/>
                </a:solidFill>
                <a:latin typeface="Montserrat" panose="00000500000000000000" pitchFamily="2" charset="0"/>
                <a:ea typeface="Kaleko 105 Round" charset="0"/>
                <a:cs typeface="Kaleko 105 Round" charset="0"/>
              </a:rPr>
              <a:t>Bending Moment in</a:t>
            </a:r>
          </a:p>
          <a:p>
            <a:r>
              <a:rPr lang="en-AU" sz="3300" spc="-150" dirty="0">
                <a:solidFill>
                  <a:srgbClr val="343434"/>
                </a:solidFill>
                <a:latin typeface="Montserrat" panose="00000500000000000000" pitchFamily="2" charset="0"/>
                <a:ea typeface="Kaleko 105 Round" charset="0"/>
                <a:cs typeface="Kaleko 105 Round" charset="0"/>
              </a:rPr>
              <a:t>a Simply-Supported Beam</a:t>
            </a:r>
            <a:endParaRPr lang="en-AU" sz="3300" b="1" spc="-150" dirty="0">
              <a:solidFill>
                <a:srgbClr val="343434"/>
              </a:solidFill>
              <a:latin typeface="Montserrat" panose="00000500000000000000" pitchFamily="2" charset="0"/>
              <a:ea typeface="Kaleko 105 Round" charset="0"/>
              <a:cs typeface="Kaleko 105 Round" charset="0"/>
            </a:endParaRPr>
          </a:p>
        </p:txBody>
      </p:sp>
      <p:cxnSp>
        <p:nvCxnSpPr>
          <p:cNvPr id="6" name="Straight Connector 5"/>
          <p:cNvCxnSpPr/>
          <p:nvPr/>
        </p:nvCxnSpPr>
        <p:spPr>
          <a:xfrm flipH="1">
            <a:off x="408049" y="6282694"/>
            <a:ext cx="724477" cy="0"/>
          </a:xfrm>
          <a:prstGeom prst="line">
            <a:avLst/>
          </a:prstGeom>
          <a:ln w="28575">
            <a:solidFill>
              <a:srgbClr val="343434"/>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5666" y="4369996"/>
            <a:ext cx="3516126" cy="253916"/>
          </a:xfrm>
          <a:prstGeom prst="rect">
            <a:avLst/>
          </a:prstGeom>
          <a:noFill/>
        </p:spPr>
        <p:txBody>
          <a:bodyPr wrap="square" rtlCol="0">
            <a:spAutoFit/>
          </a:bodyPr>
          <a:lstStyle/>
          <a:p>
            <a:r>
              <a:rPr lang="en-AU" sz="1050" spc="225" dirty="0">
                <a:latin typeface="Montserrat Light" panose="00000400000000000000" pitchFamily="50" charset="0"/>
              </a:rPr>
              <a:t>Experiment – 1 By Nicholas Haritos</a:t>
            </a:r>
            <a:endParaRPr lang="id-ID" sz="1050" spc="225" dirty="0">
              <a:latin typeface="Montserrat Light" panose="00000400000000000000" pitchFamily="50" charset="0"/>
            </a:endParaRPr>
          </a:p>
        </p:txBody>
      </p:sp>
      <p:pic>
        <p:nvPicPr>
          <p:cNvPr id="4" name="Picture 3">
            <a:extLst>
              <a:ext uri="{FF2B5EF4-FFF2-40B4-BE49-F238E27FC236}">
                <a16:creationId xmlns:a16="http://schemas.microsoft.com/office/drawing/2014/main" xmlns="" id="{A8FB2C15-E669-4305-A03A-957E4A887DA3}"/>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5381141" y="819746"/>
            <a:ext cx="6368972" cy="5218507"/>
          </a:xfrm>
          <a:prstGeom prst="ellipse">
            <a:avLst/>
          </a:prstGeom>
          <a:ln>
            <a:noFill/>
          </a:ln>
          <a:effectLst>
            <a:softEdge rad="112500"/>
          </a:effectLst>
        </p:spPr>
      </p:pic>
      <p:pic>
        <p:nvPicPr>
          <p:cNvPr id="7" name="Picture 6">
            <a:extLst>
              <a:ext uri="{FF2B5EF4-FFF2-40B4-BE49-F238E27FC236}">
                <a16:creationId xmlns:a16="http://schemas.microsoft.com/office/drawing/2014/main" xmlns="" id="{E83F17D2-231C-4BBE-B7AB-83990FF838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96" y="139160"/>
            <a:ext cx="3091402" cy="711023"/>
          </a:xfrm>
          <a:prstGeom prst="rect">
            <a:avLst/>
          </a:prstGeom>
        </p:spPr>
      </p:pic>
    </p:spTree>
    <p:extLst>
      <p:ext uri="{BB962C8B-B14F-4D97-AF65-F5344CB8AC3E}">
        <p14:creationId xmlns:p14="http://schemas.microsoft.com/office/powerpoint/2010/main" val="1982776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590BD43-FFA9-4E87-9C14-F11200A24F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596" y="291560"/>
            <a:ext cx="3091402" cy="711023"/>
          </a:xfrm>
          <a:prstGeom prst="rect">
            <a:avLst/>
          </a:prstGeom>
        </p:spPr>
      </p:pic>
      <p:grpSp>
        <p:nvGrpSpPr>
          <p:cNvPr id="10" name="Group 9">
            <a:extLst>
              <a:ext uri="{FF2B5EF4-FFF2-40B4-BE49-F238E27FC236}">
                <a16:creationId xmlns:a16="http://schemas.microsoft.com/office/drawing/2014/main" xmlns="" id="{67ED257A-1E9B-4982-A183-1C37EC38CC1D}"/>
              </a:ext>
            </a:extLst>
          </p:cNvPr>
          <p:cNvGrpSpPr/>
          <p:nvPr/>
        </p:nvGrpSpPr>
        <p:grpSpPr>
          <a:xfrm>
            <a:off x="363919" y="6240763"/>
            <a:ext cx="3912714" cy="367719"/>
            <a:chOff x="390916" y="6263027"/>
            <a:chExt cx="3912714" cy="367719"/>
          </a:xfrm>
        </p:grpSpPr>
        <p:pic>
          <p:nvPicPr>
            <p:cNvPr id="11" name="Picture 10">
              <a:extLst>
                <a:ext uri="{FF2B5EF4-FFF2-40B4-BE49-F238E27FC236}">
                  <a16:creationId xmlns:a16="http://schemas.microsoft.com/office/drawing/2014/main" xmlns="" id="{7E085FA8-73E3-4DCB-B000-AE81442AB4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916" y="6376830"/>
              <a:ext cx="1513882" cy="234680"/>
            </a:xfrm>
            <a:prstGeom prst="rect">
              <a:avLst/>
            </a:prstGeom>
          </p:spPr>
        </p:pic>
        <p:sp>
          <p:nvSpPr>
            <p:cNvPr id="12" name="TextBox 11">
              <a:extLst>
                <a:ext uri="{FF2B5EF4-FFF2-40B4-BE49-F238E27FC236}">
                  <a16:creationId xmlns:a16="http://schemas.microsoft.com/office/drawing/2014/main" xmlns="" id="{D7B4D3DD-B8DA-4F95-B2B1-C239C634EC83}"/>
                </a:ext>
              </a:extLst>
            </p:cNvPr>
            <p:cNvSpPr txBox="1"/>
            <p:nvPr/>
          </p:nvSpPr>
          <p:spPr>
            <a:xfrm>
              <a:off x="1904798" y="6376830"/>
              <a:ext cx="2398832" cy="253916"/>
            </a:xfrm>
            <a:prstGeom prst="rect">
              <a:avLst/>
            </a:prstGeom>
            <a:noFill/>
          </p:spPr>
          <p:txBody>
            <a:bodyPr wrap="square" rtlCol="0">
              <a:spAutoFit/>
            </a:bodyPr>
            <a:lstStyle/>
            <a:p>
              <a:r>
                <a:rPr lang="en-AU" sz="1050" spc="225" dirty="0">
                  <a:latin typeface="Montserrat Light" panose="00000400000000000000" pitchFamily="50" charset="0"/>
                </a:rPr>
                <a:t>SF &amp; BM in a SS Beam</a:t>
              </a:r>
              <a:endParaRPr lang="id-ID" sz="1050" spc="225" dirty="0">
                <a:latin typeface="Montserrat Light" panose="00000400000000000000" pitchFamily="50" charset="0"/>
              </a:endParaRPr>
            </a:p>
          </p:txBody>
        </p:sp>
        <p:cxnSp>
          <p:nvCxnSpPr>
            <p:cNvPr id="13" name="Straight Connector 12">
              <a:extLst>
                <a:ext uri="{FF2B5EF4-FFF2-40B4-BE49-F238E27FC236}">
                  <a16:creationId xmlns:a16="http://schemas.microsoft.com/office/drawing/2014/main" xmlns="" id="{79908ED4-D10C-4C9A-9A3C-027C8F7A2FC2}"/>
                </a:ext>
              </a:extLst>
            </p:cNvPr>
            <p:cNvCxnSpPr/>
            <p:nvPr/>
          </p:nvCxnSpPr>
          <p:spPr>
            <a:xfrm flipH="1">
              <a:off x="437546" y="6263027"/>
              <a:ext cx="724477" cy="0"/>
            </a:xfrm>
            <a:prstGeom prst="line">
              <a:avLst/>
            </a:prstGeom>
            <a:ln w="28575">
              <a:solidFill>
                <a:srgbClr val="343434"/>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0C78B72B-31E6-498F-A066-9C4C7C249343}"/>
                  </a:ext>
                </a:extLst>
              </p:cNvPr>
              <p:cNvSpPr txBox="1"/>
              <p:nvPr/>
            </p:nvSpPr>
            <p:spPr>
              <a:xfrm>
                <a:off x="179614" y="1383552"/>
                <a:ext cx="5480522" cy="4534446"/>
              </a:xfrm>
              <a:prstGeom prst="rect">
                <a:avLst/>
              </a:prstGeom>
              <a:noFill/>
            </p:spPr>
            <p:txBody>
              <a:bodyPr wrap="square" rtlCol="0">
                <a:spAutoFit/>
              </a:bodyPr>
              <a:lstStyle/>
              <a:p>
                <a:r>
                  <a:rPr lang="en-AU" sz="2400" b="1" dirty="0">
                    <a:latin typeface="Montserrat" panose="02000505000000020004" pitchFamily="2" charset="0"/>
                  </a:rPr>
                  <a:t>Result for BMD</a:t>
                </a:r>
              </a:p>
              <a:p>
                <a:endParaRPr lang="en-AU" sz="900" dirty="0">
                  <a:latin typeface="Montserrat" panose="02000505000000020004" pitchFamily="2" charset="0"/>
                </a:endParaRPr>
              </a:p>
              <a:p>
                <a:r>
                  <a:rPr lang="en-AU" sz="1600" dirty="0">
                    <a:latin typeface="Montserrat" panose="02000505000000020004" pitchFamily="2" charset="0"/>
                  </a:rPr>
                  <a:t>The equations to the two straight lines from double differentiation of the cubic curve fits for the two displaced shapes are used to provide the variation of the BMD over each beam segment.</a:t>
                </a:r>
                <a:endParaRPr lang="en-AU" sz="900" dirty="0">
                  <a:latin typeface="Montserrat" panose="02000505000000020004" pitchFamily="2" charset="0"/>
                </a:endParaRPr>
              </a:p>
              <a:p>
                <a:r>
                  <a:rPr lang="en-AU" sz="1600" dirty="0">
                    <a:latin typeface="Montserrat" panose="02000505000000020004" pitchFamily="2" charset="0"/>
                  </a:rPr>
                  <a:t>Extrapolation of </a:t>
                </a:r>
                <a14:m>
                  <m:oMath xmlns:m="http://schemas.openxmlformats.org/officeDocument/2006/math">
                    <m:r>
                      <a:rPr lang="en-AU" i="1">
                        <a:latin typeface="Cambria Math" panose="02040503050406030204" pitchFamily="18" charset="0"/>
                      </a:rPr>
                      <m:t>𝐸𝐼</m:t>
                    </m:r>
                    <m:d>
                      <m:dPr>
                        <m:ctrlPr>
                          <a:rPr lang="en-AU" i="1">
                            <a:latin typeface="Cambria Math" panose="02040503050406030204" pitchFamily="18" charset="0"/>
                          </a:rPr>
                        </m:ctrlPr>
                      </m:dPr>
                      <m:e>
                        <m:f>
                          <m:fPr>
                            <m:ctrlPr>
                              <a:rPr lang="en-AU" i="1">
                                <a:latin typeface="Cambria Math" panose="02040503050406030204" pitchFamily="18" charset="0"/>
                              </a:rPr>
                            </m:ctrlPr>
                          </m:fPr>
                          <m:num>
                            <m:sSup>
                              <m:sSupPr>
                                <m:ctrlPr>
                                  <a:rPr lang="en-AU" i="1">
                                    <a:latin typeface="Cambria Math" panose="02040503050406030204" pitchFamily="18" charset="0"/>
                                  </a:rPr>
                                </m:ctrlPr>
                              </m:sSupPr>
                              <m:e>
                                <m:r>
                                  <a:rPr lang="en-AU" i="1">
                                    <a:latin typeface="Cambria Math" panose="02040503050406030204" pitchFamily="18" charset="0"/>
                                  </a:rPr>
                                  <m:t>𝑑</m:t>
                                </m:r>
                              </m:e>
                              <m:sup>
                                <m:r>
                                  <a:rPr lang="en-AU" i="1">
                                    <a:latin typeface="Cambria Math" panose="02040503050406030204" pitchFamily="18" charset="0"/>
                                  </a:rPr>
                                  <m:t>2</m:t>
                                </m:r>
                              </m:sup>
                            </m:sSup>
                            <m:sSub>
                              <m:sSubPr>
                                <m:ctrlPr>
                                  <a:rPr lang="en-AU" b="1" i="1">
                                    <a:latin typeface="Cambria Math" panose="02040503050406030204" pitchFamily="18" charset="0"/>
                                  </a:rPr>
                                </m:ctrlPr>
                              </m:sSubPr>
                              <m:e>
                                <m:r>
                                  <a:rPr lang="en-AU" b="1" i="1">
                                    <a:latin typeface="Cambria Math" panose="02040503050406030204" pitchFamily="18" charset="0"/>
                                  </a:rPr>
                                  <m:t>𝒚</m:t>
                                </m:r>
                              </m:e>
                              <m:sub>
                                <m:r>
                                  <a:rPr lang="en-AU" b="1" i="1" smtClean="0">
                                    <a:latin typeface="Cambria Math" panose="02040503050406030204" pitchFamily="18" charset="0"/>
                                  </a:rPr>
                                  <m:t>𝟏</m:t>
                                </m:r>
                              </m:sub>
                            </m:sSub>
                            <m:r>
                              <a:rPr lang="en-AU" b="1" i="1">
                                <a:latin typeface="Cambria Math" panose="02040503050406030204" pitchFamily="18" charset="0"/>
                              </a:rPr>
                              <m:t>(</m:t>
                            </m:r>
                            <m:r>
                              <a:rPr lang="en-AU" b="1" i="1">
                                <a:latin typeface="Cambria Math" panose="02040503050406030204" pitchFamily="18" charset="0"/>
                              </a:rPr>
                              <m:t>𝒙</m:t>
                            </m:r>
                            <m:r>
                              <a:rPr lang="en-AU" b="1" i="1">
                                <a:latin typeface="Cambria Math" panose="02040503050406030204" pitchFamily="18" charset="0"/>
                              </a:rPr>
                              <m:t>)</m:t>
                            </m:r>
                          </m:num>
                          <m:den>
                            <m:r>
                              <a:rPr lang="en-AU" i="1">
                                <a:latin typeface="Cambria Math" panose="02040503050406030204" pitchFamily="18" charset="0"/>
                              </a:rPr>
                              <m:t>𝑑</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den>
                        </m:f>
                      </m:e>
                    </m:d>
                    <m:r>
                      <a:rPr lang="en-AU" i="1">
                        <a:latin typeface="Cambria Math" panose="02040503050406030204" pitchFamily="18" charset="0"/>
                      </a:rPr>
                      <m:t> </m:t>
                    </m:r>
                  </m:oMath>
                </a14:m>
                <a:r>
                  <a:rPr lang="en-AU" sz="1600" dirty="0">
                    <a:latin typeface="Montserrat" panose="02000505000000020004" pitchFamily="2" charset="0"/>
                  </a:rPr>
                  <a:t>to the beam left support (adjusted to provide the origin (x=0)) for Segment#1  and extrapolation of </a:t>
                </a:r>
                <a14:m>
                  <m:oMath xmlns:m="http://schemas.openxmlformats.org/officeDocument/2006/math">
                    <m:r>
                      <a:rPr lang="en-AU" i="1">
                        <a:latin typeface="Cambria Math" panose="02040503050406030204" pitchFamily="18" charset="0"/>
                      </a:rPr>
                      <m:t>𝐸𝐼</m:t>
                    </m:r>
                    <m:d>
                      <m:dPr>
                        <m:ctrlPr>
                          <a:rPr lang="en-AU" i="1">
                            <a:latin typeface="Cambria Math" panose="02040503050406030204" pitchFamily="18" charset="0"/>
                          </a:rPr>
                        </m:ctrlPr>
                      </m:dPr>
                      <m:e>
                        <m:f>
                          <m:fPr>
                            <m:ctrlPr>
                              <a:rPr lang="en-AU" i="1">
                                <a:latin typeface="Cambria Math" panose="02040503050406030204" pitchFamily="18" charset="0"/>
                              </a:rPr>
                            </m:ctrlPr>
                          </m:fPr>
                          <m:num>
                            <m:sSup>
                              <m:sSupPr>
                                <m:ctrlPr>
                                  <a:rPr lang="en-AU" i="1">
                                    <a:latin typeface="Cambria Math" panose="02040503050406030204" pitchFamily="18" charset="0"/>
                                  </a:rPr>
                                </m:ctrlPr>
                              </m:sSupPr>
                              <m:e>
                                <m:r>
                                  <a:rPr lang="en-AU" i="1">
                                    <a:latin typeface="Cambria Math" panose="02040503050406030204" pitchFamily="18" charset="0"/>
                                  </a:rPr>
                                  <m:t>𝑑</m:t>
                                </m:r>
                              </m:e>
                              <m:sup>
                                <m:r>
                                  <a:rPr lang="en-AU" i="1">
                                    <a:latin typeface="Cambria Math" panose="02040503050406030204" pitchFamily="18" charset="0"/>
                                  </a:rPr>
                                  <m:t>2</m:t>
                                </m:r>
                              </m:sup>
                            </m:sSup>
                            <m:sSub>
                              <m:sSubPr>
                                <m:ctrlPr>
                                  <a:rPr lang="en-AU" b="1" i="1">
                                    <a:latin typeface="Cambria Math" panose="02040503050406030204" pitchFamily="18" charset="0"/>
                                  </a:rPr>
                                </m:ctrlPr>
                              </m:sSubPr>
                              <m:e>
                                <m:r>
                                  <a:rPr lang="en-AU" b="1" i="1">
                                    <a:latin typeface="Cambria Math" panose="02040503050406030204" pitchFamily="18" charset="0"/>
                                  </a:rPr>
                                  <m:t>𝒚</m:t>
                                </m:r>
                              </m:e>
                              <m:sub>
                                <m:r>
                                  <a:rPr lang="en-AU" b="1" i="1" smtClean="0">
                                    <a:latin typeface="Cambria Math" panose="02040503050406030204" pitchFamily="18" charset="0"/>
                                  </a:rPr>
                                  <m:t>𝟐</m:t>
                                </m:r>
                              </m:sub>
                            </m:sSub>
                            <m:r>
                              <a:rPr lang="en-AU" b="1" i="1">
                                <a:latin typeface="Cambria Math" panose="02040503050406030204" pitchFamily="18" charset="0"/>
                              </a:rPr>
                              <m:t>(</m:t>
                            </m:r>
                            <m:r>
                              <a:rPr lang="en-AU" b="1" i="1">
                                <a:latin typeface="Cambria Math" panose="02040503050406030204" pitchFamily="18" charset="0"/>
                              </a:rPr>
                              <m:t>𝒙</m:t>
                            </m:r>
                            <m:r>
                              <a:rPr lang="en-AU" b="1" i="1">
                                <a:latin typeface="Cambria Math" panose="02040503050406030204" pitchFamily="18" charset="0"/>
                              </a:rPr>
                              <m:t>)</m:t>
                            </m:r>
                          </m:num>
                          <m:den>
                            <m:r>
                              <a:rPr lang="en-AU" i="1">
                                <a:latin typeface="Cambria Math" panose="02040503050406030204" pitchFamily="18" charset="0"/>
                              </a:rPr>
                              <m:t>𝑑</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den>
                        </m:f>
                      </m:e>
                    </m:d>
                  </m:oMath>
                </a14:m>
                <a:r>
                  <a:rPr lang="en-AU" sz="1600" dirty="0">
                    <a:latin typeface="Montserrat" panose="02000505000000020004" pitchFamily="2" charset="0"/>
                  </a:rPr>
                  <a:t> to the right (roller) support (x = Length of beam) for Segment#2, provides the BMD depicted  in the figure shown. Also depicted is the theoretical form of the BMD. It is clearly observed that there is excellent agreement between the theoretical and  experimentally determined BMD in Segment#2 and only  reasonable agreement n Segment#1.</a:t>
                </a:r>
              </a:p>
            </p:txBody>
          </p:sp>
        </mc:Choice>
        <mc:Fallback xmlns="">
          <p:sp>
            <p:nvSpPr>
              <p:cNvPr id="8" name="TextBox 7">
                <a:extLst>
                  <a:ext uri="{FF2B5EF4-FFF2-40B4-BE49-F238E27FC236}">
                    <a16:creationId xmlns:a16="http://schemas.microsoft.com/office/drawing/2014/main" id="{0C78B72B-31E6-498F-A066-9C4C7C249343}"/>
                  </a:ext>
                </a:extLst>
              </p:cNvPr>
              <p:cNvSpPr txBox="1">
                <a:spLocks noRot="1" noChangeAspect="1" noMove="1" noResize="1" noEditPoints="1" noAdjustHandles="1" noChangeArrowheads="1" noChangeShapeType="1" noTextEdit="1"/>
              </p:cNvSpPr>
              <p:nvPr/>
            </p:nvSpPr>
            <p:spPr>
              <a:xfrm>
                <a:off x="179614" y="1383552"/>
                <a:ext cx="5480522" cy="4534446"/>
              </a:xfrm>
              <a:prstGeom prst="rect">
                <a:avLst/>
              </a:prstGeom>
              <a:blipFill>
                <a:blip r:embed="rId4"/>
                <a:stretch>
                  <a:fillRect l="-1667" t="-941" r="-1444" b="-672"/>
                </a:stretch>
              </a:blipFill>
            </p:spPr>
            <p:txBody>
              <a:bodyPr/>
              <a:lstStyle/>
              <a:p>
                <a:r>
                  <a:rPr lang="en-AU">
                    <a:noFill/>
                  </a:rPr>
                  <a:t> </a:t>
                </a:r>
              </a:p>
            </p:txBody>
          </p:sp>
        </mc:Fallback>
      </mc:AlternateContent>
      <p:pic>
        <p:nvPicPr>
          <p:cNvPr id="4" name="Picture 3">
            <a:extLst>
              <a:ext uri="{FF2B5EF4-FFF2-40B4-BE49-F238E27FC236}">
                <a16:creationId xmlns:a16="http://schemas.microsoft.com/office/drawing/2014/main" xmlns="" id="{F3E838DA-77F4-46DB-A6D8-51C5F52DBC56}"/>
              </a:ext>
            </a:extLst>
          </p:cNvPr>
          <p:cNvPicPr>
            <a:picLocks noChangeAspect="1"/>
          </p:cNvPicPr>
          <p:nvPr/>
        </p:nvPicPr>
        <p:blipFill>
          <a:blip r:embed="rId5"/>
          <a:stretch>
            <a:fillRect/>
          </a:stretch>
        </p:blipFill>
        <p:spPr>
          <a:xfrm>
            <a:off x="5769864" y="2084571"/>
            <a:ext cx="6242522" cy="3282656"/>
          </a:xfrm>
          <a:prstGeom prst="rect">
            <a:avLst/>
          </a:prstGeom>
        </p:spPr>
      </p:pic>
    </p:spTree>
    <p:extLst>
      <p:ext uri="{BB962C8B-B14F-4D97-AF65-F5344CB8AC3E}">
        <p14:creationId xmlns:p14="http://schemas.microsoft.com/office/powerpoint/2010/main" val="1162513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590BD43-FFA9-4E87-9C14-F11200A24F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596" y="291560"/>
            <a:ext cx="3091402" cy="711023"/>
          </a:xfrm>
          <a:prstGeom prst="rect">
            <a:avLst/>
          </a:prstGeom>
        </p:spPr>
      </p:pic>
      <p:grpSp>
        <p:nvGrpSpPr>
          <p:cNvPr id="10" name="Group 9">
            <a:extLst>
              <a:ext uri="{FF2B5EF4-FFF2-40B4-BE49-F238E27FC236}">
                <a16:creationId xmlns:a16="http://schemas.microsoft.com/office/drawing/2014/main" xmlns="" id="{67ED257A-1E9B-4982-A183-1C37EC38CC1D}"/>
              </a:ext>
            </a:extLst>
          </p:cNvPr>
          <p:cNvGrpSpPr/>
          <p:nvPr/>
        </p:nvGrpSpPr>
        <p:grpSpPr>
          <a:xfrm>
            <a:off x="363919" y="6240763"/>
            <a:ext cx="3912714" cy="367719"/>
            <a:chOff x="390916" y="6263027"/>
            <a:chExt cx="3912714" cy="367719"/>
          </a:xfrm>
        </p:grpSpPr>
        <p:pic>
          <p:nvPicPr>
            <p:cNvPr id="11" name="Picture 10">
              <a:extLst>
                <a:ext uri="{FF2B5EF4-FFF2-40B4-BE49-F238E27FC236}">
                  <a16:creationId xmlns:a16="http://schemas.microsoft.com/office/drawing/2014/main" xmlns="" id="{7E085FA8-73E3-4DCB-B000-AE81442AB4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916" y="6376830"/>
              <a:ext cx="1513882" cy="234680"/>
            </a:xfrm>
            <a:prstGeom prst="rect">
              <a:avLst/>
            </a:prstGeom>
          </p:spPr>
        </p:pic>
        <p:sp>
          <p:nvSpPr>
            <p:cNvPr id="12" name="TextBox 11">
              <a:extLst>
                <a:ext uri="{FF2B5EF4-FFF2-40B4-BE49-F238E27FC236}">
                  <a16:creationId xmlns:a16="http://schemas.microsoft.com/office/drawing/2014/main" xmlns="" id="{D7B4D3DD-B8DA-4F95-B2B1-C239C634EC83}"/>
                </a:ext>
              </a:extLst>
            </p:cNvPr>
            <p:cNvSpPr txBox="1"/>
            <p:nvPr/>
          </p:nvSpPr>
          <p:spPr>
            <a:xfrm>
              <a:off x="1904798" y="6376830"/>
              <a:ext cx="2398832" cy="253916"/>
            </a:xfrm>
            <a:prstGeom prst="rect">
              <a:avLst/>
            </a:prstGeom>
            <a:noFill/>
          </p:spPr>
          <p:txBody>
            <a:bodyPr wrap="square" rtlCol="0">
              <a:spAutoFit/>
            </a:bodyPr>
            <a:lstStyle/>
            <a:p>
              <a:r>
                <a:rPr lang="en-AU" sz="1050" spc="225" dirty="0">
                  <a:latin typeface="Montserrat Light" panose="00000400000000000000" pitchFamily="50" charset="0"/>
                </a:rPr>
                <a:t>SF &amp; BM in a SS Beam</a:t>
              </a:r>
              <a:endParaRPr lang="id-ID" sz="1050" spc="225" dirty="0">
                <a:latin typeface="Montserrat Light" panose="00000400000000000000" pitchFamily="50" charset="0"/>
              </a:endParaRPr>
            </a:p>
          </p:txBody>
        </p:sp>
        <p:cxnSp>
          <p:nvCxnSpPr>
            <p:cNvPr id="13" name="Straight Connector 12">
              <a:extLst>
                <a:ext uri="{FF2B5EF4-FFF2-40B4-BE49-F238E27FC236}">
                  <a16:creationId xmlns:a16="http://schemas.microsoft.com/office/drawing/2014/main" xmlns="" id="{79908ED4-D10C-4C9A-9A3C-027C8F7A2FC2}"/>
                </a:ext>
              </a:extLst>
            </p:cNvPr>
            <p:cNvCxnSpPr/>
            <p:nvPr/>
          </p:nvCxnSpPr>
          <p:spPr>
            <a:xfrm flipH="1">
              <a:off x="437546" y="6263027"/>
              <a:ext cx="724477" cy="0"/>
            </a:xfrm>
            <a:prstGeom prst="line">
              <a:avLst/>
            </a:prstGeom>
            <a:ln w="28575">
              <a:solidFill>
                <a:srgbClr val="343434"/>
              </a:solidFill>
            </a:ln>
          </p:spPr>
          <p:style>
            <a:lnRef idx="1">
              <a:schemeClr val="accent1"/>
            </a:lnRef>
            <a:fillRef idx="0">
              <a:schemeClr val="accent1"/>
            </a:fillRef>
            <a:effectRef idx="0">
              <a:schemeClr val="accent1"/>
            </a:effectRef>
            <a:fontRef idx="minor">
              <a:schemeClr val="tx1"/>
            </a:fontRef>
          </p:style>
        </p:cxnSp>
      </p:grpSp>
      <p:graphicFrame>
        <p:nvGraphicFramePr>
          <p:cNvPr id="14" name="Chart 13">
            <a:extLst>
              <a:ext uri="{FF2B5EF4-FFF2-40B4-BE49-F238E27FC236}">
                <a16:creationId xmlns:a16="http://schemas.microsoft.com/office/drawing/2014/main" xmlns="" id="{207B4F8B-7FA3-4BA6-B69C-FD220F0C5119}"/>
              </a:ext>
            </a:extLst>
          </p:cNvPr>
          <p:cNvGraphicFramePr>
            <a:graphicFrameLocks/>
          </p:cNvGraphicFramePr>
          <p:nvPr>
            <p:extLst>
              <p:ext uri="{D42A27DB-BD31-4B8C-83A1-F6EECF244321}">
                <p14:modId xmlns:p14="http://schemas.microsoft.com/office/powerpoint/2010/main" val="1757302343"/>
              </p:ext>
            </p:extLst>
          </p:nvPr>
        </p:nvGraphicFramePr>
        <p:xfrm>
          <a:off x="5782733" y="1530277"/>
          <a:ext cx="6229652" cy="330419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9B535080-D773-45D4-8302-463882695679}"/>
                  </a:ext>
                </a:extLst>
              </p:cNvPr>
              <p:cNvSpPr txBox="1"/>
              <p:nvPr/>
            </p:nvSpPr>
            <p:spPr>
              <a:xfrm>
                <a:off x="179614" y="1383552"/>
                <a:ext cx="5314737" cy="4372351"/>
              </a:xfrm>
              <a:prstGeom prst="rect">
                <a:avLst/>
              </a:prstGeom>
              <a:noFill/>
            </p:spPr>
            <p:txBody>
              <a:bodyPr wrap="square" rtlCol="0">
                <a:spAutoFit/>
              </a:bodyPr>
              <a:lstStyle/>
              <a:p>
                <a:r>
                  <a:rPr lang="en-AU" sz="2400" b="1" dirty="0">
                    <a:latin typeface="Montserrat" panose="02000505000000020004" pitchFamily="2" charset="0"/>
                  </a:rPr>
                  <a:t>Result for SFD</a:t>
                </a:r>
              </a:p>
              <a:p>
                <a:endParaRPr lang="en-AU" sz="900" dirty="0">
                  <a:latin typeface="Montserrat" panose="02000505000000020004" pitchFamily="2" charset="0"/>
                </a:endParaRPr>
              </a:p>
              <a:p>
                <a:r>
                  <a:rPr lang="en-AU" sz="1600" dirty="0">
                    <a:latin typeface="Montserrat" panose="02000505000000020004" pitchFamily="2" charset="0"/>
                  </a:rPr>
                  <a:t>The results for the two constants from triple differentiation of the cubic curve fits for the two displaced shapes are used to provide the variation of the SFD over each beam segment.</a:t>
                </a:r>
              </a:p>
              <a:p>
                <a:endParaRPr lang="en-AU" sz="900" dirty="0">
                  <a:latin typeface="Montserrat" panose="02000505000000020004" pitchFamily="2" charset="0"/>
                </a:endParaRPr>
              </a:p>
              <a:p>
                <a:r>
                  <a:rPr lang="en-AU" sz="1600" dirty="0">
                    <a:latin typeface="Montserrat" panose="02000505000000020004" pitchFamily="2" charset="0"/>
                  </a:rPr>
                  <a:t>The constant 1.71 N for Segment#1 </a:t>
                </a:r>
                <a:r>
                  <a:rPr lang="en-AU" sz="1400" dirty="0">
                    <a:latin typeface="Montserrat" panose="02000505000000020004" pitchFamily="2" charset="0"/>
                  </a:rPr>
                  <a:t>of </a:t>
                </a:r>
                <a14:m>
                  <m:oMath xmlns:m="http://schemas.openxmlformats.org/officeDocument/2006/math">
                    <m:r>
                      <a:rPr lang="en-AU" sz="1600" i="1">
                        <a:latin typeface="Cambria Math" panose="02040503050406030204" pitchFamily="18" charset="0"/>
                      </a:rPr>
                      <m:t>𝐸𝐼</m:t>
                    </m:r>
                    <m:d>
                      <m:dPr>
                        <m:ctrlPr>
                          <a:rPr lang="en-AU" sz="1600" i="1">
                            <a:latin typeface="Cambria Math" panose="02040503050406030204" pitchFamily="18" charset="0"/>
                          </a:rPr>
                        </m:ctrlPr>
                      </m:dPr>
                      <m:e>
                        <m:f>
                          <m:fPr>
                            <m:ctrlPr>
                              <a:rPr lang="en-AU" sz="1600" i="1">
                                <a:latin typeface="Cambria Math" panose="02040503050406030204" pitchFamily="18" charset="0"/>
                              </a:rPr>
                            </m:ctrlPr>
                          </m:fPr>
                          <m:num>
                            <m:sSup>
                              <m:sSupPr>
                                <m:ctrlPr>
                                  <a:rPr lang="en-AU" sz="1600" i="1">
                                    <a:latin typeface="Cambria Math" panose="02040503050406030204" pitchFamily="18" charset="0"/>
                                  </a:rPr>
                                </m:ctrlPr>
                              </m:sSupPr>
                              <m:e>
                                <m:r>
                                  <a:rPr lang="en-AU" sz="1600" i="1">
                                    <a:latin typeface="Cambria Math" panose="02040503050406030204" pitchFamily="18" charset="0"/>
                                  </a:rPr>
                                  <m:t>𝑑</m:t>
                                </m:r>
                              </m:e>
                              <m:sup>
                                <m:r>
                                  <a:rPr lang="en-AU" sz="1600" i="1">
                                    <a:latin typeface="Cambria Math" panose="02040503050406030204" pitchFamily="18" charset="0"/>
                                  </a:rPr>
                                  <m:t>3</m:t>
                                </m:r>
                              </m:sup>
                            </m:sSup>
                            <m:sSub>
                              <m:sSubPr>
                                <m:ctrlPr>
                                  <a:rPr lang="en-AU" sz="1600" b="1" i="1">
                                    <a:latin typeface="Cambria Math" panose="02040503050406030204" pitchFamily="18" charset="0"/>
                                  </a:rPr>
                                </m:ctrlPr>
                              </m:sSubPr>
                              <m:e>
                                <m:r>
                                  <a:rPr lang="en-AU" sz="1600" b="1" i="1">
                                    <a:latin typeface="Cambria Math" panose="02040503050406030204" pitchFamily="18" charset="0"/>
                                  </a:rPr>
                                  <m:t>𝒚</m:t>
                                </m:r>
                              </m:e>
                              <m:sub>
                                <m:r>
                                  <a:rPr lang="en-AU" sz="1600" b="1" i="1" smtClean="0">
                                    <a:latin typeface="Cambria Math" panose="02040503050406030204" pitchFamily="18" charset="0"/>
                                  </a:rPr>
                                  <m:t>𝟏</m:t>
                                </m:r>
                              </m:sub>
                            </m:sSub>
                            <m:r>
                              <a:rPr lang="en-AU" sz="1600" b="1" i="1">
                                <a:latin typeface="Cambria Math" panose="02040503050406030204" pitchFamily="18" charset="0"/>
                              </a:rPr>
                              <m:t>(</m:t>
                            </m:r>
                            <m:r>
                              <a:rPr lang="en-AU" sz="1600" b="1" i="1">
                                <a:latin typeface="Cambria Math" panose="02040503050406030204" pitchFamily="18" charset="0"/>
                              </a:rPr>
                              <m:t>𝒙</m:t>
                            </m:r>
                            <m:r>
                              <a:rPr lang="en-AU" sz="1600" b="1" i="1">
                                <a:latin typeface="Cambria Math" panose="02040503050406030204" pitchFamily="18" charset="0"/>
                              </a:rPr>
                              <m:t>)</m:t>
                            </m:r>
                          </m:num>
                          <m:den>
                            <m:r>
                              <a:rPr lang="en-AU" sz="1600" i="1">
                                <a:latin typeface="Cambria Math" panose="02040503050406030204" pitchFamily="18" charset="0"/>
                              </a:rPr>
                              <m:t>𝑑</m:t>
                            </m:r>
                            <m:sSup>
                              <m:sSupPr>
                                <m:ctrlPr>
                                  <a:rPr lang="en-AU" sz="1600" i="1">
                                    <a:latin typeface="Cambria Math" panose="02040503050406030204" pitchFamily="18" charset="0"/>
                                  </a:rPr>
                                </m:ctrlPr>
                              </m:sSupPr>
                              <m:e>
                                <m:r>
                                  <a:rPr lang="en-AU" sz="1600" i="1">
                                    <a:latin typeface="Cambria Math" panose="02040503050406030204" pitchFamily="18" charset="0"/>
                                  </a:rPr>
                                  <m:t>𝑥</m:t>
                                </m:r>
                              </m:e>
                              <m:sup>
                                <m:r>
                                  <a:rPr lang="en-AU" sz="1600" i="1">
                                    <a:latin typeface="Cambria Math" panose="02040503050406030204" pitchFamily="18" charset="0"/>
                                  </a:rPr>
                                  <m:t>3</m:t>
                                </m:r>
                              </m:sup>
                            </m:sSup>
                          </m:den>
                        </m:f>
                      </m:e>
                    </m:d>
                  </m:oMath>
                </a14:m>
                <a:r>
                  <a:rPr lang="en-AU" sz="1600" dirty="0">
                    <a:latin typeface="Montserrat" panose="02000505000000020004" pitchFamily="2" charset="0"/>
                  </a:rPr>
                  <a:t>  and -1.43N for Segment#2 of </a:t>
                </a:r>
                <a14:m>
                  <m:oMath xmlns:m="http://schemas.openxmlformats.org/officeDocument/2006/math">
                    <m:r>
                      <a:rPr lang="en-AU" i="1">
                        <a:latin typeface="Cambria Math" panose="02040503050406030204" pitchFamily="18" charset="0"/>
                      </a:rPr>
                      <m:t>𝐸𝐼</m:t>
                    </m:r>
                    <m:d>
                      <m:dPr>
                        <m:ctrlPr>
                          <a:rPr lang="en-AU" i="1">
                            <a:latin typeface="Cambria Math" panose="02040503050406030204" pitchFamily="18" charset="0"/>
                          </a:rPr>
                        </m:ctrlPr>
                      </m:dPr>
                      <m:e>
                        <m:f>
                          <m:fPr>
                            <m:ctrlPr>
                              <a:rPr lang="en-AU" i="1">
                                <a:latin typeface="Cambria Math" panose="02040503050406030204" pitchFamily="18" charset="0"/>
                              </a:rPr>
                            </m:ctrlPr>
                          </m:fPr>
                          <m:num>
                            <m:sSup>
                              <m:sSupPr>
                                <m:ctrlPr>
                                  <a:rPr lang="en-AU" i="1">
                                    <a:latin typeface="Cambria Math" panose="02040503050406030204" pitchFamily="18" charset="0"/>
                                  </a:rPr>
                                </m:ctrlPr>
                              </m:sSupPr>
                              <m:e>
                                <m:r>
                                  <a:rPr lang="en-AU" i="1">
                                    <a:latin typeface="Cambria Math" panose="02040503050406030204" pitchFamily="18" charset="0"/>
                                  </a:rPr>
                                  <m:t>𝑑</m:t>
                                </m:r>
                              </m:e>
                              <m:sup>
                                <m:r>
                                  <a:rPr lang="en-AU" b="0" i="1" smtClean="0">
                                    <a:latin typeface="Cambria Math" panose="02040503050406030204" pitchFamily="18" charset="0"/>
                                  </a:rPr>
                                  <m:t>3</m:t>
                                </m:r>
                              </m:sup>
                            </m:sSup>
                            <m:sSub>
                              <m:sSubPr>
                                <m:ctrlPr>
                                  <a:rPr lang="en-AU" b="1" i="1">
                                    <a:latin typeface="Cambria Math" panose="02040503050406030204" pitchFamily="18" charset="0"/>
                                  </a:rPr>
                                </m:ctrlPr>
                              </m:sSubPr>
                              <m:e>
                                <m:r>
                                  <a:rPr lang="en-AU" b="1" i="1">
                                    <a:latin typeface="Cambria Math" panose="02040503050406030204" pitchFamily="18" charset="0"/>
                                  </a:rPr>
                                  <m:t>𝒚</m:t>
                                </m:r>
                              </m:e>
                              <m:sub>
                                <m:r>
                                  <a:rPr lang="en-AU" b="1" i="1" smtClean="0">
                                    <a:latin typeface="Cambria Math" panose="02040503050406030204" pitchFamily="18" charset="0"/>
                                  </a:rPr>
                                  <m:t>𝟐</m:t>
                                </m:r>
                              </m:sub>
                            </m:sSub>
                            <m:r>
                              <a:rPr lang="en-AU" b="1" i="1">
                                <a:latin typeface="Cambria Math" panose="02040503050406030204" pitchFamily="18" charset="0"/>
                              </a:rPr>
                              <m:t>(</m:t>
                            </m:r>
                            <m:r>
                              <a:rPr lang="en-AU" b="1" i="1">
                                <a:latin typeface="Cambria Math" panose="02040503050406030204" pitchFamily="18" charset="0"/>
                              </a:rPr>
                              <m:t>𝒙</m:t>
                            </m:r>
                            <m:r>
                              <a:rPr lang="en-AU" b="1" i="1">
                                <a:latin typeface="Cambria Math" panose="02040503050406030204" pitchFamily="18" charset="0"/>
                              </a:rPr>
                              <m:t>)</m:t>
                            </m:r>
                          </m:num>
                          <m:den>
                            <m:r>
                              <a:rPr lang="en-AU" i="1">
                                <a:latin typeface="Cambria Math" panose="02040503050406030204" pitchFamily="18" charset="0"/>
                              </a:rPr>
                              <m:t>𝑑</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3</m:t>
                                </m:r>
                              </m:sup>
                            </m:sSup>
                          </m:den>
                        </m:f>
                      </m:e>
                    </m:d>
                  </m:oMath>
                </a14:m>
                <a:r>
                  <a:rPr lang="en-AU" sz="1600" dirty="0">
                    <a:latin typeface="Montserrat" panose="02000505000000020004" pitchFamily="2" charset="0"/>
                  </a:rPr>
                  <a:t> provide the SFD variation depicted  in the adjacent figure. </a:t>
                </a:r>
              </a:p>
              <a:p>
                <a:endParaRPr lang="en-AU" sz="1600" dirty="0">
                  <a:latin typeface="Montserrat" panose="02000505000000020004" pitchFamily="2" charset="0"/>
                </a:endParaRPr>
              </a:p>
              <a:p>
                <a:r>
                  <a:rPr lang="en-AU" sz="1600" dirty="0">
                    <a:latin typeface="Montserrat" panose="02000505000000020004" pitchFamily="2" charset="0"/>
                  </a:rPr>
                  <a:t>Also depicted is the theoretical form of the SFD. Again</a:t>
                </a:r>
                <a:r>
                  <a:rPr lang="en-AU" sz="1600">
                    <a:latin typeface="Montserrat" panose="02000505000000020004" pitchFamily="2" charset="0"/>
                  </a:rPr>
                  <a:t>, it </a:t>
                </a:r>
                <a:r>
                  <a:rPr lang="en-AU" sz="1600" dirty="0">
                    <a:latin typeface="Montserrat" panose="02000505000000020004" pitchFamily="2" charset="0"/>
                  </a:rPr>
                  <a:t>is clearly observed that there is excellent agreement between the theoretical and  experimentally determined SFD in Segment#2 and only  reasonable agreement in Segment#1.</a:t>
                </a:r>
              </a:p>
            </p:txBody>
          </p:sp>
        </mc:Choice>
        <mc:Fallback xmlns="">
          <p:sp>
            <p:nvSpPr>
              <p:cNvPr id="15" name="TextBox 14">
                <a:extLst>
                  <a:ext uri="{FF2B5EF4-FFF2-40B4-BE49-F238E27FC236}">
                    <a16:creationId xmlns:a16="http://schemas.microsoft.com/office/drawing/2014/main" id="{9B535080-D773-45D4-8302-463882695679}"/>
                  </a:ext>
                </a:extLst>
              </p:cNvPr>
              <p:cNvSpPr txBox="1">
                <a:spLocks noRot="1" noChangeAspect="1" noMove="1" noResize="1" noEditPoints="1" noAdjustHandles="1" noChangeArrowheads="1" noChangeShapeType="1" noTextEdit="1"/>
              </p:cNvSpPr>
              <p:nvPr/>
            </p:nvSpPr>
            <p:spPr>
              <a:xfrm>
                <a:off x="179614" y="1383552"/>
                <a:ext cx="5314737" cy="4372351"/>
              </a:xfrm>
              <a:prstGeom prst="rect">
                <a:avLst/>
              </a:prstGeom>
              <a:blipFill>
                <a:blip r:embed="rId5"/>
                <a:stretch>
                  <a:fillRect l="-1720" t="-976" r="-1032" b="-837"/>
                </a:stretch>
              </a:blipFill>
            </p:spPr>
            <p:txBody>
              <a:bodyPr/>
              <a:lstStyle/>
              <a:p>
                <a:r>
                  <a:rPr lang="en-AU">
                    <a:noFill/>
                  </a:rPr>
                  <a:t> </a:t>
                </a:r>
              </a:p>
            </p:txBody>
          </p:sp>
        </mc:Fallback>
      </mc:AlternateContent>
    </p:spTree>
    <p:extLst>
      <p:ext uri="{BB962C8B-B14F-4D97-AF65-F5344CB8AC3E}">
        <p14:creationId xmlns:p14="http://schemas.microsoft.com/office/powerpoint/2010/main" val="1175261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A6B89B0-7DCE-431D-8E8B-128A77830FA3}"/>
              </a:ext>
            </a:extLst>
          </p:cNvPr>
          <p:cNvSpPr txBox="1"/>
          <p:nvPr/>
        </p:nvSpPr>
        <p:spPr>
          <a:xfrm>
            <a:off x="1113323" y="1576850"/>
            <a:ext cx="10366744" cy="3970318"/>
          </a:xfrm>
          <a:prstGeom prst="rect">
            <a:avLst/>
          </a:prstGeom>
          <a:noFill/>
        </p:spPr>
        <p:txBody>
          <a:bodyPr wrap="square" rtlCol="0">
            <a:spAutoFit/>
          </a:bodyPr>
          <a:lstStyle/>
          <a:p>
            <a:r>
              <a:rPr lang="en-AU" sz="2800" dirty="0"/>
              <a:t>There are many more experiments, and their results, that are progressively being added to the four thematic Modules in </a:t>
            </a:r>
            <a:r>
              <a:rPr lang="en-AU" sz="2800" dirty="0">
                <a:hlinkClick r:id="rId2"/>
              </a:rPr>
              <a:t>www.Mechanics-Lab.com</a:t>
            </a:r>
            <a:r>
              <a:rPr lang="en-AU" sz="2800" dirty="0"/>
              <a:t> that are available for access to subscribing institutions. </a:t>
            </a:r>
            <a:br>
              <a:rPr lang="en-AU" sz="2800" dirty="0"/>
            </a:br>
            <a:r>
              <a:rPr lang="en-AU" sz="2800" dirty="0"/>
              <a:t/>
            </a:r>
            <a:br>
              <a:rPr lang="en-AU" sz="2800" dirty="0"/>
            </a:br>
            <a:r>
              <a:rPr lang="en-AU" sz="2800" dirty="0"/>
              <a:t>Please subscribe so that we can continue to progress the rate, range and extent of this valuable repository of experiments that supports the teaching &amp; learning of fundamental engineering concepts for now and beyond COVID-19 </a:t>
            </a:r>
            <a:r>
              <a:rPr lang="en-AU" sz="2800" dirty="0" err="1"/>
              <a:t>restictions</a:t>
            </a:r>
            <a:r>
              <a:rPr lang="en-AU" sz="2800" dirty="0"/>
              <a:t>.</a:t>
            </a:r>
          </a:p>
        </p:txBody>
      </p:sp>
      <p:sp>
        <p:nvSpPr>
          <p:cNvPr id="4" name="TextBox 3">
            <a:extLst>
              <a:ext uri="{FF2B5EF4-FFF2-40B4-BE49-F238E27FC236}">
                <a16:creationId xmlns:a16="http://schemas.microsoft.com/office/drawing/2014/main" xmlns="" id="{5B5460EE-8C3D-4ED3-A850-D7CC1DD12FF3}"/>
              </a:ext>
            </a:extLst>
          </p:cNvPr>
          <p:cNvSpPr txBox="1"/>
          <p:nvPr/>
        </p:nvSpPr>
        <p:spPr>
          <a:xfrm>
            <a:off x="1113323" y="5695449"/>
            <a:ext cx="9867014" cy="461665"/>
          </a:xfrm>
          <a:prstGeom prst="rect">
            <a:avLst/>
          </a:prstGeom>
          <a:noFill/>
        </p:spPr>
        <p:txBody>
          <a:bodyPr wrap="square" rtlCol="0">
            <a:spAutoFit/>
          </a:bodyPr>
          <a:lstStyle/>
          <a:p>
            <a:r>
              <a:rPr lang="en-AU" sz="2400" b="1" dirty="0">
                <a:solidFill>
                  <a:srgbClr val="00B050"/>
                </a:solidFill>
                <a:hlinkClick r:id="rId3"/>
              </a:rPr>
              <a:t>Link to Subscription Page</a:t>
            </a:r>
            <a:endParaRPr lang="en-AU" sz="2400" b="1" dirty="0">
              <a:solidFill>
                <a:srgbClr val="00B050"/>
              </a:solidFill>
            </a:endParaRPr>
          </a:p>
        </p:txBody>
      </p:sp>
      <p:pic>
        <p:nvPicPr>
          <p:cNvPr id="6" name="Picture 5">
            <a:extLst>
              <a:ext uri="{FF2B5EF4-FFF2-40B4-BE49-F238E27FC236}">
                <a16:creationId xmlns:a16="http://schemas.microsoft.com/office/drawing/2014/main" xmlns="" id="{2938D8DD-A185-4199-BC40-7BCE902E49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596" y="291560"/>
            <a:ext cx="3091402" cy="711023"/>
          </a:xfrm>
          <a:prstGeom prst="rect">
            <a:avLst/>
          </a:prstGeom>
        </p:spPr>
      </p:pic>
    </p:spTree>
    <p:extLst>
      <p:ext uri="{BB962C8B-B14F-4D97-AF65-F5344CB8AC3E}">
        <p14:creationId xmlns:p14="http://schemas.microsoft.com/office/powerpoint/2010/main" val="344441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xmlns="" id="{DF2BBF68-74CC-4205-8243-134ACB322968}"/>
              </a:ext>
            </a:extLst>
          </p:cNvPr>
          <p:cNvGrpSpPr/>
          <p:nvPr/>
        </p:nvGrpSpPr>
        <p:grpSpPr>
          <a:xfrm>
            <a:off x="4976959" y="350003"/>
            <a:ext cx="6794672" cy="1682514"/>
            <a:chOff x="5184996" y="850072"/>
            <a:chExt cx="6794672" cy="1682514"/>
          </a:xfrm>
        </p:grpSpPr>
        <p:pic>
          <p:nvPicPr>
            <p:cNvPr id="5" name="Picture 4">
              <a:extLst>
                <a:ext uri="{FF2B5EF4-FFF2-40B4-BE49-F238E27FC236}">
                  <a16:creationId xmlns:a16="http://schemas.microsoft.com/office/drawing/2014/main" xmlns="" id="{5E572C9D-BCF2-4E9E-B7EA-8CDA40A7AE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4996" y="883425"/>
              <a:ext cx="6794672" cy="1649161"/>
            </a:xfrm>
            <a:prstGeom prst="rect">
              <a:avLst/>
            </a:prstGeom>
          </p:spPr>
        </p:pic>
        <p:sp>
          <p:nvSpPr>
            <p:cNvPr id="58" name="TextBox 57">
              <a:extLst>
                <a:ext uri="{FF2B5EF4-FFF2-40B4-BE49-F238E27FC236}">
                  <a16:creationId xmlns:a16="http://schemas.microsoft.com/office/drawing/2014/main" xmlns="" id="{ED2CF75A-2359-4FBF-8228-288A11F16CF6}"/>
                </a:ext>
              </a:extLst>
            </p:cNvPr>
            <p:cNvSpPr txBox="1"/>
            <p:nvPr/>
          </p:nvSpPr>
          <p:spPr>
            <a:xfrm>
              <a:off x="7744878" y="850072"/>
              <a:ext cx="1612545" cy="461665"/>
            </a:xfrm>
            <a:prstGeom prst="rect">
              <a:avLst/>
            </a:prstGeom>
            <a:noFill/>
          </p:spPr>
          <p:txBody>
            <a:bodyPr wrap="square" rtlCol="0">
              <a:spAutoFit/>
            </a:bodyPr>
            <a:lstStyle/>
            <a:p>
              <a:r>
                <a:rPr lang="en-AU" sz="2400" b="1" dirty="0"/>
                <a:t>Test Model</a:t>
              </a:r>
            </a:p>
          </p:txBody>
        </p:sp>
      </p:grpSp>
      <p:pic>
        <p:nvPicPr>
          <p:cNvPr id="46" name="Picture 45">
            <a:extLst>
              <a:ext uri="{FF2B5EF4-FFF2-40B4-BE49-F238E27FC236}">
                <a16:creationId xmlns:a16="http://schemas.microsoft.com/office/drawing/2014/main" xmlns="" id="{350AB00E-B63E-4894-8E90-10635198DE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96" y="139160"/>
            <a:ext cx="3091402" cy="711023"/>
          </a:xfrm>
          <a:prstGeom prst="rect">
            <a:avLst/>
          </a:prstGeom>
        </p:spPr>
      </p:pic>
      <p:grpSp>
        <p:nvGrpSpPr>
          <p:cNvPr id="47" name="Group 46">
            <a:extLst>
              <a:ext uri="{FF2B5EF4-FFF2-40B4-BE49-F238E27FC236}">
                <a16:creationId xmlns:a16="http://schemas.microsoft.com/office/drawing/2014/main" xmlns="" id="{6CA0CACB-DE76-4C08-90AC-5AFC6A62A12E}"/>
              </a:ext>
            </a:extLst>
          </p:cNvPr>
          <p:cNvGrpSpPr/>
          <p:nvPr/>
        </p:nvGrpSpPr>
        <p:grpSpPr>
          <a:xfrm>
            <a:off x="363919" y="6240763"/>
            <a:ext cx="3912714" cy="367719"/>
            <a:chOff x="390916" y="6263027"/>
            <a:chExt cx="3912714" cy="367719"/>
          </a:xfrm>
        </p:grpSpPr>
        <p:pic>
          <p:nvPicPr>
            <p:cNvPr id="48" name="Picture 47">
              <a:extLst>
                <a:ext uri="{FF2B5EF4-FFF2-40B4-BE49-F238E27FC236}">
                  <a16:creationId xmlns:a16="http://schemas.microsoft.com/office/drawing/2014/main" xmlns="" id="{A7C4B9F9-3F89-4EDB-93C2-FCCC1C5F61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916" y="6376830"/>
              <a:ext cx="1513882" cy="234680"/>
            </a:xfrm>
            <a:prstGeom prst="rect">
              <a:avLst/>
            </a:prstGeom>
          </p:spPr>
        </p:pic>
        <p:sp>
          <p:nvSpPr>
            <p:cNvPr id="50" name="TextBox 49">
              <a:extLst>
                <a:ext uri="{FF2B5EF4-FFF2-40B4-BE49-F238E27FC236}">
                  <a16:creationId xmlns:a16="http://schemas.microsoft.com/office/drawing/2014/main" xmlns="" id="{E4B31B80-2B10-4F8E-A23E-1D035214CF63}"/>
                </a:ext>
              </a:extLst>
            </p:cNvPr>
            <p:cNvSpPr txBox="1"/>
            <p:nvPr/>
          </p:nvSpPr>
          <p:spPr>
            <a:xfrm>
              <a:off x="1904798" y="6376830"/>
              <a:ext cx="2398832" cy="253916"/>
            </a:xfrm>
            <a:prstGeom prst="rect">
              <a:avLst/>
            </a:prstGeom>
            <a:noFill/>
          </p:spPr>
          <p:txBody>
            <a:bodyPr wrap="square" rtlCol="0">
              <a:spAutoFit/>
            </a:bodyPr>
            <a:lstStyle/>
            <a:p>
              <a:r>
                <a:rPr lang="en-AU" sz="1050" spc="225" dirty="0">
                  <a:latin typeface="Montserrat Light" panose="00000400000000000000" pitchFamily="50" charset="0"/>
                </a:rPr>
                <a:t>SF &amp; BM in a SS Beam</a:t>
              </a:r>
              <a:endParaRPr lang="id-ID" sz="1050" spc="225" dirty="0">
                <a:latin typeface="Montserrat Light" panose="00000400000000000000" pitchFamily="50" charset="0"/>
              </a:endParaRPr>
            </a:p>
          </p:txBody>
        </p:sp>
        <p:cxnSp>
          <p:nvCxnSpPr>
            <p:cNvPr id="61" name="Straight Connector 60">
              <a:extLst>
                <a:ext uri="{FF2B5EF4-FFF2-40B4-BE49-F238E27FC236}">
                  <a16:creationId xmlns:a16="http://schemas.microsoft.com/office/drawing/2014/main" xmlns="" id="{2E072BB0-0493-4DC7-8476-DD6B8914F7F9}"/>
                </a:ext>
              </a:extLst>
            </p:cNvPr>
            <p:cNvCxnSpPr/>
            <p:nvPr/>
          </p:nvCxnSpPr>
          <p:spPr>
            <a:xfrm flipH="1">
              <a:off x="437546" y="6263027"/>
              <a:ext cx="724477" cy="0"/>
            </a:xfrm>
            <a:prstGeom prst="line">
              <a:avLst/>
            </a:prstGeom>
            <a:ln w="28575">
              <a:solidFill>
                <a:srgbClr val="343434"/>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xmlns="" id="{D6D79D39-E251-48DF-BCE7-75EA5608D385}"/>
              </a:ext>
            </a:extLst>
          </p:cNvPr>
          <p:cNvSpPr txBox="1"/>
          <p:nvPr/>
        </p:nvSpPr>
        <p:spPr>
          <a:xfrm>
            <a:off x="283322" y="1080904"/>
            <a:ext cx="4410821" cy="1569660"/>
          </a:xfrm>
          <a:prstGeom prst="rect">
            <a:avLst/>
          </a:prstGeom>
          <a:noFill/>
        </p:spPr>
        <p:txBody>
          <a:bodyPr wrap="square" rtlCol="0">
            <a:spAutoFit/>
          </a:bodyPr>
          <a:lstStyle/>
          <a:p>
            <a:r>
              <a:rPr lang="en-AU" sz="3200" b="1" dirty="0">
                <a:latin typeface="Montserrat" panose="02000505000000020004" pitchFamily="2" charset="0"/>
              </a:rPr>
              <a:t>Simply Supported Beam with Central Point Load (P)</a:t>
            </a:r>
          </a:p>
        </p:txBody>
      </p:sp>
      <p:grpSp>
        <p:nvGrpSpPr>
          <p:cNvPr id="35" name="Group 34">
            <a:extLst>
              <a:ext uri="{FF2B5EF4-FFF2-40B4-BE49-F238E27FC236}">
                <a16:creationId xmlns:a16="http://schemas.microsoft.com/office/drawing/2014/main" xmlns="" id="{753219B4-C743-4F2D-AD05-8C6476FF9A95}"/>
              </a:ext>
            </a:extLst>
          </p:cNvPr>
          <p:cNvGrpSpPr/>
          <p:nvPr/>
        </p:nvGrpSpPr>
        <p:grpSpPr>
          <a:xfrm>
            <a:off x="293313" y="2837869"/>
            <a:ext cx="11815049" cy="1396851"/>
            <a:chOff x="293313" y="2909787"/>
            <a:chExt cx="11815049" cy="1396851"/>
          </a:xfrm>
        </p:grpSpPr>
        <p:sp>
          <p:nvSpPr>
            <p:cNvPr id="56" name="TextBox 55">
              <a:extLst>
                <a:ext uri="{FF2B5EF4-FFF2-40B4-BE49-F238E27FC236}">
                  <a16:creationId xmlns:a16="http://schemas.microsoft.com/office/drawing/2014/main" xmlns="" id="{FFB72B79-0A35-4505-9C35-67239F0CFC10}"/>
                </a:ext>
              </a:extLst>
            </p:cNvPr>
            <p:cNvSpPr txBox="1"/>
            <p:nvPr/>
          </p:nvSpPr>
          <p:spPr>
            <a:xfrm>
              <a:off x="6517967" y="3642092"/>
              <a:ext cx="952622" cy="646331"/>
            </a:xfrm>
            <a:prstGeom prst="rect">
              <a:avLst/>
            </a:prstGeom>
            <a:solidFill>
              <a:schemeClr val="accent4">
                <a:lumMod val="40000"/>
                <a:lumOff val="60000"/>
              </a:schemeClr>
            </a:solidFill>
          </p:spPr>
          <p:txBody>
            <a:bodyPr wrap="square" rtlCol="0">
              <a:spAutoFit/>
            </a:bodyPr>
            <a:lstStyle/>
            <a:p>
              <a:r>
                <a:rPr lang="en-AU" sz="3600" b="1" i="1" dirty="0">
                  <a:solidFill>
                    <a:schemeClr val="accent2"/>
                  </a:solidFill>
                </a:rPr>
                <a:t>P/2</a:t>
              </a:r>
            </a:p>
          </p:txBody>
        </p:sp>
        <p:sp>
          <p:nvSpPr>
            <p:cNvPr id="57" name="TextBox 56">
              <a:extLst>
                <a:ext uri="{FF2B5EF4-FFF2-40B4-BE49-F238E27FC236}">
                  <a16:creationId xmlns:a16="http://schemas.microsoft.com/office/drawing/2014/main" xmlns="" id="{3F778D29-53C7-4870-AD3A-0E408488AC1D}"/>
                </a:ext>
              </a:extLst>
            </p:cNvPr>
            <p:cNvSpPr txBox="1"/>
            <p:nvPr/>
          </p:nvSpPr>
          <p:spPr>
            <a:xfrm>
              <a:off x="11211305" y="3660307"/>
              <a:ext cx="897057" cy="646331"/>
            </a:xfrm>
            <a:prstGeom prst="rect">
              <a:avLst/>
            </a:prstGeom>
            <a:solidFill>
              <a:schemeClr val="accent4">
                <a:lumMod val="40000"/>
                <a:lumOff val="60000"/>
              </a:schemeClr>
            </a:solidFill>
          </p:spPr>
          <p:txBody>
            <a:bodyPr wrap="square" rtlCol="0">
              <a:spAutoFit/>
            </a:bodyPr>
            <a:lstStyle/>
            <a:p>
              <a:r>
                <a:rPr lang="en-AU" sz="3600" b="1" i="1" dirty="0">
                  <a:solidFill>
                    <a:schemeClr val="accent2"/>
                  </a:solidFill>
                </a:rPr>
                <a:t>P/2</a:t>
              </a:r>
            </a:p>
          </p:txBody>
        </p:sp>
        <p:sp>
          <p:nvSpPr>
            <p:cNvPr id="73" name="TextBox 72">
              <a:extLst>
                <a:ext uri="{FF2B5EF4-FFF2-40B4-BE49-F238E27FC236}">
                  <a16:creationId xmlns:a16="http://schemas.microsoft.com/office/drawing/2014/main" xmlns="" id="{3472E412-1FEE-4CC0-BB65-942AE04DA60E}"/>
                </a:ext>
              </a:extLst>
            </p:cNvPr>
            <p:cNvSpPr txBox="1"/>
            <p:nvPr/>
          </p:nvSpPr>
          <p:spPr>
            <a:xfrm>
              <a:off x="293313" y="2909787"/>
              <a:ext cx="5041417" cy="1015663"/>
            </a:xfrm>
            <a:prstGeom prst="rect">
              <a:avLst/>
            </a:prstGeom>
            <a:noFill/>
          </p:spPr>
          <p:txBody>
            <a:bodyPr wrap="square" rtlCol="0">
              <a:spAutoFit/>
            </a:bodyPr>
            <a:lstStyle/>
            <a:p>
              <a:r>
                <a:rPr lang="en-AU" sz="2400" b="1" dirty="0">
                  <a:latin typeface="Montserrat" panose="02000505000000020004" pitchFamily="2" charset="0"/>
                </a:rPr>
                <a:t>From Symmetry (</a:t>
              </a:r>
              <a:r>
                <a:rPr lang="en-AU" sz="2400" b="1" dirty="0">
                  <a:latin typeface="Montserrat" panose="02000505000000020004" pitchFamily="2" charset="0"/>
                  <a:sym typeface="Symbol" panose="05050102010706020507" pitchFamily="18" charset="2"/>
                </a:rPr>
                <a:t></a:t>
              </a:r>
              <a:r>
                <a:rPr lang="en-AU" b="1" dirty="0" err="1">
                  <a:latin typeface="Montserrat" panose="02000505000000020004" pitchFamily="2" charset="0"/>
                  <a:sym typeface="Symbol" panose="05050102010706020507" pitchFamily="18" charset="2"/>
                </a:rPr>
                <a:t>F</a:t>
              </a:r>
              <a:r>
                <a:rPr lang="en-AU" b="1" baseline="-25000" dirty="0" err="1">
                  <a:latin typeface="Montserrat" panose="02000505000000020004" pitchFamily="2" charset="0"/>
                  <a:sym typeface="Symbol" panose="05050102010706020507" pitchFamily="18" charset="2"/>
                </a:rPr>
                <a:t>y</a:t>
              </a:r>
              <a:r>
                <a:rPr lang="en-AU" b="1" dirty="0">
                  <a:latin typeface="Montserrat" panose="02000505000000020004" pitchFamily="2" charset="0"/>
                  <a:sym typeface="Symbol" panose="05050102010706020507" pitchFamily="18" charset="2"/>
                </a:rPr>
                <a:t> = 0</a:t>
              </a:r>
              <a:r>
                <a:rPr lang="en-AU" sz="2400" b="1" dirty="0">
                  <a:latin typeface="Montserrat" panose="02000505000000020004" pitchFamily="2" charset="0"/>
                  <a:sym typeface="Symbol" panose="05050102010706020507" pitchFamily="18" charset="2"/>
                </a:rPr>
                <a:t>)</a:t>
              </a:r>
              <a:r>
                <a:rPr lang="en-AU" sz="2400" b="1" dirty="0">
                  <a:latin typeface="Montserrat" panose="02000505000000020004" pitchFamily="2" charset="0"/>
                </a:rPr>
                <a:t>:</a:t>
              </a:r>
            </a:p>
            <a:p>
              <a:endParaRPr lang="en-AU" sz="1200" b="1" dirty="0">
                <a:latin typeface="Montserrat" panose="02000505000000020004" pitchFamily="2" charset="0"/>
              </a:endParaRPr>
            </a:p>
            <a:p>
              <a:r>
                <a:rPr lang="en-AU" sz="2400" b="1" dirty="0">
                  <a:latin typeface="Montserrat" panose="02000505000000020004" pitchFamily="2" charset="0"/>
                </a:rPr>
                <a:t>R</a:t>
              </a:r>
              <a:r>
                <a:rPr lang="en-AU" sz="2400" b="1" baseline="-25000" dirty="0">
                  <a:latin typeface="Montserrat" panose="02000505000000020004" pitchFamily="2" charset="0"/>
                </a:rPr>
                <a:t>1</a:t>
              </a:r>
              <a:r>
                <a:rPr lang="en-AU" sz="2400" b="1" dirty="0">
                  <a:latin typeface="Montserrat" panose="02000505000000020004" pitchFamily="2" charset="0"/>
                </a:rPr>
                <a:t> = R</a:t>
              </a:r>
              <a:r>
                <a:rPr lang="en-AU" sz="2400" b="1" baseline="-25000" dirty="0">
                  <a:latin typeface="Montserrat" panose="02000505000000020004" pitchFamily="2" charset="0"/>
                </a:rPr>
                <a:t>2</a:t>
              </a:r>
              <a:r>
                <a:rPr lang="en-AU" sz="2400" b="1" dirty="0">
                  <a:latin typeface="Montserrat" panose="02000505000000020004" pitchFamily="2" charset="0"/>
                </a:rPr>
                <a:t> = P/2</a:t>
              </a:r>
            </a:p>
          </p:txBody>
        </p:sp>
      </p:grpSp>
      <p:grpSp>
        <p:nvGrpSpPr>
          <p:cNvPr id="3" name="Group 2">
            <a:extLst>
              <a:ext uri="{FF2B5EF4-FFF2-40B4-BE49-F238E27FC236}">
                <a16:creationId xmlns:a16="http://schemas.microsoft.com/office/drawing/2014/main" xmlns="" id="{FAEC1B29-8265-499D-B19D-BF09C3E78BB3}"/>
              </a:ext>
            </a:extLst>
          </p:cNvPr>
          <p:cNvGrpSpPr/>
          <p:nvPr/>
        </p:nvGrpSpPr>
        <p:grpSpPr>
          <a:xfrm>
            <a:off x="334733" y="3920041"/>
            <a:ext cx="4994849" cy="1932203"/>
            <a:chOff x="334733" y="3920041"/>
            <a:chExt cx="4994849" cy="1932203"/>
          </a:xfrm>
        </p:grpSpPr>
        <p:grpSp>
          <p:nvGrpSpPr>
            <p:cNvPr id="141" name="Group 140">
              <a:extLst>
                <a:ext uri="{FF2B5EF4-FFF2-40B4-BE49-F238E27FC236}">
                  <a16:creationId xmlns:a16="http://schemas.microsoft.com/office/drawing/2014/main" xmlns="" id="{29637455-43DC-4DF3-9A75-E5A88190ED10}"/>
                </a:ext>
              </a:extLst>
            </p:cNvPr>
            <p:cNvGrpSpPr/>
            <p:nvPr/>
          </p:nvGrpSpPr>
          <p:grpSpPr>
            <a:xfrm>
              <a:off x="1478655" y="3920041"/>
              <a:ext cx="3397095" cy="1932203"/>
              <a:chOff x="1478655" y="3920041"/>
              <a:chExt cx="3397095" cy="1932203"/>
            </a:xfrm>
          </p:grpSpPr>
          <p:sp>
            <p:nvSpPr>
              <p:cNvPr id="123" name="TextBox 122">
                <a:extLst>
                  <a:ext uri="{FF2B5EF4-FFF2-40B4-BE49-F238E27FC236}">
                    <a16:creationId xmlns:a16="http://schemas.microsoft.com/office/drawing/2014/main" xmlns="" id="{B484164C-4383-44F8-ABAC-9499A6BDC76E}"/>
                  </a:ext>
                </a:extLst>
              </p:cNvPr>
              <p:cNvSpPr txBox="1"/>
              <p:nvPr/>
            </p:nvSpPr>
            <p:spPr>
              <a:xfrm>
                <a:off x="2205821" y="4189421"/>
                <a:ext cx="830345" cy="461665"/>
              </a:xfrm>
              <a:prstGeom prst="rect">
                <a:avLst/>
              </a:prstGeom>
              <a:noFill/>
            </p:spPr>
            <p:txBody>
              <a:bodyPr wrap="square" rtlCol="0">
                <a:spAutoFit/>
              </a:bodyPr>
              <a:lstStyle/>
              <a:p>
                <a:r>
                  <a:rPr lang="en-AU" sz="2400" b="1" i="1" dirty="0">
                    <a:solidFill>
                      <a:schemeClr val="accent2"/>
                    </a:solidFill>
                    <a:latin typeface="Montserrat" panose="02000505000000020004" pitchFamily="2" charset="0"/>
                  </a:rPr>
                  <a:t>V(x)</a:t>
                </a:r>
              </a:p>
            </p:txBody>
          </p:sp>
          <p:sp>
            <p:nvSpPr>
              <p:cNvPr id="125" name="TextBox 124">
                <a:extLst>
                  <a:ext uri="{FF2B5EF4-FFF2-40B4-BE49-F238E27FC236}">
                    <a16:creationId xmlns:a16="http://schemas.microsoft.com/office/drawing/2014/main" xmlns="" id="{CCDF17D1-4527-4574-B3B3-EF0222A072B7}"/>
                  </a:ext>
                </a:extLst>
              </p:cNvPr>
              <p:cNvSpPr txBox="1"/>
              <p:nvPr/>
            </p:nvSpPr>
            <p:spPr>
              <a:xfrm>
                <a:off x="3531065" y="5390579"/>
                <a:ext cx="1344685" cy="461665"/>
              </a:xfrm>
              <a:prstGeom prst="rect">
                <a:avLst/>
              </a:prstGeom>
              <a:noFill/>
            </p:spPr>
            <p:txBody>
              <a:bodyPr wrap="square" rtlCol="0">
                <a:spAutoFit/>
              </a:bodyPr>
              <a:lstStyle/>
              <a:p>
                <a:r>
                  <a:rPr lang="en-AU" sz="2400" b="1" dirty="0">
                    <a:solidFill>
                      <a:schemeClr val="accent2"/>
                    </a:solidFill>
                    <a:latin typeface="Montserrat" panose="02000505000000020004" pitchFamily="2" charset="0"/>
                  </a:rPr>
                  <a:t>V(</a:t>
                </a:r>
                <a:r>
                  <a:rPr lang="en-AU" sz="2400" b="1" dirty="0" err="1">
                    <a:solidFill>
                      <a:schemeClr val="accent2"/>
                    </a:solidFill>
                    <a:latin typeface="Montserrat" panose="02000505000000020004" pitchFamily="2" charset="0"/>
                  </a:rPr>
                  <a:t>x+dx</a:t>
                </a:r>
                <a:r>
                  <a:rPr lang="en-AU" sz="2400" b="1" dirty="0">
                    <a:solidFill>
                      <a:schemeClr val="accent2"/>
                    </a:solidFill>
                    <a:latin typeface="Montserrat" panose="02000505000000020004" pitchFamily="2" charset="0"/>
                  </a:rPr>
                  <a:t>)</a:t>
                </a:r>
              </a:p>
            </p:txBody>
          </p:sp>
          <p:sp>
            <p:nvSpPr>
              <p:cNvPr id="140" name="TextBox 139">
                <a:extLst>
                  <a:ext uri="{FF2B5EF4-FFF2-40B4-BE49-F238E27FC236}">
                    <a16:creationId xmlns:a16="http://schemas.microsoft.com/office/drawing/2014/main" xmlns="" id="{857C6FAE-968E-4A42-AB97-1C0B280888F7}"/>
                  </a:ext>
                </a:extLst>
              </p:cNvPr>
              <p:cNvSpPr txBox="1"/>
              <p:nvPr/>
            </p:nvSpPr>
            <p:spPr>
              <a:xfrm>
                <a:off x="1478655" y="3920041"/>
                <a:ext cx="907058" cy="646331"/>
              </a:xfrm>
              <a:prstGeom prst="rect">
                <a:avLst/>
              </a:prstGeom>
              <a:noFill/>
            </p:spPr>
            <p:txBody>
              <a:bodyPr wrap="square" rtlCol="0">
                <a:spAutoFit/>
              </a:bodyPr>
              <a:lstStyle/>
              <a:p>
                <a:pPr algn="ctr"/>
                <a:r>
                  <a:rPr lang="en-AU" b="1" dirty="0">
                    <a:solidFill>
                      <a:schemeClr val="accent2"/>
                    </a:solidFill>
                    <a:latin typeface="Montserrat" panose="02000505000000020004" pitchFamily="2" charset="0"/>
                  </a:rPr>
                  <a:t>Shear Force</a:t>
                </a:r>
              </a:p>
            </p:txBody>
          </p:sp>
        </p:grpSp>
        <p:grpSp>
          <p:nvGrpSpPr>
            <p:cNvPr id="143" name="Group 142">
              <a:extLst>
                <a:ext uri="{FF2B5EF4-FFF2-40B4-BE49-F238E27FC236}">
                  <a16:creationId xmlns:a16="http://schemas.microsoft.com/office/drawing/2014/main" xmlns="" id="{44C54562-C410-480A-BCF6-79D206EEA9A9}"/>
                </a:ext>
              </a:extLst>
            </p:cNvPr>
            <p:cNvGrpSpPr/>
            <p:nvPr/>
          </p:nvGrpSpPr>
          <p:grpSpPr>
            <a:xfrm>
              <a:off x="334733" y="4600739"/>
              <a:ext cx="4994849" cy="928980"/>
              <a:chOff x="334733" y="4600739"/>
              <a:chExt cx="4994849" cy="928980"/>
            </a:xfrm>
          </p:grpSpPr>
          <p:sp>
            <p:nvSpPr>
              <p:cNvPr id="122" name="TextBox 121">
                <a:extLst>
                  <a:ext uri="{FF2B5EF4-FFF2-40B4-BE49-F238E27FC236}">
                    <a16:creationId xmlns:a16="http://schemas.microsoft.com/office/drawing/2014/main" xmlns="" id="{F387CD89-543D-4456-B72C-F6A433E9FD47}"/>
                  </a:ext>
                </a:extLst>
              </p:cNvPr>
              <p:cNvSpPr txBox="1"/>
              <p:nvPr/>
            </p:nvSpPr>
            <p:spPr>
              <a:xfrm>
                <a:off x="1259550" y="5068054"/>
                <a:ext cx="914744" cy="461665"/>
              </a:xfrm>
              <a:prstGeom prst="rect">
                <a:avLst/>
              </a:prstGeom>
              <a:noFill/>
            </p:spPr>
            <p:txBody>
              <a:bodyPr wrap="square" rtlCol="0">
                <a:spAutoFit/>
              </a:bodyPr>
              <a:lstStyle/>
              <a:p>
                <a:r>
                  <a:rPr lang="en-AU" sz="2400" b="1" i="1" dirty="0">
                    <a:solidFill>
                      <a:srgbClr val="FF0000"/>
                    </a:solidFill>
                    <a:latin typeface="Montserrat" panose="02000505000000020004" pitchFamily="2" charset="0"/>
                  </a:rPr>
                  <a:t>M(x)</a:t>
                </a:r>
              </a:p>
            </p:txBody>
          </p:sp>
          <p:sp>
            <p:nvSpPr>
              <p:cNvPr id="124" name="TextBox 123">
                <a:extLst>
                  <a:ext uri="{FF2B5EF4-FFF2-40B4-BE49-F238E27FC236}">
                    <a16:creationId xmlns:a16="http://schemas.microsoft.com/office/drawing/2014/main" xmlns="" id="{4511728E-7D02-486B-B0B7-442FE4CBA50E}"/>
                  </a:ext>
                </a:extLst>
              </p:cNvPr>
              <p:cNvSpPr txBox="1"/>
              <p:nvPr/>
            </p:nvSpPr>
            <p:spPr>
              <a:xfrm>
                <a:off x="3833392" y="4635086"/>
                <a:ext cx="1496190" cy="461665"/>
              </a:xfrm>
              <a:prstGeom prst="rect">
                <a:avLst/>
              </a:prstGeom>
              <a:noFill/>
            </p:spPr>
            <p:txBody>
              <a:bodyPr wrap="square" rtlCol="0">
                <a:spAutoFit/>
              </a:bodyPr>
              <a:lstStyle/>
              <a:p>
                <a:r>
                  <a:rPr lang="en-AU" sz="2400" b="1" i="1" dirty="0">
                    <a:solidFill>
                      <a:srgbClr val="FF0000"/>
                    </a:solidFill>
                    <a:latin typeface="Montserrat" panose="02000505000000020004" pitchFamily="2" charset="0"/>
                  </a:rPr>
                  <a:t>M(</a:t>
                </a:r>
                <a:r>
                  <a:rPr lang="en-AU" sz="2400" b="1" i="1" dirty="0" err="1">
                    <a:solidFill>
                      <a:srgbClr val="FF0000"/>
                    </a:solidFill>
                    <a:latin typeface="Montserrat" panose="02000505000000020004" pitchFamily="2" charset="0"/>
                  </a:rPr>
                  <a:t>x+dx</a:t>
                </a:r>
                <a:r>
                  <a:rPr lang="en-AU" sz="2400" b="1" i="1" dirty="0">
                    <a:solidFill>
                      <a:srgbClr val="FF0000"/>
                    </a:solidFill>
                    <a:latin typeface="Montserrat" panose="02000505000000020004" pitchFamily="2" charset="0"/>
                  </a:rPr>
                  <a:t>)</a:t>
                </a:r>
              </a:p>
            </p:txBody>
          </p:sp>
          <p:sp>
            <p:nvSpPr>
              <p:cNvPr id="142" name="TextBox 141">
                <a:extLst>
                  <a:ext uri="{FF2B5EF4-FFF2-40B4-BE49-F238E27FC236}">
                    <a16:creationId xmlns:a16="http://schemas.microsoft.com/office/drawing/2014/main" xmlns="" id="{5D728D15-7CA2-4980-B35A-F7B57A07142E}"/>
                  </a:ext>
                </a:extLst>
              </p:cNvPr>
              <p:cNvSpPr txBox="1"/>
              <p:nvPr/>
            </p:nvSpPr>
            <p:spPr>
              <a:xfrm>
                <a:off x="334733" y="4600739"/>
                <a:ext cx="1201624" cy="646331"/>
              </a:xfrm>
              <a:prstGeom prst="rect">
                <a:avLst/>
              </a:prstGeom>
              <a:noFill/>
            </p:spPr>
            <p:txBody>
              <a:bodyPr wrap="square" rtlCol="0">
                <a:spAutoFit/>
              </a:bodyPr>
              <a:lstStyle/>
              <a:p>
                <a:pPr algn="ctr"/>
                <a:r>
                  <a:rPr lang="en-AU" b="1" dirty="0">
                    <a:solidFill>
                      <a:srgbClr val="FF0000"/>
                    </a:solidFill>
                    <a:latin typeface="Montserrat" panose="02000505000000020004" pitchFamily="2" charset="0"/>
                  </a:rPr>
                  <a:t>Bending</a:t>
                </a:r>
              </a:p>
              <a:p>
                <a:pPr algn="ctr"/>
                <a:r>
                  <a:rPr lang="en-AU" b="1" dirty="0">
                    <a:solidFill>
                      <a:srgbClr val="FF0000"/>
                    </a:solidFill>
                    <a:latin typeface="Montserrat" panose="02000505000000020004" pitchFamily="2" charset="0"/>
                  </a:rPr>
                  <a:t>Moment</a:t>
                </a:r>
              </a:p>
            </p:txBody>
          </p:sp>
        </p:grpSp>
      </p:grpSp>
      <p:grpSp>
        <p:nvGrpSpPr>
          <p:cNvPr id="45" name="Group 44">
            <a:extLst>
              <a:ext uri="{FF2B5EF4-FFF2-40B4-BE49-F238E27FC236}">
                <a16:creationId xmlns:a16="http://schemas.microsoft.com/office/drawing/2014/main" xmlns="" id="{CD28B9B7-0D4E-4BBB-B768-5B6171ECD4D6}"/>
              </a:ext>
            </a:extLst>
          </p:cNvPr>
          <p:cNvGrpSpPr/>
          <p:nvPr/>
        </p:nvGrpSpPr>
        <p:grpSpPr>
          <a:xfrm>
            <a:off x="6071168" y="5031835"/>
            <a:ext cx="4683155" cy="1574338"/>
            <a:chOff x="6084060" y="5021887"/>
            <a:chExt cx="4683155" cy="1574338"/>
          </a:xfrm>
        </p:grpSpPr>
        <p:cxnSp>
          <p:nvCxnSpPr>
            <p:cNvPr id="32" name="Straight Connector 31">
              <a:extLst>
                <a:ext uri="{FF2B5EF4-FFF2-40B4-BE49-F238E27FC236}">
                  <a16:creationId xmlns:a16="http://schemas.microsoft.com/office/drawing/2014/main" xmlns="" id="{837CB618-70F7-446A-A639-8C0BE878EE94}"/>
                </a:ext>
              </a:extLst>
            </p:cNvPr>
            <p:cNvCxnSpPr>
              <a:cxnSpLocks/>
            </p:cNvCxnSpPr>
            <p:nvPr/>
          </p:nvCxnSpPr>
          <p:spPr>
            <a:xfrm>
              <a:off x="8196956" y="6430810"/>
              <a:ext cx="1133740" cy="66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xmlns="" id="{7B8280B6-FE62-4A62-BEFE-86FAAFE83B14}"/>
                </a:ext>
              </a:extLst>
            </p:cNvPr>
            <p:cNvGrpSpPr/>
            <p:nvPr/>
          </p:nvGrpSpPr>
          <p:grpSpPr>
            <a:xfrm>
              <a:off x="6084060" y="5021887"/>
              <a:ext cx="4683155" cy="1574338"/>
              <a:chOff x="6084060" y="5021887"/>
              <a:chExt cx="4683155" cy="1574338"/>
            </a:xfrm>
          </p:grpSpPr>
          <p:cxnSp>
            <p:nvCxnSpPr>
              <p:cNvPr id="8" name="Straight Connector 7">
                <a:extLst>
                  <a:ext uri="{FF2B5EF4-FFF2-40B4-BE49-F238E27FC236}">
                    <a16:creationId xmlns:a16="http://schemas.microsoft.com/office/drawing/2014/main" xmlns="" id="{05EFD03A-FB0D-4B3B-82AC-F8E4E63CE567}"/>
                  </a:ext>
                </a:extLst>
              </p:cNvPr>
              <p:cNvCxnSpPr/>
              <p:nvPr/>
            </p:nvCxnSpPr>
            <p:spPr>
              <a:xfrm>
                <a:off x="6084060" y="5734844"/>
                <a:ext cx="2362158" cy="6778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A4F249A0-551B-43F5-8937-21BA422FAD44}"/>
                  </a:ext>
                </a:extLst>
              </p:cNvPr>
              <p:cNvCxnSpPr>
                <a:cxnSpLocks/>
              </p:cNvCxnSpPr>
              <p:nvPr/>
            </p:nvCxnSpPr>
            <p:spPr>
              <a:xfrm flipV="1">
                <a:off x="8453920" y="5742429"/>
                <a:ext cx="2313295" cy="670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xmlns="" id="{F933F0CC-12CB-4711-81CB-06727B7AF11D}"/>
                  </a:ext>
                </a:extLst>
              </p:cNvPr>
              <p:cNvSpPr/>
              <p:nvPr/>
            </p:nvSpPr>
            <p:spPr>
              <a:xfrm>
                <a:off x="9206019" y="6134560"/>
                <a:ext cx="766557" cy="461665"/>
              </a:xfrm>
              <a:prstGeom prst="rect">
                <a:avLst/>
              </a:prstGeom>
            </p:spPr>
            <p:txBody>
              <a:bodyPr wrap="none">
                <a:spAutoFit/>
              </a:bodyPr>
              <a:lstStyle/>
              <a:p>
                <a:r>
                  <a:rPr lang="en-AU" sz="2400" b="1" i="1" dirty="0">
                    <a:solidFill>
                      <a:srgbClr val="FF0000"/>
                    </a:solidFill>
                  </a:rPr>
                  <a:t>PL/4</a:t>
                </a:r>
              </a:p>
            </p:txBody>
          </p:sp>
          <p:sp>
            <p:nvSpPr>
              <p:cNvPr id="130" name="TextBox 129">
                <a:extLst>
                  <a:ext uri="{FF2B5EF4-FFF2-40B4-BE49-F238E27FC236}">
                    <a16:creationId xmlns:a16="http://schemas.microsoft.com/office/drawing/2014/main" xmlns="" id="{C65CF3A1-321E-4034-AF64-473C214EA8FC}"/>
                  </a:ext>
                </a:extLst>
              </p:cNvPr>
              <p:cNvSpPr txBox="1"/>
              <p:nvPr/>
            </p:nvSpPr>
            <p:spPr>
              <a:xfrm>
                <a:off x="7156649" y="5363229"/>
                <a:ext cx="320985" cy="1015663"/>
              </a:xfrm>
              <a:prstGeom prst="rect">
                <a:avLst/>
              </a:prstGeom>
              <a:noFill/>
            </p:spPr>
            <p:txBody>
              <a:bodyPr wrap="square" rtlCol="0">
                <a:spAutoFit/>
              </a:bodyPr>
              <a:lstStyle/>
              <a:p>
                <a:r>
                  <a:rPr lang="en-AU" sz="6000" dirty="0"/>
                  <a:t>.</a:t>
                </a:r>
              </a:p>
            </p:txBody>
          </p:sp>
          <p:sp>
            <p:nvSpPr>
              <p:cNvPr id="131" name="TextBox 130">
                <a:extLst>
                  <a:ext uri="{FF2B5EF4-FFF2-40B4-BE49-F238E27FC236}">
                    <a16:creationId xmlns:a16="http://schemas.microsoft.com/office/drawing/2014/main" xmlns="" id="{10A9EB2B-AF36-4323-9547-19B411202A6C}"/>
                  </a:ext>
                </a:extLst>
              </p:cNvPr>
              <p:cNvSpPr txBox="1"/>
              <p:nvPr/>
            </p:nvSpPr>
            <p:spPr>
              <a:xfrm>
                <a:off x="7135309" y="5021887"/>
                <a:ext cx="320985" cy="1015663"/>
              </a:xfrm>
              <a:prstGeom prst="rect">
                <a:avLst/>
              </a:prstGeom>
              <a:noFill/>
            </p:spPr>
            <p:txBody>
              <a:bodyPr wrap="square" rtlCol="0">
                <a:spAutoFit/>
              </a:bodyPr>
              <a:lstStyle/>
              <a:p>
                <a:r>
                  <a:rPr lang="en-AU" sz="6000" dirty="0"/>
                  <a:t>.</a:t>
                </a:r>
              </a:p>
            </p:txBody>
          </p:sp>
          <p:cxnSp>
            <p:nvCxnSpPr>
              <p:cNvPr id="37" name="Straight Connector 36">
                <a:extLst>
                  <a:ext uri="{FF2B5EF4-FFF2-40B4-BE49-F238E27FC236}">
                    <a16:creationId xmlns:a16="http://schemas.microsoft.com/office/drawing/2014/main" xmlns="" id="{20C8B684-FCF3-40A9-AA7A-47D8CD9601C3}"/>
                  </a:ext>
                </a:extLst>
              </p:cNvPr>
              <p:cNvCxnSpPr/>
              <p:nvPr/>
            </p:nvCxnSpPr>
            <p:spPr>
              <a:xfrm>
                <a:off x="7334022" y="5729136"/>
                <a:ext cx="8973" cy="3446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xmlns="" id="{13959198-4676-499E-924E-9C34BF58485A}"/>
                  </a:ext>
                </a:extLst>
              </p:cNvPr>
              <p:cNvSpPr txBox="1"/>
              <p:nvPr/>
            </p:nvSpPr>
            <p:spPr>
              <a:xfrm>
                <a:off x="6674294" y="5300833"/>
                <a:ext cx="914744" cy="461665"/>
              </a:xfrm>
              <a:prstGeom prst="rect">
                <a:avLst/>
              </a:prstGeom>
              <a:noFill/>
            </p:spPr>
            <p:txBody>
              <a:bodyPr wrap="square" rtlCol="0">
                <a:spAutoFit/>
              </a:bodyPr>
              <a:lstStyle/>
              <a:p>
                <a:r>
                  <a:rPr lang="en-AU" sz="2400" b="1" i="1" dirty="0">
                    <a:solidFill>
                      <a:srgbClr val="FF0000"/>
                    </a:solidFill>
                    <a:latin typeface="Montserrat" panose="02000505000000020004" pitchFamily="2" charset="0"/>
                  </a:rPr>
                  <a:t>M(x)</a:t>
                </a:r>
              </a:p>
            </p:txBody>
          </p:sp>
          <p:sp>
            <p:nvSpPr>
              <p:cNvPr id="64" name="TextBox 63">
                <a:extLst>
                  <a:ext uri="{FF2B5EF4-FFF2-40B4-BE49-F238E27FC236}">
                    <a16:creationId xmlns:a16="http://schemas.microsoft.com/office/drawing/2014/main" xmlns="" id="{A9FD9FB6-756A-45EC-88CB-A4132BAE56B5}"/>
                  </a:ext>
                </a:extLst>
              </p:cNvPr>
              <p:cNvSpPr txBox="1"/>
              <p:nvPr/>
            </p:nvSpPr>
            <p:spPr>
              <a:xfrm>
                <a:off x="8168813" y="5558983"/>
                <a:ext cx="581980" cy="1015663"/>
              </a:xfrm>
              <a:prstGeom prst="rect">
                <a:avLst/>
              </a:prstGeom>
              <a:noFill/>
            </p:spPr>
            <p:txBody>
              <a:bodyPr wrap="square" rtlCol="0">
                <a:spAutoFit/>
              </a:bodyPr>
              <a:lstStyle/>
              <a:p>
                <a:r>
                  <a:rPr lang="en-AU" sz="6000" dirty="0">
                    <a:solidFill>
                      <a:srgbClr val="FF0000"/>
                    </a:solidFill>
                  </a:rPr>
                  <a:t>+</a:t>
                </a:r>
              </a:p>
            </p:txBody>
          </p:sp>
        </p:grpSp>
      </p:grpSp>
      <p:grpSp>
        <p:nvGrpSpPr>
          <p:cNvPr id="80" name="Group 79">
            <a:extLst>
              <a:ext uri="{FF2B5EF4-FFF2-40B4-BE49-F238E27FC236}">
                <a16:creationId xmlns:a16="http://schemas.microsoft.com/office/drawing/2014/main" xmlns="" id="{0A5622AD-6AE8-41F0-BB79-B295369905BF}"/>
              </a:ext>
            </a:extLst>
          </p:cNvPr>
          <p:cNvGrpSpPr/>
          <p:nvPr/>
        </p:nvGrpSpPr>
        <p:grpSpPr>
          <a:xfrm>
            <a:off x="5205203" y="64645"/>
            <a:ext cx="6147741" cy="6543837"/>
            <a:chOff x="5205203" y="64645"/>
            <a:chExt cx="6147741" cy="6543837"/>
          </a:xfrm>
        </p:grpSpPr>
        <p:grpSp>
          <p:nvGrpSpPr>
            <p:cNvPr id="76" name="Group 75">
              <a:extLst>
                <a:ext uri="{FF2B5EF4-FFF2-40B4-BE49-F238E27FC236}">
                  <a16:creationId xmlns:a16="http://schemas.microsoft.com/office/drawing/2014/main" xmlns="" id="{3A2ACFBC-D9D6-42D4-92D3-57087353C0BE}"/>
                </a:ext>
              </a:extLst>
            </p:cNvPr>
            <p:cNvGrpSpPr/>
            <p:nvPr/>
          </p:nvGrpSpPr>
          <p:grpSpPr>
            <a:xfrm>
              <a:off x="5549752" y="64645"/>
              <a:ext cx="5803192" cy="6543837"/>
              <a:chOff x="5549752" y="64645"/>
              <a:chExt cx="5803192" cy="6543837"/>
            </a:xfrm>
          </p:grpSpPr>
          <p:cxnSp>
            <p:nvCxnSpPr>
              <p:cNvPr id="4" name="Straight Connector 3">
                <a:extLst>
                  <a:ext uri="{FF2B5EF4-FFF2-40B4-BE49-F238E27FC236}">
                    <a16:creationId xmlns:a16="http://schemas.microsoft.com/office/drawing/2014/main" xmlns="" id="{9F73C6BC-FA80-4E33-9E8B-53E749F68B7F}"/>
                  </a:ext>
                </a:extLst>
              </p:cNvPr>
              <p:cNvCxnSpPr>
                <a:cxnSpLocks/>
              </p:cNvCxnSpPr>
              <p:nvPr/>
            </p:nvCxnSpPr>
            <p:spPr>
              <a:xfrm>
                <a:off x="6022003" y="64645"/>
                <a:ext cx="46389" cy="64176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30EF5B69-B2C5-48B2-AB20-A694A6A5F4F2}"/>
                  </a:ext>
                </a:extLst>
              </p:cNvPr>
              <p:cNvCxnSpPr>
                <a:cxnSpLocks/>
              </p:cNvCxnSpPr>
              <p:nvPr/>
            </p:nvCxnSpPr>
            <p:spPr>
              <a:xfrm flipH="1">
                <a:off x="8427952" y="659106"/>
                <a:ext cx="5255" cy="594937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1BD8084-8F22-4B72-B932-C866ECCA94BC}"/>
                  </a:ext>
                </a:extLst>
              </p:cNvPr>
              <p:cNvCxnSpPr>
                <a:cxnSpLocks/>
              </p:cNvCxnSpPr>
              <p:nvPr/>
            </p:nvCxnSpPr>
            <p:spPr>
              <a:xfrm flipH="1">
                <a:off x="10736483" y="117726"/>
                <a:ext cx="98535" cy="639027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xmlns="" id="{8F94A9F9-52AE-4F30-A864-1453D2077DAC}"/>
                  </a:ext>
                </a:extLst>
              </p:cNvPr>
              <p:cNvGrpSpPr/>
              <p:nvPr/>
            </p:nvGrpSpPr>
            <p:grpSpPr>
              <a:xfrm>
                <a:off x="5549752" y="2612306"/>
                <a:ext cx="5803192" cy="1507078"/>
                <a:chOff x="5775780" y="3205334"/>
                <a:chExt cx="5803192" cy="1507078"/>
              </a:xfrm>
            </p:grpSpPr>
            <p:sp>
              <p:nvSpPr>
                <p:cNvPr id="49" name="Freeform: Shape 48">
                  <a:extLst>
                    <a:ext uri="{FF2B5EF4-FFF2-40B4-BE49-F238E27FC236}">
                      <a16:creationId xmlns:a16="http://schemas.microsoft.com/office/drawing/2014/main" xmlns="" id="{37904BDB-06B8-4A1A-87D8-B26FD5D205D8}"/>
                    </a:ext>
                  </a:extLst>
                </p:cNvPr>
                <p:cNvSpPr/>
                <p:nvPr/>
              </p:nvSpPr>
              <p:spPr>
                <a:xfrm>
                  <a:off x="6263809" y="3474171"/>
                  <a:ext cx="4777483" cy="502170"/>
                </a:xfrm>
                <a:custGeom>
                  <a:avLst/>
                  <a:gdLst>
                    <a:gd name="connsiteX0" fmla="*/ 0 w 4777483"/>
                    <a:gd name="connsiteY0" fmla="*/ 20548 h 719215"/>
                    <a:gd name="connsiteX1" fmla="*/ 2363056 w 4777483"/>
                    <a:gd name="connsiteY1" fmla="*/ 719191 h 719215"/>
                    <a:gd name="connsiteX2" fmla="*/ 4777483 w 4777483"/>
                    <a:gd name="connsiteY2" fmla="*/ 0 h 719215"/>
                  </a:gdLst>
                  <a:ahLst/>
                  <a:cxnLst>
                    <a:cxn ang="0">
                      <a:pos x="connsiteX0" y="connsiteY0"/>
                    </a:cxn>
                    <a:cxn ang="0">
                      <a:pos x="connsiteX1" y="connsiteY1"/>
                    </a:cxn>
                    <a:cxn ang="0">
                      <a:pos x="connsiteX2" y="connsiteY2"/>
                    </a:cxn>
                  </a:cxnLst>
                  <a:rect l="l" t="t" r="r" b="b"/>
                  <a:pathLst>
                    <a:path w="4777483" h="719215">
                      <a:moveTo>
                        <a:pt x="0" y="20548"/>
                      </a:moveTo>
                      <a:cubicBezTo>
                        <a:pt x="783404" y="371582"/>
                        <a:pt x="1566809" y="722616"/>
                        <a:pt x="2363056" y="719191"/>
                      </a:cubicBezTo>
                      <a:cubicBezTo>
                        <a:pt x="3159303" y="715766"/>
                        <a:pt x="3968393" y="357883"/>
                        <a:pt x="4777483"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a:extLst>
                    <a:ext uri="{FF2B5EF4-FFF2-40B4-BE49-F238E27FC236}">
                      <a16:creationId xmlns:a16="http://schemas.microsoft.com/office/drawing/2014/main" xmlns="" id="{5D2824F4-625F-43D1-8D78-FC43CE2DEA95}"/>
                    </a:ext>
                  </a:extLst>
                </p:cNvPr>
                <p:cNvGrpSpPr/>
                <p:nvPr/>
              </p:nvGrpSpPr>
              <p:grpSpPr>
                <a:xfrm>
                  <a:off x="10551558" y="3392187"/>
                  <a:ext cx="1027414" cy="911828"/>
                  <a:chOff x="10551558" y="3022319"/>
                  <a:chExt cx="1027414" cy="911828"/>
                </a:xfrm>
              </p:grpSpPr>
              <p:grpSp>
                <p:nvGrpSpPr>
                  <p:cNvPr id="10" name="Group 9">
                    <a:extLst>
                      <a:ext uri="{FF2B5EF4-FFF2-40B4-BE49-F238E27FC236}">
                        <a16:creationId xmlns:a16="http://schemas.microsoft.com/office/drawing/2014/main" xmlns="" id="{D921EA2F-E758-4D80-9657-565B68593A13}"/>
                      </a:ext>
                    </a:extLst>
                  </p:cNvPr>
                  <p:cNvGrpSpPr/>
                  <p:nvPr/>
                </p:nvGrpSpPr>
                <p:grpSpPr>
                  <a:xfrm>
                    <a:off x="10825552" y="3022319"/>
                    <a:ext cx="417799" cy="449494"/>
                    <a:chOff x="6227852" y="3131907"/>
                    <a:chExt cx="417799" cy="449494"/>
                  </a:xfrm>
                </p:grpSpPr>
                <p:sp>
                  <p:nvSpPr>
                    <p:cNvPr id="17" name="Isosceles Triangle 16">
                      <a:extLst>
                        <a:ext uri="{FF2B5EF4-FFF2-40B4-BE49-F238E27FC236}">
                          <a16:creationId xmlns:a16="http://schemas.microsoft.com/office/drawing/2014/main" xmlns="" id="{D8995D4C-E49E-40FE-B110-BF1BDFCB1A7F}"/>
                        </a:ext>
                      </a:extLst>
                    </p:cNvPr>
                    <p:cNvSpPr/>
                    <p:nvPr/>
                  </p:nvSpPr>
                  <p:spPr>
                    <a:xfrm>
                      <a:off x="6227852" y="3156733"/>
                      <a:ext cx="417799" cy="424668"/>
                    </a:xfrm>
                    <a:prstGeom prst="triangl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extLst>
                        <a:ext uri="{FF2B5EF4-FFF2-40B4-BE49-F238E27FC236}">
                          <a16:creationId xmlns:a16="http://schemas.microsoft.com/office/drawing/2014/main" xmlns="" id="{4BBF96AF-9A4D-42C1-B7A8-B53B3421F883}"/>
                        </a:ext>
                      </a:extLst>
                    </p:cNvPr>
                    <p:cNvSpPr/>
                    <p:nvPr/>
                  </p:nvSpPr>
                  <p:spPr>
                    <a:xfrm>
                      <a:off x="6306619" y="3131907"/>
                      <a:ext cx="253916" cy="25391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xmlns="" id="{B21C4159-110A-4395-B23C-C03062E50180}"/>
                      </a:ext>
                    </a:extLst>
                  </p:cNvPr>
                  <p:cNvCxnSpPr/>
                  <p:nvPr/>
                </p:nvCxnSpPr>
                <p:spPr>
                  <a:xfrm>
                    <a:off x="10551558" y="3479513"/>
                    <a:ext cx="101714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F0D96720-4BE6-4EBF-B32E-F4C7A6E27D38}"/>
                      </a:ext>
                    </a:extLst>
                  </p:cNvPr>
                  <p:cNvSpPr/>
                  <p:nvPr/>
                </p:nvSpPr>
                <p:spPr>
                  <a:xfrm>
                    <a:off x="10722799" y="3480854"/>
                    <a:ext cx="253916" cy="25391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xmlns="" id="{A8EFCA52-B0E0-4A6C-AA17-68599C475D22}"/>
                      </a:ext>
                    </a:extLst>
                  </p:cNvPr>
                  <p:cNvSpPr/>
                  <p:nvPr/>
                </p:nvSpPr>
                <p:spPr>
                  <a:xfrm>
                    <a:off x="11130075" y="3496639"/>
                    <a:ext cx="253916" cy="25391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xmlns="" id="{4E06D713-34F7-4B84-8314-F21EA4BE79BE}"/>
                      </a:ext>
                    </a:extLst>
                  </p:cNvPr>
                  <p:cNvCxnSpPr/>
                  <p:nvPr/>
                </p:nvCxnSpPr>
                <p:spPr>
                  <a:xfrm>
                    <a:off x="10561831" y="3744930"/>
                    <a:ext cx="10171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BCBE099-8AE9-44C4-9840-931EE0C0860D}"/>
                      </a:ext>
                    </a:extLst>
                  </p:cNvPr>
                  <p:cNvCxnSpPr>
                    <a:cxnSpLocks/>
                  </p:cNvCxnSpPr>
                  <p:nvPr/>
                </p:nvCxnSpPr>
                <p:spPr>
                  <a:xfrm flipH="1">
                    <a:off x="10644026" y="3737826"/>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A3712843-6E37-4DA5-98F8-4D37602B83C9}"/>
                      </a:ext>
                    </a:extLst>
                  </p:cNvPr>
                  <p:cNvCxnSpPr/>
                  <p:nvPr/>
                </p:nvCxnSpPr>
                <p:spPr>
                  <a:xfrm flipH="1">
                    <a:off x="10796426" y="3737826"/>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530D443C-BA99-4740-8269-93209E43DEE9}"/>
                      </a:ext>
                    </a:extLst>
                  </p:cNvPr>
                  <p:cNvCxnSpPr/>
                  <p:nvPr/>
                </p:nvCxnSpPr>
                <p:spPr>
                  <a:xfrm flipH="1">
                    <a:off x="10948826" y="3737826"/>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D56F188F-F817-4AF4-89B6-B3C664D49918}"/>
                      </a:ext>
                    </a:extLst>
                  </p:cNvPr>
                  <p:cNvCxnSpPr/>
                  <p:nvPr/>
                </p:nvCxnSpPr>
                <p:spPr>
                  <a:xfrm flipH="1">
                    <a:off x="11101226" y="3737826"/>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EFC0FD51-C593-4260-9A68-211FA1538F14}"/>
                      </a:ext>
                    </a:extLst>
                  </p:cNvPr>
                  <p:cNvCxnSpPr/>
                  <p:nvPr/>
                </p:nvCxnSpPr>
                <p:spPr>
                  <a:xfrm flipH="1">
                    <a:off x="11253626" y="3737826"/>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xmlns="" id="{BBC3A45E-01F3-48AE-874D-8738CD57CCEF}"/>
                    </a:ext>
                  </a:extLst>
                </p:cNvPr>
                <p:cNvGrpSpPr/>
                <p:nvPr/>
              </p:nvGrpSpPr>
              <p:grpSpPr>
                <a:xfrm>
                  <a:off x="5775780" y="3369923"/>
                  <a:ext cx="1017141" cy="675781"/>
                  <a:chOff x="5775780" y="2979507"/>
                  <a:chExt cx="1017141" cy="675781"/>
                </a:xfrm>
              </p:grpSpPr>
              <p:grpSp>
                <p:nvGrpSpPr>
                  <p:cNvPr id="13" name="Group 12">
                    <a:extLst>
                      <a:ext uri="{FF2B5EF4-FFF2-40B4-BE49-F238E27FC236}">
                        <a16:creationId xmlns:a16="http://schemas.microsoft.com/office/drawing/2014/main" xmlns="" id="{2915ED1A-B342-4989-B27B-095998B48C7C}"/>
                      </a:ext>
                    </a:extLst>
                  </p:cNvPr>
                  <p:cNvGrpSpPr/>
                  <p:nvPr/>
                </p:nvGrpSpPr>
                <p:grpSpPr>
                  <a:xfrm>
                    <a:off x="6075452" y="2979507"/>
                    <a:ext cx="417799" cy="449494"/>
                    <a:chOff x="6075452" y="2979507"/>
                    <a:chExt cx="417799" cy="449494"/>
                  </a:xfrm>
                </p:grpSpPr>
                <p:sp>
                  <p:nvSpPr>
                    <p:cNvPr id="7" name="Isosceles Triangle 6">
                      <a:extLst>
                        <a:ext uri="{FF2B5EF4-FFF2-40B4-BE49-F238E27FC236}">
                          <a16:creationId xmlns:a16="http://schemas.microsoft.com/office/drawing/2014/main" xmlns="" id="{0263316A-1BE8-48E3-9FA0-5BDD8B1BDB57}"/>
                        </a:ext>
                      </a:extLst>
                    </p:cNvPr>
                    <p:cNvSpPr/>
                    <p:nvPr/>
                  </p:nvSpPr>
                  <p:spPr>
                    <a:xfrm>
                      <a:off x="6075452" y="3004333"/>
                      <a:ext cx="417799" cy="424668"/>
                    </a:xfrm>
                    <a:prstGeom prst="triangl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xmlns="" id="{63AEDB9A-499E-4300-8C61-D48B593DCD0C}"/>
                        </a:ext>
                      </a:extLst>
                    </p:cNvPr>
                    <p:cNvSpPr/>
                    <p:nvPr/>
                  </p:nvSpPr>
                  <p:spPr>
                    <a:xfrm>
                      <a:off x="6154219" y="2979507"/>
                      <a:ext cx="253916" cy="25391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38" name="Straight Connector 37">
                    <a:extLst>
                      <a:ext uri="{FF2B5EF4-FFF2-40B4-BE49-F238E27FC236}">
                        <a16:creationId xmlns:a16="http://schemas.microsoft.com/office/drawing/2014/main" xmlns="" id="{A6D0CADC-4EA3-4DFC-969F-FE50D03214E9}"/>
                      </a:ext>
                    </a:extLst>
                  </p:cNvPr>
                  <p:cNvCxnSpPr/>
                  <p:nvPr/>
                </p:nvCxnSpPr>
                <p:spPr>
                  <a:xfrm>
                    <a:off x="5775780" y="3476345"/>
                    <a:ext cx="10171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06BA727F-E57E-493C-9D9C-EED6DE8C4AB3}"/>
                      </a:ext>
                    </a:extLst>
                  </p:cNvPr>
                  <p:cNvCxnSpPr>
                    <a:cxnSpLocks/>
                  </p:cNvCxnSpPr>
                  <p:nvPr/>
                </p:nvCxnSpPr>
                <p:spPr>
                  <a:xfrm flipH="1">
                    <a:off x="5857975" y="3458967"/>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608EB0A8-C29A-42AF-8568-8980179CEB3F}"/>
                      </a:ext>
                    </a:extLst>
                  </p:cNvPr>
                  <p:cNvCxnSpPr/>
                  <p:nvPr/>
                </p:nvCxnSpPr>
                <p:spPr>
                  <a:xfrm flipH="1">
                    <a:off x="6010375" y="3458967"/>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32E35B37-8CEB-4825-869A-9E60DD76F999}"/>
                      </a:ext>
                    </a:extLst>
                  </p:cNvPr>
                  <p:cNvCxnSpPr/>
                  <p:nvPr/>
                </p:nvCxnSpPr>
                <p:spPr>
                  <a:xfrm flipH="1">
                    <a:off x="6162775" y="3458967"/>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955F4701-5BCA-4CFA-8EFD-88A2DDE29A00}"/>
                      </a:ext>
                    </a:extLst>
                  </p:cNvPr>
                  <p:cNvCxnSpPr/>
                  <p:nvPr/>
                </p:nvCxnSpPr>
                <p:spPr>
                  <a:xfrm flipH="1">
                    <a:off x="6315175" y="3458967"/>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BA5679DA-AE46-4F78-AEC0-3334FB321879}"/>
                      </a:ext>
                    </a:extLst>
                  </p:cNvPr>
                  <p:cNvCxnSpPr/>
                  <p:nvPr/>
                </p:nvCxnSpPr>
                <p:spPr>
                  <a:xfrm flipH="1">
                    <a:off x="6467575" y="3458967"/>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xmlns="" id="{0C32BCD5-C9F2-48C3-8D4F-A917E3A668DF}"/>
                    </a:ext>
                  </a:extLst>
                </p:cNvPr>
                <p:cNvCxnSpPr/>
                <p:nvPr/>
              </p:nvCxnSpPr>
              <p:spPr>
                <a:xfrm>
                  <a:off x="6287525" y="3496881"/>
                  <a:ext cx="4753767"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1" name="Arrow: Down 50">
                  <a:extLst>
                    <a:ext uri="{FF2B5EF4-FFF2-40B4-BE49-F238E27FC236}">
                      <a16:creationId xmlns:a16="http://schemas.microsoft.com/office/drawing/2014/main" xmlns="" id="{E7E890CA-1F42-4567-9DE5-FB84C67358A9}"/>
                    </a:ext>
                  </a:extLst>
                </p:cNvPr>
                <p:cNvSpPr/>
                <p:nvPr/>
              </p:nvSpPr>
              <p:spPr>
                <a:xfrm>
                  <a:off x="8433556" y="3993465"/>
                  <a:ext cx="435531" cy="718947"/>
                </a:xfrm>
                <a:prstGeom prst="downArrow">
                  <a:avLst>
                    <a:gd name="adj1" fmla="val 29016"/>
                    <a:gd name="adj2" fmla="val 9546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Arrow: Down 51">
                  <a:extLst>
                    <a:ext uri="{FF2B5EF4-FFF2-40B4-BE49-F238E27FC236}">
                      <a16:creationId xmlns:a16="http://schemas.microsoft.com/office/drawing/2014/main" xmlns="" id="{97E9FE11-BF85-413C-A4DB-71D131FC78D2}"/>
                    </a:ext>
                  </a:extLst>
                </p:cNvPr>
                <p:cNvSpPr/>
                <p:nvPr/>
              </p:nvSpPr>
              <p:spPr>
                <a:xfrm rot="10800000">
                  <a:off x="6119364" y="4171917"/>
                  <a:ext cx="304204" cy="502161"/>
                </a:xfrm>
                <a:prstGeom prst="downArrow">
                  <a:avLst>
                    <a:gd name="adj1" fmla="val 29016"/>
                    <a:gd name="adj2" fmla="val 9546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Arrow: Down 52">
                  <a:extLst>
                    <a:ext uri="{FF2B5EF4-FFF2-40B4-BE49-F238E27FC236}">
                      <a16:creationId xmlns:a16="http://schemas.microsoft.com/office/drawing/2014/main" xmlns="" id="{6D620BBA-EE23-457B-86E0-91358B159C4B}"/>
                    </a:ext>
                  </a:extLst>
                </p:cNvPr>
                <p:cNvSpPr/>
                <p:nvPr/>
              </p:nvSpPr>
              <p:spPr>
                <a:xfrm rot="10800000">
                  <a:off x="10845021" y="4210251"/>
                  <a:ext cx="304204" cy="502161"/>
                </a:xfrm>
                <a:prstGeom prst="downArrow">
                  <a:avLst>
                    <a:gd name="adj1" fmla="val 29016"/>
                    <a:gd name="adj2" fmla="val 9546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TextBox 53">
                  <a:extLst>
                    <a:ext uri="{FF2B5EF4-FFF2-40B4-BE49-F238E27FC236}">
                      <a16:creationId xmlns:a16="http://schemas.microsoft.com/office/drawing/2014/main" xmlns="" id="{1D052D36-9E54-4DCC-8151-B8DEBA91CFDD}"/>
                    </a:ext>
                  </a:extLst>
                </p:cNvPr>
                <p:cNvSpPr txBox="1"/>
                <p:nvPr/>
              </p:nvSpPr>
              <p:spPr>
                <a:xfrm>
                  <a:off x="8468662" y="3205334"/>
                  <a:ext cx="396000" cy="576000"/>
                </a:xfrm>
                <a:prstGeom prst="rect">
                  <a:avLst/>
                </a:prstGeom>
                <a:solidFill>
                  <a:schemeClr val="bg1"/>
                </a:solidFill>
              </p:spPr>
              <p:txBody>
                <a:bodyPr wrap="square" rtlCol="0" anchor="ctr">
                  <a:spAutoFit/>
                </a:bodyPr>
                <a:lstStyle/>
                <a:p>
                  <a:r>
                    <a:rPr lang="en-AU" sz="4800" b="1" i="1" dirty="0">
                      <a:solidFill>
                        <a:srgbClr val="0070C0"/>
                      </a:solidFill>
                    </a:rPr>
                    <a:t>L</a:t>
                  </a:r>
                </a:p>
              </p:txBody>
            </p:sp>
          </p:grpSp>
          <p:sp>
            <p:nvSpPr>
              <p:cNvPr id="59" name="TextBox 58">
                <a:extLst>
                  <a:ext uri="{FF2B5EF4-FFF2-40B4-BE49-F238E27FC236}">
                    <a16:creationId xmlns:a16="http://schemas.microsoft.com/office/drawing/2014/main" xmlns="" id="{C193FFBC-347A-4A8E-90C8-AE02AAD7C710}"/>
                  </a:ext>
                </a:extLst>
              </p:cNvPr>
              <p:cNvSpPr txBox="1"/>
              <p:nvPr/>
            </p:nvSpPr>
            <p:spPr>
              <a:xfrm>
                <a:off x="7282466" y="2262147"/>
                <a:ext cx="2398829" cy="461665"/>
              </a:xfrm>
              <a:prstGeom prst="rect">
                <a:avLst/>
              </a:prstGeom>
              <a:solidFill>
                <a:schemeClr val="bg1"/>
              </a:solidFill>
            </p:spPr>
            <p:txBody>
              <a:bodyPr wrap="square" rtlCol="0">
                <a:spAutoFit/>
              </a:bodyPr>
              <a:lstStyle/>
              <a:p>
                <a:r>
                  <a:rPr lang="en-AU" sz="2400" b="1" dirty="0"/>
                  <a:t>Analytical Model</a:t>
                </a:r>
              </a:p>
            </p:txBody>
          </p:sp>
        </p:grpSp>
        <p:grpSp>
          <p:nvGrpSpPr>
            <p:cNvPr id="74" name="Group 73">
              <a:extLst>
                <a:ext uri="{FF2B5EF4-FFF2-40B4-BE49-F238E27FC236}">
                  <a16:creationId xmlns:a16="http://schemas.microsoft.com/office/drawing/2014/main" xmlns="" id="{EE012E11-E69C-4D4F-BEED-874412BC355E}"/>
                </a:ext>
              </a:extLst>
            </p:cNvPr>
            <p:cNvGrpSpPr/>
            <p:nvPr/>
          </p:nvGrpSpPr>
          <p:grpSpPr>
            <a:xfrm>
              <a:off x="5205203" y="3437043"/>
              <a:ext cx="5576841" cy="830997"/>
              <a:chOff x="5431231" y="4030071"/>
              <a:chExt cx="5576841" cy="830997"/>
            </a:xfrm>
          </p:grpSpPr>
          <p:sp>
            <p:nvSpPr>
              <p:cNvPr id="55" name="TextBox 54">
                <a:extLst>
                  <a:ext uri="{FF2B5EF4-FFF2-40B4-BE49-F238E27FC236}">
                    <a16:creationId xmlns:a16="http://schemas.microsoft.com/office/drawing/2014/main" xmlns="" id="{5B9BD610-BE4D-4F54-8D98-E587ECA8157A}"/>
                  </a:ext>
                </a:extLst>
              </p:cNvPr>
              <p:cNvSpPr txBox="1"/>
              <p:nvPr/>
            </p:nvSpPr>
            <p:spPr>
              <a:xfrm>
                <a:off x="8856567" y="4030071"/>
                <a:ext cx="646913" cy="830997"/>
              </a:xfrm>
              <a:prstGeom prst="rect">
                <a:avLst/>
              </a:prstGeom>
              <a:noFill/>
            </p:spPr>
            <p:txBody>
              <a:bodyPr wrap="square" rtlCol="0">
                <a:spAutoFit/>
              </a:bodyPr>
              <a:lstStyle/>
              <a:p>
                <a:r>
                  <a:rPr lang="en-AU" sz="4800" b="1" i="1" dirty="0">
                    <a:solidFill>
                      <a:schemeClr val="accent2"/>
                    </a:solidFill>
                  </a:rPr>
                  <a:t>P</a:t>
                </a:r>
              </a:p>
            </p:txBody>
          </p:sp>
          <p:sp>
            <p:nvSpPr>
              <p:cNvPr id="62" name="TextBox 61">
                <a:extLst>
                  <a:ext uri="{FF2B5EF4-FFF2-40B4-BE49-F238E27FC236}">
                    <a16:creationId xmlns:a16="http://schemas.microsoft.com/office/drawing/2014/main" xmlns="" id="{1362369E-AE4D-47C0-8B60-856E7EE94D4F}"/>
                  </a:ext>
                </a:extLst>
              </p:cNvPr>
              <p:cNvSpPr txBox="1"/>
              <p:nvPr/>
            </p:nvSpPr>
            <p:spPr>
              <a:xfrm>
                <a:off x="5431231" y="4138166"/>
                <a:ext cx="728093" cy="646331"/>
              </a:xfrm>
              <a:prstGeom prst="rect">
                <a:avLst/>
              </a:prstGeom>
              <a:noFill/>
            </p:spPr>
            <p:txBody>
              <a:bodyPr wrap="square" rtlCol="0">
                <a:spAutoFit/>
              </a:bodyPr>
              <a:lstStyle/>
              <a:p>
                <a:r>
                  <a:rPr lang="en-AU" sz="3600" b="1" i="1" dirty="0">
                    <a:solidFill>
                      <a:schemeClr val="accent2"/>
                    </a:solidFill>
                  </a:rPr>
                  <a:t>R</a:t>
                </a:r>
                <a:r>
                  <a:rPr lang="en-AU" sz="3600" b="1" i="1" baseline="-25000" dirty="0">
                    <a:solidFill>
                      <a:schemeClr val="accent2"/>
                    </a:solidFill>
                  </a:rPr>
                  <a:t>1</a:t>
                </a:r>
              </a:p>
            </p:txBody>
          </p:sp>
          <p:sp>
            <p:nvSpPr>
              <p:cNvPr id="63" name="TextBox 62">
                <a:extLst>
                  <a:ext uri="{FF2B5EF4-FFF2-40B4-BE49-F238E27FC236}">
                    <a16:creationId xmlns:a16="http://schemas.microsoft.com/office/drawing/2014/main" xmlns="" id="{D90BA48F-1350-4B3C-8F3A-8DFE6BB313D0}"/>
                  </a:ext>
                </a:extLst>
              </p:cNvPr>
              <p:cNvSpPr txBox="1"/>
              <p:nvPr/>
            </p:nvSpPr>
            <p:spPr>
              <a:xfrm>
                <a:off x="10279979" y="4138166"/>
                <a:ext cx="728093" cy="646331"/>
              </a:xfrm>
              <a:prstGeom prst="rect">
                <a:avLst/>
              </a:prstGeom>
              <a:noFill/>
            </p:spPr>
            <p:txBody>
              <a:bodyPr wrap="square" rtlCol="0">
                <a:spAutoFit/>
              </a:bodyPr>
              <a:lstStyle/>
              <a:p>
                <a:r>
                  <a:rPr lang="en-AU" sz="3600" b="1" i="1" dirty="0">
                    <a:solidFill>
                      <a:schemeClr val="accent2"/>
                    </a:solidFill>
                  </a:rPr>
                  <a:t>R</a:t>
                </a:r>
                <a:r>
                  <a:rPr lang="en-AU" sz="3600" b="1" i="1" baseline="-25000" dirty="0">
                    <a:solidFill>
                      <a:schemeClr val="accent2"/>
                    </a:solidFill>
                  </a:rPr>
                  <a:t>2</a:t>
                </a:r>
              </a:p>
            </p:txBody>
          </p:sp>
        </p:grpSp>
        <p:grpSp>
          <p:nvGrpSpPr>
            <p:cNvPr id="161" name="Group 160">
              <a:extLst>
                <a:ext uri="{FF2B5EF4-FFF2-40B4-BE49-F238E27FC236}">
                  <a16:creationId xmlns:a16="http://schemas.microsoft.com/office/drawing/2014/main" xmlns="" id="{EAA5A75E-C42F-41D8-945A-A81C486BA3E0}"/>
                </a:ext>
              </a:extLst>
            </p:cNvPr>
            <p:cNvGrpSpPr/>
            <p:nvPr/>
          </p:nvGrpSpPr>
          <p:grpSpPr>
            <a:xfrm>
              <a:off x="6055149" y="2366276"/>
              <a:ext cx="1262904" cy="3928778"/>
              <a:chOff x="6055149" y="2366276"/>
              <a:chExt cx="1262904" cy="3928778"/>
            </a:xfrm>
          </p:grpSpPr>
          <p:cxnSp>
            <p:nvCxnSpPr>
              <p:cNvPr id="153" name="Straight Arrow Connector 152">
                <a:extLst>
                  <a:ext uri="{FF2B5EF4-FFF2-40B4-BE49-F238E27FC236}">
                    <a16:creationId xmlns:a16="http://schemas.microsoft.com/office/drawing/2014/main" xmlns="" id="{2E3AB115-9333-4911-925A-FDCE953D8A66}"/>
                  </a:ext>
                </a:extLst>
              </p:cNvPr>
              <p:cNvCxnSpPr>
                <a:cxnSpLocks/>
                <a:stCxn id="9" idx="0"/>
              </p:cNvCxnSpPr>
              <p:nvPr/>
            </p:nvCxnSpPr>
            <p:spPr>
              <a:xfrm flipV="1">
                <a:off x="6055149" y="2773599"/>
                <a:ext cx="1250146" cy="32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xmlns="" id="{59937FAA-FBF7-497B-A6D0-F6407681DD7C}"/>
                  </a:ext>
                </a:extLst>
              </p:cNvPr>
              <p:cNvSpPr txBox="1"/>
              <p:nvPr/>
            </p:nvSpPr>
            <p:spPr>
              <a:xfrm>
                <a:off x="6608614" y="2366276"/>
                <a:ext cx="585668" cy="461665"/>
              </a:xfrm>
              <a:prstGeom prst="rect">
                <a:avLst/>
              </a:prstGeom>
              <a:noFill/>
            </p:spPr>
            <p:txBody>
              <a:bodyPr wrap="square" rtlCol="0">
                <a:spAutoFit/>
              </a:bodyPr>
              <a:lstStyle/>
              <a:p>
                <a:r>
                  <a:rPr lang="en-AU" sz="2400" dirty="0">
                    <a:latin typeface="Montserrat" panose="02000505000000020004" pitchFamily="2" charset="0"/>
                  </a:rPr>
                  <a:t>x</a:t>
                </a:r>
              </a:p>
            </p:txBody>
          </p:sp>
          <p:cxnSp>
            <p:nvCxnSpPr>
              <p:cNvPr id="129" name="Straight Connector 128">
                <a:extLst>
                  <a:ext uri="{FF2B5EF4-FFF2-40B4-BE49-F238E27FC236}">
                    <a16:creationId xmlns:a16="http://schemas.microsoft.com/office/drawing/2014/main" xmlns="" id="{455594CE-354E-46C3-878B-0B3006697709}"/>
                  </a:ext>
                </a:extLst>
              </p:cNvPr>
              <p:cNvCxnSpPr>
                <a:cxnSpLocks/>
              </p:cNvCxnSpPr>
              <p:nvPr/>
            </p:nvCxnSpPr>
            <p:spPr>
              <a:xfrm>
                <a:off x="7318052" y="2545452"/>
                <a:ext cx="1" cy="374960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87" name="Straight Connector 86">
            <a:extLst>
              <a:ext uri="{FF2B5EF4-FFF2-40B4-BE49-F238E27FC236}">
                <a16:creationId xmlns:a16="http://schemas.microsoft.com/office/drawing/2014/main" xmlns="" id="{8E0802BA-3A4A-4D0F-AA81-1484F6B492A3}"/>
              </a:ext>
            </a:extLst>
          </p:cNvPr>
          <p:cNvCxnSpPr>
            <a:stCxn id="78" idx="2"/>
          </p:cNvCxnSpPr>
          <p:nvPr/>
        </p:nvCxnSpPr>
        <p:spPr>
          <a:xfrm>
            <a:off x="6069526" y="4527437"/>
            <a:ext cx="23642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6A49E04F-9654-4DF3-B6F2-28F053B1D140}"/>
              </a:ext>
            </a:extLst>
          </p:cNvPr>
          <p:cNvCxnSpPr/>
          <p:nvPr/>
        </p:nvCxnSpPr>
        <p:spPr>
          <a:xfrm>
            <a:off x="8438579" y="5412163"/>
            <a:ext cx="23642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xmlns="" id="{B171C256-22E8-4D3E-8927-0A0701F3DCFA}"/>
              </a:ext>
            </a:extLst>
          </p:cNvPr>
          <p:cNvGrpSpPr/>
          <p:nvPr/>
        </p:nvGrpSpPr>
        <p:grpSpPr>
          <a:xfrm>
            <a:off x="5438687" y="4527437"/>
            <a:ext cx="766877" cy="451237"/>
            <a:chOff x="5438687" y="4527437"/>
            <a:chExt cx="766877" cy="451237"/>
          </a:xfrm>
        </p:grpSpPr>
        <p:sp>
          <p:nvSpPr>
            <p:cNvPr id="78" name="Arrow: Down 77">
              <a:extLst>
                <a:ext uri="{FF2B5EF4-FFF2-40B4-BE49-F238E27FC236}">
                  <a16:creationId xmlns:a16="http://schemas.microsoft.com/office/drawing/2014/main" xmlns="" id="{F0B6B304-150B-43BF-B453-6B6B31E6993D}"/>
                </a:ext>
              </a:extLst>
            </p:cNvPr>
            <p:cNvSpPr/>
            <p:nvPr/>
          </p:nvSpPr>
          <p:spPr>
            <a:xfrm rot="10800000">
              <a:off x="5933489" y="4527437"/>
              <a:ext cx="272075" cy="451237"/>
            </a:xfrm>
            <a:prstGeom prst="downArrow">
              <a:avLst>
                <a:gd name="adj1" fmla="val 29016"/>
                <a:gd name="adj2" fmla="val 9546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Rectangle 89">
              <a:extLst>
                <a:ext uri="{FF2B5EF4-FFF2-40B4-BE49-F238E27FC236}">
                  <a16:creationId xmlns:a16="http://schemas.microsoft.com/office/drawing/2014/main" xmlns="" id="{5BFF74A8-718A-4B27-8834-C4A50E565099}"/>
                </a:ext>
              </a:extLst>
            </p:cNvPr>
            <p:cNvSpPr/>
            <p:nvPr/>
          </p:nvSpPr>
          <p:spPr>
            <a:xfrm>
              <a:off x="5438687" y="4539500"/>
              <a:ext cx="513730" cy="369332"/>
            </a:xfrm>
            <a:prstGeom prst="rect">
              <a:avLst/>
            </a:prstGeom>
          </p:spPr>
          <p:txBody>
            <a:bodyPr wrap="none">
              <a:spAutoFit/>
            </a:bodyPr>
            <a:lstStyle/>
            <a:p>
              <a:r>
                <a:rPr lang="en-AU" b="1" i="1" dirty="0">
                  <a:solidFill>
                    <a:schemeClr val="accent2"/>
                  </a:solidFill>
                </a:rPr>
                <a:t>P/2</a:t>
              </a:r>
            </a:p>
          </p:txBody>
        </p:sp>
      </p:grpSp>
      <p:grpSp>
        <p:nvGrpSpPr>
          <p:cNvPr id="72" name="Group 71">
            <a:extLst>
              <a:ext uri="{FF2B5EF4-FFF2-40B4-BE49-F238E27FC236}">
                <a16:creationId xmlns:a16="http://schemas.microsoft.com/office/drawing/2014/main" xmlns="" id="{0B0F2A3F-6B7B-4CA7-ADD2-36CE695A4DC9}"/>
              </a:ext>
            </a:extLst>
          </p:cNvPr>
          <p:cNvGrpSpPr/>
          <p:nvPr/>
        </p:nvGrpSpPr>
        <p:grpSpPr>
          <a:xfrm>
            <a:off x="10616089" y="4960926"/>
            <a:ext cx="811638" cy="451237"/>
            <a:chOff x="10616089" y="4960926"/>
            <a:chExt cx="811638" cy="451237"/>
          </a:xfrm>
        </p:grpSpPr>
        <p:sp>
          <p:nvSpPr>
            <p:cNvPr id="89" name="Arrow: Down 88">
              <a:extLst>
                <a:ext uri="{FF2B5EF4-FFF2-40B4-BE49-F238E27FC236}">
                  <a16:creationId xmlns:a16="http://schemas.microsoft.com/office/drawing/2014/main" xmlns="" id="{8E2EF636-25AD-4F32-97C4-DD37AB31B986}"/>
                </a:ext>
              </a:extLst>
            </p:cNvPr>
            <p:cNvSpPr/>
            <p:nvPr/>
          </p:nvSpPr>
          <p:spPr>
            <a:xfrm rot="10800000">
              <a:off x="10616089" y="4960926"/>
              <a:ext cx="272075" cy="451237"/>
            </a:xfrm>
            <a:prstGeom prst="downArrow">
              <a:avLst>
                <a:gd name="adj1" fmla="val 29016"/>
                <a:gd name="adj2" fmla="val 9546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Rectangle 90">
              <a:extLst>
                <a:ext uri="{FF2B5EF4-FFF2-40B4-BE49-F238E27FC236}">
                  <a16:creationId xmlns:a16="http://schemas.microsoft.com/office/drawing/2014/main" xmlns="" id="{1D3E982B-4972-47CA-B98A-4A683AF26B6A}"/>
                </a:ext>
              </a:extLst>
            </p:cNvPr>
            <p:cNvSpPr/>
            <p:nvPr/>
          </p:nvSpPr>
          <p:spPr>
            <a:xfrm>
              <a:off x="10913997" y="5029465"/>
              <a:ext cx="513730" cy="369332"/>
            </a:xfrm>
            <a:prstGeom prst="rect">
              <a:avLst/>
            </a:prstGeom>
          </p:spPr>
          <p:txBody>
            <a:bodyPr wrap="none">
              <a:spAutoFit/>
            </a:bodyPr>
            <a:lstStyle/>
            <a:p>
              <a:r>
                <a:rPr lang="en-AU" b="1" i="1" dirty="0">
                  <a:solidFill>
                    <a:schemeClr val="accent2"/>
                  </a:solidFill>
                </a:rPr>
                <a:t>P/2</a:t>
              </a:r>
            </a:p>
          </p:txBody>
        </p:sp>
      </p:grpSp>
      <p:grpSp>
        <p:nvGrpSpPr>
          <p:cNvPr id="71" name="Group 70">
            <a:extLst>
              <a:ext uri="{FF2B5EF4-FFF2-40B4-BE49-F238E27FC236}">
                <a16:creationId xmlns:a16="http://schemas.microsoft.com/office/drawing/2014/main" xmlns="" id="{4BAD23BC-D094-40BB-8756-B1978C9AD89B}"/>
              </a:ext>
            </a:extLst>
          </p:cNvPr>
          <p:cNvGrpSpPr/>
          <p:nvPr/>
        </p:nvGrpSpPr>
        <p:grpSpPr>
          <a:xfrm>
            <a:off x="8213412" y="4308667"/>
            <a:ext cx="1279374" cy="1200329"/>
            <a:chOff x="8213412" y="4308667"/>
            <a:chExt cx="1279374" cy="1200329"/>
          </a:xfrm>
        </p:grpSpPr>
        <p:sp>
          <p:nvSpPr>
            <p:cNvPr id="81" name="Arrow: Down 80">
              <a:extLst>
                <a:ext uri="{FF2B5EF4-FFF2-40B4-BE49-F238E27FC236}">
                  <a16:creationId xmlns:a16="http://schemas.microsoft.com/office/drawing/2014/main" xmlns="" id="{F7827880-C098-4774-8BEB-E419A285780D}"/>
                </a:ext>
              </a:extLst>
            </p:cNvPr>
            <p:cNvSpPr/>
            <p:nvPr/>
          </p:nvSpPr>
          <p:spPr>
            <a:xfrm>
              <a:off x="8213412" y="4539500"/>
              <a:ext cx="435530" cy="872663"/>
            </a:xfrm>
            <a:prstGeom prst="downArrow">
              <a:avLst>
                <a:gd name="adj1" fmla="val 29016"/>
                <a:gd name="adj2" fmla="val 9546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6" name="Group 65">
              <a:extLst>
                <a:ext uri="{FF2B5EF4-FFF2-40B4-BE49-F238E27FC236}">
                  <a16:creationId xmlns:a16="http://schemas.microsoft.com/office/drawing/2014/main" xmlns="" id="{F704203A-74F1-45B5-99A7-541EC675EA70}"/>
                </a:ext>
              </a:extLst>
            </p:cNvPr>
            <p:cNvGrpSpPr/>
            <p:nvPr/>
          </p:nvGrpSpPr>
          <p:grpSpPr>
            <a:xfrm>
              <a:off x="8515202" y="4308667"/>
              <a:ext cx="977584" cy="1200329"/>
              <a:chOff x="8515202" y="4308667"/>
              <a:chExt cx="977584" cy="1200329"/>
            </a:xfrm>
          </p:grpSpPr>
          <p:sp>
            <p:nvSpPr>
              <p:cNvPr id="92" name="TextBox 91">
                <a:extLst>
                  <a:ext uri="{FF2B5EF4-FFF2-40B4-BE49-F238E27FC236}">
                    <a16:creationId xmlns:a16="http://schemas.microsoft.com/office/drawing/2014/main" xmlns="" id="{A335932E-A5BD-4832-BC90-E2EFFEFB0798}"/>
                  </a:ext>
                </a:extLst>
              </p:cNvPr>
              <p:cNvSpPr txBox="1"/>
              <p:nvPr/>
            </p:nvSpPr>
            <p:spPr>
              <a:xfrm>
                <a:off x="8515202" y="4308667"/>
                <a:ext cx="744085" cy="1200329"/>
              </a:xfrm>
              <a:prstGeom prst="rect">
                <a:avLst/>
              </a:prstGeom>
              <a:noFill/>
            </p:spPr>
            <p:txBody>
              <a:bodyPr wrap="square" rtlCol="0">
                <a:spAutoFit/>
              </a:bodyPr>
              <a:lstStyle/>
              <a:p>
                <a:r>
                  <a:rPr lang="en-AU" sz="7200" dirty="0">
                    <a:solidFill>
                      <a:schemeClr val="accent2"/>
                    </a:solidFill>
                    <a:latin typeface="Montserrat Light" panose="00000400000000000000"/>
                  </a:rPr>
                  <a:t>}</a:t>
                </a:r>
              </a:p>
            </p:txBody>
          </p:sp>
          <p:sp>
            <p:nvSpPr>
              <p:cNvPr id="93" name="TextBox 92">
                <a:extLst>
                  <a:ext uri="{FF2B5EF4-FFF2-40B4-BE49-F238E27FC236}">
                    <a16:creationId xmlns:a16="http://schemas.microsoft.com/office/drawing/2014/main" xmlns="" id="{DA3A2C3A-DA0C-4216-AFAF-399ED28D42C1}"/>
                  </a:ext>
                </a:extLst>
              </p:cNvPr>
              <p:cNvSpPr txBox="1"/>
              <p:nvPr/>
            </p:nvSpPr>
            <p:spPr>
              <a:xfrm>
                <a:off x="8845873" y="4324525"/>
                <a:ext cx="646913" cy="830997"/>
              </a:xfrm>
              <a:prstGeom prst="rect">
                <a:avLst/>
              </a:prstGeom>
              <a:noFill/>
            </p:spPr>
            <p:txBody>
              <a:bodyPr wrap="square" rtlCol="0">
                <a:spAutoFit/>
              </a:bodyPr>
              <a:lstStyle/>
              <a:p>
                <a:r>
                  <a:rPr lang="en-AU" sz="4800" b="1" i="1" dirty="0">
                    <a:solidFill>
                      <a:schemeClr val="accent2"/>
                    </a:solidFill>
                  </a:rPr>
                  <a:t>P</a:t>
                </a:r>
              </a:p>
            </p:txBody>
          </p:sp>
        </p:grpSp>
      </p:grpSp>
      <p:grpSp>
        <p:nvGrpSpPr>
          <p:cNvPr id="65" name="Group 64">
            <a:extLst>
              <a:ext uri="{FF2B5EF4-FFF2-40B4-BE49-F238E27FC236}">
                <a16:creationId xmlns:a16="http://schemas.microsoft.com/office/drawing/2014/main" xmlns="" id="{E3B92D80-B825-46D7-BD09-AA85D8E5A000}"/>
              </a:ext>
            </a:extLst>
          </p:cNvPr>
          <p:cNvGrpSpPr/>
          <p:nvPr/>
        </p:nvGrpSpPr>
        <p:grpSpPr>
          <a:xfrm>
            <a:off x="6061497" y="4560340"/>
            <a:ext cx="6062602" cy="707886"/>
            <a:chOff x="6061497" y="4560340"/>
            <a:chExt cx="6062602" cy="707886"/>
          </a:xfrm>
        </p:grpSpPr>
        <p:cxnSp>
          <p:nvCxnSpPr>
            <p:cNvPr id="77" name="Straight Connector 76">
              <a:extLst>
                <a:ext uri="{FF2B5EF4-FFF2-40B4-BE49-F238E27FC236}">
                  <a16:creationId xmlns:a16="http://schemas.microsoft.com/office/drawing/2014/main" xmlns="" id="{55EE0402-13C1-4FDC-ACDE-211693D28806}"/>
                </a:ext>
              </a:extLst>
            </p:cNvPr>
            <p:cNvCxnSpPr/>
            <p:nvPr/>
          </p:nvCxnSpPr>
          <p:spPr>
            <a:xfrm>
              <a:off x="6061497" y="4975566"/>
              <a:ext cx="465568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xmlns="" id="{7F540CC6-DD47-4499-B3F9-2A44E018825C}"/>
                </a:ext>
              </a:extLst>
            </p:cNvPr>
            <p:cNvSpPr txBox="1"/>
            <p:nvPr/>
          </p:nvSpPr>
          <p:spPr>
            <a:xfrm>
              <a:off x="11087094" y="4560340"/>
              <a:ext cx="1037005" cy="707886"/>
            </a:xfrm>
            <a:prstGeom prst="rect">
              <a:avLst/>
            </a:prstGeom>
            <a:noFill/>
          </p:spPr>
          <p:txBody>
            <a:bodyPr wrap="square" rtlCol="0">
              <a:spAutoFit/>
            </a:bodyPr>
            <a:lstStyle/>
            <a:p>
              <a:r>
                <a:rPr lang="en-AU" sz="4000" b="1" i="1" dirty="0">
                  <a:solidFill>
                    <a:schemeClr val="accent2"/>
                  </a:solidFill>
                </a:rPr>
                <a:t>SFD</a:t>
              </a:r>
            </a:p>
          </p:txBody>
        </p:sp>
      </p:grpSp>
      <p:grpSp>
        <p:nvGrpSpPr>
          <p:cNvPr id="33" name="Group 32">
            <a:extLst>
              <a:ext uri="{FF2B5EF4-FFF2-40B4-BE49-F238E27FC236}">
                <a16:creationId xmlns:a16="http://schemas.microsoft.com/office/drawing/2014/main" xmlns="" id="{32642610-000F-49D2-956F-049A3C2A1559}"/>
              </a:ext>
            </a:extLst>
          </p:cNvPr>
          <p:cNvGrpSpPr/>
          <p:nvPr/>
        </p:nvGrpSpPr>
        <p:grpSpPr>
          <a:xfrm>
            <a:off x="6518963" y="3961130"/>
            <a:ext cx="3493254" cy="1603492"/>
            <a:chOff x="981639" y="248352"/>
            <a:chExt cx="3493254" cy="1603492"/>
          </a:xfrm>
        </p:grpSpPr>
        <p:sp>
          <p:nvSpPr>
            <p:cNvPr id="26" name="TextBox 25">
              <a:extLst>
                <a:ext uri="{FF2B5EF4-FFF2-40B4-BE49-F238E27FC236}">
                  <a16:creationId xmlns:a16="http://schemas.microsoft.com/office/drawing/2014/main" xmlns="" id="{B4E17DCC-72FE-4524-94EC-82BC97AFF667}"/>
                </a:ext>
              </a:extLst>
            </p:cNvPr>
            <p:cNvSpPr txBox="1"/>
            <p:nvPr/>
          </p:nvSpPr>
          <p:spPr>
            <a:xfrm>
              <a:off x="1623827" y="248352"/>
              <a:ext cx="185089" cy="830997"/>
            </a:xfrm>
            <a:prstGeom prst="rect">
              <a:avLst/>
            </a:prstGeom>
            <a:noFill/>
          </p:spPr>
          <p:txBody>
            <a:bodyPr wrap="square" rtlCol="0">
              <a:spAutoFit/>
            </a:bodyPr>
            <a:lstStyle/>
            <a:p>
              <a:r>
                <a:rPr lang="en-AU" sz="4800" dirty="0">
                  <a:solidFill>
                    <a:srgbClr val="FF0000"/>
                  </a:solidFill>
                </a:rPr>
                <a:t>.</a:t>
              </a:r>
            </a:p>
          </p:txBody>
        </p:sp>
        <p:grpSp>
          <p:nvGrpSpPr>
            <p:cNvPr id="31" name="Group 30">
              <a:extLst>
                <a:ext uri="{FF2B5EF4-FFF2-40B4-BE49-F238E27FC236}">
                  <a16:creationId xmlns:a16="http://schemas.microsoft.com/office/drawing/2014/main" xmlns="" id="{2B12D87E-B30E-4E93-92D4-91C4882DD45C}"/>
                </a:ext>
              </a:extLst>
            </p:cNvPr>
            <p:cNvGrpSpPr/>
            <p:nvPr/>
          </p:nvGrpSpPr>
          <p:grpSpPr>
            <a:xfrm>
              <a:off x="981639" y="622873"/>
              <a:ext cx="3493254" cy="1228971"/>
              <a:chOff x="6519533" y="4322541"/>
              <a:chExt cx="3493254" cy="1228971"/>
            </a:xfrm>
          </p:grpSpPr>
          <p:grpSp>
            <p:nvGrpSpPr>
              <p:cNvPr id="20" name="Group 19">
                <a:extLst>
                  <a:ext uri="{FF2B5EF4-FFF2-40B4-BE49-F238E27FC236}">
                    <a16:creationId xmlns:a16="http://schemas.microsoft.com/office/drawing/2014/main" xmlns="" id="{F685AB82-F15F-4681-8AE3-F4BF5D69D3BF}"/>
                  </a:ext>
                </a:extLst>
              </p:cNvPr>
              <p:cNvGrpSpPr/>
              <p:nvPr/>
            </p:nvGrpSpPr>
            <p:grpSpPr>
              <a:xfrm>
                <a:off x="6519533" y="4322541"/>
                <a:ext cx="1572762" cy="885911"/>
                <a:chOff x="6519533" y="4322541"/>
                <a:chExt cx="1572762" cy="885911"/>
              </a:xfrm>
            </p:grpSpPr>
            <p:sp>
              <p:nvSpPr>
                <p:cNvPr id="127" name="TextBox 126">
                  <a:extLst>
                    <a:ext uri="{FF2B5EF4-FFF2-40B4-BE49-F238E27FC236}">
                      <a16:creationId xmlns:a16="http://schemas.microsoft.com/office/drawing/2014/main" xmlns="" id="{F2DBA09E-1C87-49DB-88A4-35BA65784CAC}"/>
                    </a:ext>
                  </a:extLst>
                </p:cNvPr>
                <p:cNvSpPr txBox="1"/>
                <p:nvPr/>
              </p:nvSpPr>
              <p:spPr>
                <a:xfrm>
                  <a:off x="7148454" y="4377455"/>
                  <a:ext cx="185089" cy="830997"/>
                </a:xfrm>
                <a:prstGeom prst="rect">
                  <a:avLst/>
                </a:prstGeom>
                <a:noFill/>
              </p:spPr>
              <p:txBody>
                <a:bodyPr wrap="square" rtlCol="0">
                  <a:spAutoFit/>
                </a:bodyPr>
                <a:lstStyle/>
                <a:p>
                  <a:r>
                    <a:rPr lang="en-AU" sz="4800" dirty="0">
                      <a:solidFill>
                        <a:srgbClr val="FF0000"/>
                      </a:solidFill>
                    </a:rPr>
                    <a:t>.</a:t>
                  </a:r>
                </a:p>
              </p:txBody>
            </p:sp>
            <p:cxnSp>
              <p:nvCxnSpPr>
                <p:cNvPr id="132" name="Straight Connector 131">
                  <a:extLst>
                    <a:ext uri="{FF2B5EF4-FFF2-40B4-BE49-F238E27FC236}">
                      <a16:creationId xmlns:a16="http://schemas.microsoft.com/office/drawing/2014/main" xmlns="" id="{FCDD5622-06F6-442E-8A66-926E5FCFF9CB}"/>
                    </a:ext>
                  </a:extLst>
                </p:cNvPr>
                <p:cNvCxnSpPr>
                  <a:cxnSpLocks/>
                </p:cNvCxnSpPr>
                <p:nvPr/>
              </p:nvCxnSpPr>
              <p:spPr>
                <a:xfrm>
                  <a:off x="7322418" y="4534813"/>
                  <a:ext cx="3060" cy="47897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xmlns="" id="{573F6871-1F96-41DF-828D-94F0EF4383D2}"/>
                    </a:ext>
                  </a:extLst>
                </p:cNvPr>
                <p:cNvSpPr txBox="1"/>
                <p:nvPr/>
              </p:nvSpPr>
              <p:spPr>
                <a:xfrm>
                  <a:off x="6519533" y="4519388"/>
                  <a:ext cx="830345" cy="461665"/>
                </a:xfrm>
                <a:prstGeom prst="rect">
                  <a:avLst/>
                </a:prstGeom>
                <a:noFill/>
              </p:spPr>
              <p:txBody>
                <a:bodyPr wrap="square" rtlCol="0">
                  <a:spAutoFit/>
                </a:bodyPr>
                <a:lstStyle/>
                <a:p>
                  <a:r>
                    <a:rPr lang="en-AU" sz="2400" b="1" i="1" dirty="0">
                      <a:solidFill>
                        <a:schemeClr val="accent2"/>
                      </a:solidFill>
                      <a:latin typeface="Montserrat" panose="02000505000000020004" pitchFamily="2" charset="0"/>
                    </a:rPr>
                    <a:t>V(x)</a:t>
                  </a:r>
                </a:p>
              </p:txBody>
            </p:sp>
            <p:sp>
              <p:nvSpPr>
                <p:cNvPr id="138" name="TextBox 137">
                  <a:extLst>
                    <a:ext uri="{FF2B5EF4-FFF2-40B4-BE49-F238E27FC236}">
                      <a16:creationId xmlns:a16="http://schemas.microsoft.com/office/drawing/2014/main" xmlns="" id="{C7BBBF33-1088-4C78-BA64-6AF2B1424DA8}"/>
                    </a:ext>
                  </a:extLst>
                </p:cNvPr>
                <p:cNvSpPr txBox="1"/>
                <p:nvPr/>
              </p:nvSpPr>
              <p:spPr>
                <a:xfrm>
                  <a:off x="7510315" y="4322541"/>
                  <a:ext cx="581980" cy="830997"/>
                </a:xfrm>
                <a:prstGeom prst="rect">
                  <a:avLst/>
                </a:prstGeom>
                <a:noFill/>
              </p:spPr>
              <p:txBody>
                <a:bodyPr wrap="square" rtlCol="0">
                  <a:spAutoFit/>
                </a:bodyPr>
                <a:lstStyle/>
                <a:p>
                  <a:r>
                    <a:rPr lang="en-AU" sz="4800" dirty="0">
                      <a:solidFill>
                        <a:schemeClr val="accent2"/>
                      </a:solidFill>
                    </a:rPr>
                    <a:t>+</a:t>
                  </a:r>
                </a:p>
              </p:txBody>
            </p:sp>
          </p:grpSp>
          <p:sp>
            <p:nvSpPr>
              <p:cNvPr id="145" name="TextBox 144">
                <a:extLst>
                  <a:ext uri="{FF2B5EF4-FFF2-40B4-BE49-F238E27FC236}">
                    <a16:creationId xmlns:a16="http://schemas.microsoft.com/office/drawing/2014/main" xmlns="" id="{8E4214A2-568F-4C86-A86A-014B7FEAC5D7}"/>
                  </a:ext>
                </a:extLst>
              </p:cNvPr>
              <p:cNvSpPr txBox="1"/>
              <p:nvPr/>
            </p:nvSpPr>
            <p:spPr>
              <a:xfrm>
                <a:off x="9430807" y="4720515"/>
                <a:ext cx="581980" cy="830997"/>
              </a:xfrm>
              <a:prstGeom prst="rect">
                <a:avLst/>
              </a:prstGeom>
              <a:noFill/>
            </p:spPr>
            <p:txBody>
              <a:bodyPr wrap="square" rtlCol="0">
                <a:spAutoFit/>
              </a:bodyPr>
              <a:lstStyle/>
              <a:p>
                <a:r>
                  <a:rPr lang="en-AU" sz="4800" dirty="0">
                    <a:solidFill>
                      <a:schemeClr val="accent2"/>
                    </a:solidFill>
                  </a:rPr>
                  <a:t>-</a:t>
                </a:r>
              </a:p>
            </p:txBody>
          </p:sp>
        </p:grpSp>
      </p:grpSp>
      <p:grpSp>
        <p:nvGrpSpPr>
          <p:cNvPr id="60" name="Group 59">
            <a:extLst>
              <a:ext uri="{FF2B5EF4-FFF2-40B4-BE49-F238E27FC236}">
                <a16:creationId xmlns:a16="http://schemas.microsoft.com/office/drawing/2014/main" xmlns="" id="{3C692D25-E04D-4DE7-BD98-0447DA522DCF}"/>
              </a:ext>
            </a:extLst>
          </p:cNvPr>
          <p:cNvGrpSpPr/>
          <p:nvPr/>
        </p:nvGrpSpPr>
        <p:grpSpPr>
          <a:xfrm>
            <a:off x="6106807" y="5412854"/>
            <a:ext cx="6006838" cy="707886"/>
            <a:chOff x="6106807" y="5412854"/>
            <a:chExt cx="6006838" cy="707886"/>
          </a:xfrm>
        </p:grpSpPr>
        <p:cxnSp>
          <p:nvCxnSpPr>
            <p:cNvPr id="136" name="Straight Connector 135">
              <a:extLst>
                <a:ext uri="{FF2B5EF4-FFF2-40B4-BE49-F238E27FC236}">
                  <a16:creationId xmlns:a16="http://schemas.microsoft.com/office/drawing/2014/main" xmlns="" id="{869DD7B5-95A9-4123-80E6-A6AEBEECC4F9}"/>
                </a:ext>
              </a:extLst>
            </p:cNvPr>
            <p:cNvCxnSpPr/>
            <p:nvPr/>
          </p:nvCxnSpPr>
          <p:spPr>
            <a:xfrm>
              <a:off x="6106807" y="5734844"/>
              <a:ext cx="465568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xmlns="" id="{D9E32EDD-0D78-4A46-9D61-6C340E7FEA11}"/>
                </a:ext>
              </a:extLst>
            </p:cNvPr>
            <p:cNvSpPr txBox="1"/>
            <p:nvPr/>
          </p:nvSpPr>
          <p:spPr>
            <a:xfrm>
              <a:off x="10877537" y="5412854"/>
              <a:ext cx="1236108" cy="707886"/>
            </a:xfrm>
            <a:prstGeom prst="rect">
              <a:avLst/>
            </a:prstGeom>
            <a:noFill/>
          </p:spPr>
          <p:txBody>
            <a:bodyPr wrap="square" rtlCol="0">
              <a:spAutoFit/>
            </a:bodyPr>
            <a:lstStyle/>
            <a:p>
              <a:r>
                <a:rPr lang="en-AU" sz="4000" b="1" i="1" dirty="0">
                  <a:solidFill>
                    <a:srgbClr val="FF0000"/>
                  </a:solidFill>
                </a:rPr>
                <a:t>BMD</a:t>
              </a:r>
            </a:p>
          </p:txBody>
        </p:sp>
      </p:grpSp>
      <p:grpSp>
        <p:nvGrpSpPr>
          <p:cNvPr id="69" name="Group 68">
            <a:extLst>
              <a:ext uri="{FF2B5EF4-FFF2-40B4-BE49-F238E27FC236}">
                <a16:creationId xmlns:a16="http://schemas.microsoft.com/office/drawing/2014/main" xmlns="" id="{F376E405-2A79-441C-B8A6-274C030D30E8}"/>
              </a:ext>
            </a:extLst>
          </p:cNvPr>
          <p:cNvGrpSpPr/>
          <p:nvPr/>
        </p:nvGrpSpPr>
        <p:grpSpPr>
          <a:xfrm>
            <a:off x="2057830" y="2820683"/>
            <a:ext cx="6146937" cy="3560111"/>
            <a:chOff x="2057830" y="2820683"/>
            <a:chExt cx="6146937" cy="3560111"/>
          </a:xfrm>
        </p:grpSpPr>
        <p:grpSp>
          <p:nvGrpSpPr>
            <p:cNvPr id="68" name="Group 67">
              <a:extLst>
                <a:ext uri="{FF2B5EF4-FFF2-40B4-BE49-F238E27FC236}">
                  <a16:creationId xmlns:a16="http://schemas.microsoft.com/office/drawing/2014/main" xmlns="" id="{65531F63-117B-4B04-B58A-EA7E8D107457}"/>
                </a:ext>
              </a:extLst>
            </p:cNvPr>
            <p:cNvGrpSpPr/>
            <p:nvPr/>
          </p:nvGrpSpPr>
          <p:grpSpPr>
            <a:xfrm>
              <a:off x="2057830" y="4296178"/>
              <a:ext cx="1871601" cy="1732485"/>
              <a:chOff x="2057830" y="4296178"/>
              <a:chExt cx="1871601" cy="1732485"/>
            </a:xfrm>
          </p:grpSpPr>
          <p:cxnSp>
            <p:nvCxnSpPr>
              <p:cNvPr id="128" name="Straight Arrow Connector 127">
                <a:extLst>
                  <a:ext uri="{FF2B5EF4-FFF2-40B4-BE49-F238E27FC236}">
                    <a16:creationId xmlns:a16="http://schemas.microsoft.com/office/drawing/2014/main" xmlns="" id="{48EE44C5-F9A7-4840-A105-9ECD5923375B}"/>
                  </a:ext>
                </a:extLst>
              </p:cNvPr>
              <p:cNvCxnSpPr>
                <a:cxnSpLocks/>
              </p:cNvCxnSpPr>
              <p:nvPr/>
            </p:nvCxnSpPr>
            <p:spPr>
              <a:xfrm flipV="1">
                <a:off x="2975175" y="4927859"/>
                <a:ext cx="0" cy="48499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xmlns="" id="{4B7A7E8B-2773-4A25-98D1-48EB79F7B8A3}"/>
                  </a:ext>
                </a:extLst>
              </p:cNvPr>
              <p:cNvGrpSpPr/>
              <p:nvPr/>
            </p:nvGrpSpPr>
            <p:grpSpPr>
              <a:xfrm>
                <a:off x="2057830" y="4296178"/>
                <a:ext cx="1871601" cy="1732485"/>
                <a:chOff x="2057830" y="4296178"/>
                <a:chExt cx="1871601" cy="1732485"/>
              </a:xfrm>
            </p:grpSpPr>
            <p:sp>
              <p:nvSpPr>
                <p:cNvPr id="126" name="TextBox 125">
                  <a:extLst>
                    <a:ext uri="{FF2B5EF4-FFF2-40B4-BE49-F238E27FC236}">
                      <a16:creationId xmlns:a16="http://schemas.microsoft.com/office/drawing/2014/main" xmlns="" id="{53A137E4-B082-4757-856B-9840B3D77718}"/>
                    </a:ext>
                  </a:extLst>
                </p:cNvPr>
                <p:cNvSpPr txBox="1"/>
                <p:nvPr/>
              </p:nvSpPr>
              <p:spPr>
                <a:xfrm>
                  <a:off x="2479488" y="4541258"/>
                  <a:ext cx="1043104" cy="461665"/>
                </a:xfrm>
                <a:prstGeom prst="rect">
                  <a:avLst/>
                </a:prstGeom>
                <a:noFill/>
              </p:spPr>
              <p:txBody>
                <a:bodyPr wrap="square" rtlCol="0">
                  <a:spAutoFit/>
                </a:bodyPr>
                <a:lstStyle/>
                <a:p>
                  <a:r>
                    <a:rPr lang="en-AU" sz="2400" b="1" i="1" dirty="0">
                      <a:solidFill>
                        <a:schemeClr val="accent2"/>
                      </a:solidFill>
                    </a:rPr>
                    <a:t>q(x)dx</a:t>
                  </a:r>
                </a:p>
              </p:txBody>
            </p:sp>
            <p:grpSp>
              <p:nvGrpSpPr>
                <p:cNvPr id="135" name="Group 134">
                  <a:extLst>
                    <a:ext uri="{FF2B5EF4-FFF2-40B4-BE49-F238E27FC236}">
                      <a16:creationId xmlns:a16="http://schemas.microsoft.com/office/drawing/2014/main" xmlns="" id="{2A7D2420-E73B-4CBB-9572-02CB498F6498}"/>
                    </a:ext>
                  </a:extLst>
                </p:cNvPr>
                <p:cNvGrpSpPr/>
                <p:nvPr/>
              </p:nvGrpSpPr>
              <p:grpSpPr>
                <a:xfrm>
                  <a:off x="2057830" y="4296178"/>
                  <a:ext cx="1871601" cy="1732485"/>
                  <a:chOff x="897624" y="4296178"/>
                  <a:chExt cx="1871601" cy="1732485"/>
                </a:xfrm>
              </p:grpSpPr>
              <p:grpSp>
                <p:nvGrpSpPr>
                  <p:cNvPr id="121" name="Group 120">
                    <a:extLst>
                      <a:ext uri="{FF2B5EF4-FFF2-40B4-BE49-F238E27FC236}">
                        <a16:creationId xmlns:a16="http://schemas.microsoft.com/office/drawing/2014/main" xmlns="" id="{86EA1EBE-E0FC-4EFB-A4E8-CBAC52AD63A3}"/>
                      </a:ext>
                    </a:extLst>
                  </p:cNvPr>
                  <p:cNvGrpSpPr/>
                  <p:nvPr/>
                </p:nvGrpSpPr>
                <p:grpSpPr>
                  <a:xfrm>
                    <a:off x="897624" y="4296178"/>
                    <a:ext cx="1871601" cy="1714459"/>
                    <a:chOff x="2104274" y="3948193"/>
                    <a:chExt cx="1871601" cy="1714459"/>
                  </a:xfrm>
                </p:grpSpPr>
                <p:sp>
                  <p:nvSpPr>
                    <p:cNvPr id="94" name="Freeform: Shape 93">
                      <a:extLst>
                        <a:ext uri="{FF2B5EF4-FFF2-40B4-BE49-F238E27FC236}">
                          <a16:creationId xmlns:a16="http://schemas.microsoft.com/office/drawing/2014/main" xmlns="" id="{8A8468A5-7ED8-45D3-BF84-00F4E4924419}"/>
                        </a:ext>
                      </a:extLst>
                    </p:cNvPr>
                    <p:cNvSpPr/>
                    <p:nvPr/>
                  </p:nvSpPr>
                  <p:spPr>
                    <a:xfrm rot="1432539">
                      <a:off x="2595921" y="4505592"/>
                      <a:ext cx="873304" cy="408986"/>
                    </a:xfrm>
                    <a:custGeom>
                      <a:avLst/>
                      <a:gdLst>
                        <a:gd name="connsiteX0" fmla="*/ 0 w 873304"/>
                        <a:gd name="connsiteY0" fmla="*/ 380144 h 408986"/>
                        <a:gd name="connsiteX1" fmla="*/ 554805 w 873304"/>
                        <a:gd name="connsiteY1" fmla="*/ 369870 h 408986"/>
                        <a:gd name="connsiteX2" fmla="*/ 873304 w 873304"/>
                        <a:gd name="connsiteY2" fmla="*/ 0 h 408986"/>
                      </a:gdLst>
                      <a:ahLst/>
                      <a:cxnLst>
                        <a:cxn ang="0">
                          <a:pos x="connsiteX0" y="connsiteY0"/>
                        </a:cxn>
                        <a:cxn ang="0">
                          <a:pos x="connsiteX1" y="connsiteY1"/>
                        </a:cxn>
                        <a:cxn ang="0">
                          <a:pos x="connsiteX2" y="connsiteY2"/>
                        </a:cxn>
                      </a:cxnLst>
                      <a:rect l="l" t="t" r="r" b="b"/>
                      <a:pathLst>
                        <a:path w="873304" h="408986">
                          <a:moveTo>
                            <a:pt x="0" y="380144"/>
                          </a:moveTo>
                          <a:cubicBezTo>
                            <a:pt x="204627" y="406685"/>
                            <a:pt x="409254" y="433227"/>
                            <a:pt x="554805" y="369870"/>
                          </a:cubicBezTo>
                          <a:cubicBezTo>
                            <a:pt x="700356" y="306513"/>
                            <a:pt x="809947" y="75344"/>
                            <a:pt x="873304" y="0"/>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grpSp>
                  <p:nvGrpSpPr>
                    <p:cNvPr id="101" name="Group 100">
                      <a:extLst>
                        <a:ext uri="{FF2B5EF4-FFF2-40B4-BE49-F238E27FC236}">
                          <a16:creationId xmlns:a16="http://schemas.microsoft.com/office/drawing/2014/main" xmlns="" id="{A529C770-EF13-4E60-B1C7-15A93C426851}"/>
                        </a:ext>
                      </a:extLst>
                    </p:cNvPr>
                    <p:cNvGrpSpPr/>
                    <p:nvPr/>
                  </p:nvGrpSpPr>
                  <p:grpSpPr>
                    <a:xfrm>
                      <a:off x="2339024" y="4363234"/>
                      <a:ext cx="152400" cy="582765"/>
                      <a:chOff x="2153634" y="4363234"/>
                      <a:chExt cx="152400" cy="582765"/>
                    </a:xfrm>
                  </p:grpSpPr>
                  <p:cxnSp>
                    <p:nvCxnSpPr>
                      <p:cNvPr id="96" name="Straight Connector 95">
                        <a:extLst>
                          <a:ext uri="{FF2B5EF4-FFF2-40B4-BE49-F238E27FC236}">
                            <a16:creationId xmlns:a16="http://schemas.microsoft.com/office/drawing/2014/main" xmlns="" id="{174D0FE0-5F8C-40B6-B02B-01E41B971A0B}"/>
                          </a:ext>
                        </a:extLst>
                      </p:cNvPr>
                      <p:cNvCxnSpPr>
                        <a:cxnSpLocks/>
                      </p:cNvCxnSpPr>
                      <p:nvPr/>
                    </p:nvCxnSpPr>
                    <p:spPr>
                      <a:xfrm>
                        <a:off x="2301411" y="4363234"/>
                        <a:ext cx="0" cy="58276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563A7AA1-4E1F-4CBD-BCA5-386BB117A078}"/>
                          </a:ext>
                        </a:extLst>
                      </p:cNvPr>
                      <p:cNvCxnSpPr>
                        <a:cxnSpLocks/>
                      </p:cNvCxnSpPr>
                      <p:nvPr/>
                    </p:nvCxnSpPr>
                    <p:spPr>
                      <a:xfrm flipH="1">
                        <a:off x="2153634" y="4372530"/>
                        <a:ext cx="152400" cy="24039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xmlns="" id="{33F8482F-9988-4F2F-8CE3-65F6E2F9B8AC}"/>
                        </a:ext>
                      </a:extLst>
                    </p:cNvPr>
                    <p:cNvGrpSpPr/>
                    <p:nvPr/>
                  </p:nvGrpSpPr>
                  <p:grpSpPr>
                    <a:xfrm rot="10800000">
                      <a:off x="3636195" y="4349111"/>
                      <a:ext cx="152400" cy="582765"/>
                      <a:chOff x="2153634" y="4363234"/>
                      <a:chExt cx="152400" cy="582765"/>
                    </a:xfrm>
                  </p:grpSpPr>
                  <p:cxnSp>
                    <p:nvCxnSpPr>
                      <p:cNvPr id="103" name="Straight Connector 102">
                        <a:extLst>
                          <a:ext uri="{FF2B5EF4-FFF2-40B4-BE49-F238E27FC236}">
                            <a16:creationId xmlns:a16="http://schemas.microsoft.com/office/drawing/2014/main" xmlns="" id="{2089BEFF-768E-40BE-84F0-8CE035BE0195}"/>
                          </a:ext>
                        </a:extLst>
                      </p:cNvPr>
                      <p:cNvCxnSpPr>
                        <a:cxnSpLocks/>
                      </p:cNvCxnSpPr>
                      <p:nvPr/>
                    </p:nvCxnSpPr>
                    <p:spPr>
                      <a:xfrm>
                        <a:off x="2301411" y="4363234"/>
                        <a:ext cx="0" cy="58276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06A9868E-1DA7-4345-9453-B1A1C91FBD28}"/>
                          </a:ext>
                        </a:extLst>
                      </p:cNvPr>
                      <p:cNvCxnSpPr>
                        <a:cxnSpLocks/>
                      </p:cNvCxnSpPr>
                      <p:nvPr/>
                    </p:nvCxnSpPr>
                    <p:spPr>
                      <a:xfrm flipH="1">
                        <a:off x="2153634" y="4372530"/>
                        <a:ext cx="152400" cy="24039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5" name="TextBox 104">
                      <a:extLst>
                        <a:ext uri="{FF2B5EF4-FFF2-40B4-BE49-F238E27FC236}">
                          <a16:creationId xmlns:a16="http://schemas.microsoft.com/office/drawing/2014/main" xmlns="" id="{D86BC9B8-594B-470A-98E8-25E59689666E}"/>
                        </a:ext>
                      </a:extLst>
                    </p:cNvPr>
                    <p:cNvSpPr txBox="1"/>
                    <p:nvPr/>
                  </p:nvSpPr>
                  <p:spPr>
                    <a:xfrm>
                      <a:off x="2760352" y="5200987"/>
                      <a:ext cx="585668" cy="461665"/>
                    </a:xfrm>
                    <a:prstGeom prst="rect">
                      <a:avLst/>
                    </a:prstGeom>
                    <a:noFill/>
                  </p:spPr>
                  <p:txBody>
                    <a:bodyPr wrap="square" rtlCol="0">
                      <a:spAutoFit/>
                    </a:bodyPr>
                    <a:lstStyle/>
                    <a:p>
                      <a:r>
                        <a:rPr lang="en-AU" sz="2400" dirty="0">
                          <a:latin typeface="Montserrat" panose="02000505000000020004" pitchFamily="2" charset="0"/>
                        </a:rPr>
                        <a:t>dx</a:t>
                      </a:r>
                    </a:p>
                  </p:txBody>
                </p:sp>
                <p:cxnSp>
                  <p:nvCxnSpPr>
                    <p:cNvPr id="107" name="Straight Connector 106">
                      <a:extLst>
                        <a:ext uri="{FF2B5EF4-FFF2-40B4-BE49-F238E27FC236}">
                          <a16:creationId xmlns:a16="http://schemas.microsoft.com/office/drawing/2014/main" xmlns="" id="{E421C177-1E2C-42E7-B636-72ECB51915CD}"/>
                        </a:ext>
                      </a:extLst>
                    </p:cNvPr>
                    <p:cNvCxnSpPr>
                      <a:cxnSpLocks/>
                    </p:cNvCxnSpPr>
                    <p:nvPr/>
                  </p:nvCxnSpPr>
                  <p:spPr>
                    <a:xfrm>
                      <a:off x="2550517" y="4349111"/>
                      <a:ext cx="0" cy="1308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C9440B3C-E278-4D19-B1E9-3D34F33E1864}"/>
                        </a:ext>
                      </a:extLst>
                    </p:cNvPr>
                    <p:cNvCxnSpPr/>
                    <p:nvPr/>
                  </p:nvCxnSpPr>
                  <p:spPr>
                    <a:xfrm>
                      <a:off x="3512446" y="4349111"/>
                      <a:ext cx="0" cy="895504"/>
                    </a:xfrm>
                    <a:prstGeom prst="line">
                      <a:avLst/>
                    </a:prstGeom>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xmlns="" id="{E26D9659-7DC1-465F-BF53-A028E7F0DCCF}"/>
                        </a:ext>
                      </a:extLst>
                    </p:cNvPr>
                    <p:cNvGrpSpPr/>
                    <p:nvPr/>
                  </p:nvGrpSpPr>
                  <p:grpSpPr>
                    <a:xfrm>
                      <a:off x="2762053" y="3948193"/>
                      <a:ext cx="1213822" cy="1285932"/>
                      <a:chOff x="2762053" y="3948193"/>
                      <a:chExt cx="1213822" cy="1285932"/>
                    </a:xfrm>
                  </p:grpSpPr>
                  <p:sp>
                    <p:nvSpPr>
                      <p:cNvPr id="109" name="Arc 108">
                        <a:extLst>
                          <a:ext uri="{FF2B5EF4-FFF2-40B4-BE49-F238E27FC236}">
                            <a16:creationId xmlns:a16="http://schemas.microsoft.com/office/drawing/2014/main" xmlns="" id="{0DC0F877-7567-417C-AB70-C6E79F1DB9A8}"/>
                          </a:ext>
                        </a:extLst>
                      </p:cNvPr>
                      <p:cNvSpPr/>
                      <p:nvPr/>
                    </p:nvSpPr>
                    <p:spPr>
                      <a:xfrm rot="2746103">
                        <a:off x="2693330" y="4016916"/>
                        <a:ext cx="1285932" cy="1148486"/>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i="1"/>
                      </a:p>
                    </p:txBody>
                  </p:sp>
                  <p:cxnSp>
                    <p:nvCxnSpPr>
                      <p:cNvPr id="111" name="Straight Connector 110">
                        <a:extLst>
                          <a:ext uri="{FF2B5EF4-FFF2-40B4-BE49-F238E27FC236}">
                            <a16:creationId xmlns:a16="http://schemas.microsoft.com/office/drawing/2014/main" xmlns="" id="{89203DB3-7093-4476-99EA-6033C5A62EB2}"/>
                          </a:ext>
                        </a:extLst>
                      </p:cNvPr>
                      <p:cNvCxnSpPr>
                        <a:cxnSpLocks/>
                        <a:endCxn id="109" idx="0"/>
                      </p:cNvCxnSpPr>
                      <p:nvPr/>
                    </p:nvCxnSpPr>
                    <p:spPr>
                      <a:xfrm flipH="1" flipV="1">
                        <a:off x="3747756" y="4190590"/>
                        <a:ext cx="228119" cy="807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370DB4DA-AF44-408C-9FAF-9F8B23A83D36}"/>
                          </a:ext>
                        </a:extLst>
                      </p:cNvPr>
                      <p:cNvCxnSpPr>
                        <a:cxnSpLocks/>
                      </p:cNvCxnSpPr>
                      <p:nvPr/>
                    </p:nvCxnSpPr>
                    <p:spPr>
                      <a:xfrm>
                        <a:off x="3750510" y="4175411"/>
                        <a:ext cx="10238" cy="226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xmlns="" id="{CB95B0C2-559D-422D-97F0-9ED8E0F97A87}"/>
                        </a:ext>
                      </a:extLst>
                    </p:cNvPr>
                    <p:cNvGrpSpPr/>
                    <p:nvPr/>
                  </p:nvGrpSpPr>
                  <p:grpSpPr>
                    <a:xfrm flipH="1">
                      <a:off x="2104274" y="3969958"/>
                      <a:ext cx="1213822" cy="1285932"/>
                      <a:chOff x="2762053" y="3948193"/>
                      <a:chExt cx="1213822" cy="1285932"/>
                    </a:xfrm>
                  </p:grpSpPr>
                  <p:sp>
                    <p:nvSpPr>
                      <p:cNvPr id="118" name="Arc 117">
                        <a:extLst>
                          <a:ext uri="{FF2B5EF4-FFF2-40B4-BE49-F238E27FC236}">
                            <a16:creationId xmlns:a16="http://schemas.microsoft.com/office/drawing/2014/main" xmlns="" id="{87E70D02-27F9-4ECD-8DF6-572A8FB5123A}"/>
                          </a:ext>
                        </a:extLst>
                      </p:cNvPr>
                      <p:cNvSpPr/>
                      <p:nvPr/>
                    </p:nvSpPr>
                    <p:spPr>
                      <a:xfrm rot="2746103">
                        <a:off x="2693330" y="4016916"/>
                        <a:ext cx="1285932" cy="1148486"/>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i="1"/>
                      </a:p>
                    </p:txBody>
                  </p:sp>
                  <p:cxnSp>
                    <p:nvCxnSpPr>
                      <p:cNvPr id="119" name="Straight Connector 118">
                        <a:extLst>
                          <a:ext uri="{FF2B5EF4-FFF2-40B4-BE49-F238E27FC236}">
                            <a16:creationId xmlns:a16="http://schemas.microsoft.com/office/drawing/2014/main" xmlns="" id="{39E40ECE-823F-42C0-8FEA-CDB380B35482}"/>
                          </a:ext>
                        </a:extLst>
                      </p:cNvPr>
                      <p:cNvCxnSpPr>
                        <a:cxnSpLocks/>
                        <a:endCxn id="118" idx="0"/>
                      </p:cNvCxnSpPr>
                      <p:nvPr/>
                    </p:nvCxnSpPr>
                    <p:spPr>
                      <a:xfrm flipH="1" flipV="1">
                        <a:off x="3747756" y="4190590"/>
                        <a:ext cx="228119" cy="807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892EBB62-2C15-4743-A41F-2DCA7EB8D5B9}"/>
                          </a:ext>
                        </a:extLst>
                      </p:cNvPr>
                      <p:cNvCxnSpPr>
                        <a:cxnSpLocks/>
                      </p:cNvCxnSpPr>
                      <p:nvPr/>
                    </p:nvCxnSpPr>
                    <p:spPr>
                      <a:xfrm>
                        <a:off x="3750510" y="4175411"/>
                        <a:ext cx="10238" cy="226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134" name="Straight Connector 133">
                    <a:extLst>
                      <a:ext uri="{FF2B5EF4-FFF2-40B4-BE49-F238E27FC236}">
                        <a16:creationId xmlns:a16="http://schemas.microsoft.com/office/drawing/2014/main" xmlns="" id="{53778724-2D24-4DB0-8DC1-F13BA356E19C}"/>
                      </a:ext>
                    </a:extLst>
                  </p:cNvPr>
                  <p:cNvCxnSpPr>
                    <a:cxnSpLocks/>
                  </p:cNvCxnSpPr>
                  <p:nvPr/>
                </p:nvCxnSpPr>
                <p:spPr>
                  <a:xfrm>
                    <a:off x="2305796" y="4720515"/>
                    <a:ext cx="0" cy="1308148"/>
                  </a:xfrm>
                  <a:prstGeom prst="line">
                    <a:avLst/>
                  </a:prstGeom>
                </p:spPr>
                <p:style>
                  <a:lnRef idx="1">
                    <a:schemeClr val="accent1"/>
                  </a:lnRef>
                  <a:fillRef idx="0">
                    <a:schemeClr val="accent1"/>
                  </a:fillRef>
                  <a:effectRef idx="0">
                    <a:schemeClr val="accent1"/>
                  </a:effectRef>
                  <a:fontRef idx="minor">
                    <a:schemeClr val="tx1"/>
                  </a:fontRef>
                </p:style>
              </p:cxnSp>
            </p:grpSp>
          </p:grpSp>
        </p:grpSp>
        <p:cxnSp>
          <p:nvCxnSpPr>
            <p:cNvPr id="149" name="Straight Connector 148">
              <a:extLst>
                <a:ext uri="{FF2B5EF4-FFF2-40B4-BE49-F238E27FC236}">
                  <a16:creationId xmlns:a16="http://schemas.microsoft.com/office/drawing/2014/main" xmlns="" id="{C0ABA109-F179-4C1C-89F9-BEA426303257}"/>
                </a:ext>
              </a:extLst>
            </p:cNvPr>
            <p:cNvCxnSpPr>
              <a:cxnSpLocks/>
            </p:cNvCxnSpPr>
            <p:nvPr/>
          </p:nvCxnSpPr>
          <p:spPr>
            <a:xfrm flipH="1">
              <a:off x="7553744" y="2820683"/>
              <a:ext cx="4021" cy="356011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xmlns="" id="{BD47E6F2-BE7E-4217-81F9-D849EF143531}"/>
                </a:ext>
              </a:extLst>
            </p:cNvPr>
            <p:cNvSpPr txBox="1"/>
            <p:nvPr/>
          </p:nvSpPr>
          <p:spPr>
            <a:xfrm>
              <a:off x="7619099" y="2937302"/>
              <a:ext cx="585668" cy="461665"/>
            </a:xfrm>
            <a:prstGeom prst="rect">
              <a:avLst/>
            </a:prstGeom>
            <a:noFill/>
          </p:spPr>
          <p:txBody>
            <a:bodyPr wrap="square" rtlCol="0">
              <a:spAutoFit/>
            </a:bodyPr>
            <a:lstStyle/>
            <a:p>
              <a:r>
                <a:rPr lang="en-AU" sz="2400" dirty="0">
                  <a:latin typeface="Montserrat" panose="02000505000000020004" pitchFamily="2" charset="0"/>
                </a:rPr>
                <a:t>dx</a:t>
              </a:r>
            </a:p>
          </p:txBody>
        </p:sp>
        <p:cxnSp>
          <p:nvCxnSpPr>
            <p:cNvPr id="152" name="Straight Arrow Connector 151">
              <a:extLst>
                <a:ext uri="{FF2B5EF4-FFF2-40B4-BE49-F238E27FC236}">
                  <a16:creationId xmlns:a16="http://schemas.microsoft.com/office/drawing/2014/main" xmlns="" id="{4F786786-4623-4B35-A48A-1D4F2E972DBC}"/>
                </a:ext>
              </a:extLst>
            </p:cNvPr>
            <p:cNvCxnSpPr>
              <a:cxnSpLocks/>
            </p:cNvCxnSpPr>
            <p:nvPr/>
          </p:nvCxnSpPr>
          <p:spPr>
            <a:xfrm>
              <a:off x="6941844" y="3013961"/>
              <a:ext cx="378175" cy="24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xmlns="" id="{E529B334-66CD-41BD-B5DA-29D4DFC6BECB}"/>
                </a:ext>
              </a:extLst>
            </p:cNvPr>
            <p:cNvCxnSpPr>
              <a:cxnSpLocks/>
            </p:cNvCxnSpPr>
            <p:nvPr/>
          </p:nvCxnSpPr>
          <p:spPr>
            <a:xfrm flipH="1">
              <a:off x="7548352" y="3010825"/>
              <a:ext cx="378175" cy="24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153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p:cTn id="17" dur="500" fill="hold"/>
                                        <p:tgtEl>
                                          <p:spTgt spid="69"/>
                                        </p:tgtEl>
                                        <p:attrNameLst>
                                          <p:attrName>ppt_w</p:attrName>
                                        </p:attrNameLst>
                                      </p:cBhvr>
                                      <p:tavLst>
                                        <p:tav tm="0">
                                          <p:val>
                                            <p:fltVal val="0"/>
                                          </p:val>
                                        </p:tav>
                                        <p:tav tm="100000">
                                          <p:val>
                                            <p:strVal val="#ppt_w"/>
                                          </p:val>
                                        </p:tav>
                                      </p:tavLst>
                                    </p:anim>
                                    <p:anim calcmode="lin" valueType="num">
                                      <p:cBhvr>
                                        <p:cTn id="18" dur="500" fill="hold"/>
                                        <p:tgtEl>
                                          <p:spTgt spid="69"/>
                                        </p:tgtEl>
                                        <p:attrNameLst>
                                          <p:attrName>ppt_h</p:attrName>
                                        </p:attrNameLst>
                                      </p:cBhvr>
                                      <p:tavLst>
                                        <p:tav tm="0">
                                          <p:val>
                                            <p:fltVal val="0"/>
                                          </p:val>
                                        </p:tav>
                                        <p:tav tm="100000">
                                          <p:val>
                                            <p:strVal val="#ppt_h"/>
                                          </p:val>
                                        </p:tav>
                                      </p:tavLst>
                                    </p:anim>
                                    <p:animEffect transition="in" filter="fade">
                                      <p:cBhvr>
                                        <p:cTn id="19" dur="5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500"/>
                                        <p:tgtEl>
                                          <p:spTgt spid="65"/>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down)">
                                      <p:cBhvr>
                                        <p:cTn id="34" dur="580">
                                          <p:stCondLst>
                                            <p:cond delay="0"/>
                                          </p:stCondLst>
                                        </p:cTn>
                                        <p:tgtEl>
                                          <p:spTgt spid="70"/>
                                        </p:tgtEl>
                                      </p:cBhvr>
                                    </p:animEffect>
                                    <p:anim calcmode="lin" valueType="num">
                                      <p:cBhvr>
                                        <p:cTn id="35"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0" dur="26">
                                          <p:stCondLst>
                                            <p:cond delay="650"/>
                                          </p:stCondLst>
                                        </p:cTn>
                                        <p:tgtEl>
                                          <p:spTgt spid="70"/>
                                        </p:tgtEl>
                                      </p:cBhvr>
                                      <p:to x="100000" y="60000"/>
                                    </p:animScale>
                                    <p:animScale>
                                      <p:cBhvr>
                                        <p:cTn id="41" dur="166" decel="50000">
                                          <p:stCondLst>
                                            <p:cond delay="676"/>
                                          </p:stCondLst>
                                        </p:cTn>
                                        <p:tgtEl>
                                          <p:spTgt spid="70"/>
                                        </p:tgtEl>
                                      </p:cBhvr>
                                      <p:to x="100000" y="100000"/>
                                    </p:animScale>
                                    <p:animScale>
                                      <p:cBhvr>
                                        <p:cTn id="42" dur="26">
                                          <p:stCondLst>
                                            <p:cond delay="1312"/>
                                          </p:stCondLst>
                                        </p:cTn>
                                        <p:tgtEl>
                                          <p:spTgt spid="70"/>
                                        </p:tgtEl>
                                      </p:cBhvr>
                                      <p:to x="100000" y="80000"/>
                                    </p:animScale>
                                    <p:animScale>
                                      <p:cBhvr>
                                        <p:cTn id="43" dur="166" decel="50000">
                                          <p:stCondLst>
                                            <p:cond delay="1338"/>
                                          </p:stCondLst>
                                        </p:cTn>
                                        <p:tgtEl>
                                          <p:spTgt spid="70"/>
                                        </p:tgtEl>
                                      </p:cBhvr>
                                      <p:to x="100000" y="100000"/>
                                    </p:animScale>
                                    <p:animScale>
                                      <p:cBhvr>
                                        <p:cTn id="44" dur="26">
                                          <p:stCondLst>
                                            <p:cond delay="1642"/>
                                          </p:stCondLst>
                                        </p:cTn>
                                        <p:tgtEl>
                                          <p:spTgt spid="70"/>
                                        </p:tgtEl>
                                      </p:cBhvr>
                                      <p:to x="100000" y="90000"/>
                                    </p:animScale>
                                    <p:animScale>
                                      <p:cBhvr>
                                        <p:cTn id="45" dur="166" decel="50000">
                                          <p:stCondLst>
                                            <p:cond delay="1668"/>
                                          </p:stCondLst>
                                        </p:cTn>
                                        <p:tgtEl>
                                          <p:spTgt spid="70"/>
                                        </p:tgtEl>
                                      </p:cBhvr>
                                      <p:to x="100000" y="100000"/>
                                    </p:animScale>
                                    <p:animScale>
                                      <p:cBhvr>
                                        <p:cTn id="46" dur="26">
                                          <p:stCondLst>
                                            <p:cond delay="1808"/>
                                          </p:stCondLst>
                                        </p:cTn>
                                        <p:tgtEl>
                                          <p:spTgt spid="70"/>
                                        </p:tgtEl>
                                      </p:cBhvr>
                                      <p:to x="100000" y="95000"/>
                                    </p:animScale>
                                    <p:animScale>
                                      <p:cBhvr>
                                        <p:cTn id="47" dur="166" decel="50000">
                                          <p:stCondLst>
                                            <p:cond delay="1834"/>
                                          </p:stCondLst>
                                        </p:cTn>
                                        <p:tgtEl>
                                          <p:spTgt spid="70"/>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500"/>
                                        <p:tgtEl>
                                          <p:spTgt spid="87"/>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wipe(down)">
                                      <p:cBhvr>
                                        <p:cTn id="57" dur="580">
                                          <p:stCondLst>
                                            <p:cond delay="0"/>
                                          </p:stCondLst>
                                        </p:cTn>
                                        <p:tgtEl>
                                          <p:spTgt spid="71"/>
                                        </p:tgtEl>
                                      </p:cBhvr>
                                    </p:animEffect>
                                    <p:anim calcmode="lin" valueType="num">
                                      <p:cBhvr>
                                        <p:cTn id="5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63" dur="26">
                                          <p:stCondLst>
                                            <p:cond delay="650"/>
                                          </p:stCondLst>
                                        </p:cTn>
                                        <p:tgtEl>
                                          <p:spTgt spid="71"/>
                                        </p:tgtEl>
                                      </p:cBhvr>
                                      <p:to x="100000" y="60000"/>
                                    </p:animScale>
                                    <p:animScale>
                                      <p:cBhvr>
                                        <p:cTn id="64" dur="166" decel="50000">
                                          <p:stCondLst>
                                            <p:cond delay="676"/>
                                          </p:stCondLst>
                                        </p:cTn>
                                        <p:tgtEl>
                                          <p:spTgt spid="71"/>
                                        </p:tgtEl>
                                      </p:cBhvr>
                                      <p:to x="100000" y="100000"/>
                                    </p:animScale>
                                    <p:animScale>
                                      <p:cBhvr>
                                        <p:cTn id="65" dur="26">
                                          <p:stCondLst>
                                            <p:cond delay="1312"/>
                                          </p:stCondLst>
                                        </p:cTn>
                                        <p:tgtEl>
                                          <p:spTgt spid="71"/>
                                        </p:tgtEl>
                                      </p:cBhvr>
                                      <p:to x="100000" y="80000"/>
                                    </p:animScale>
                                    <p:animScale>
                                      <p:cBhvr>
                                        <p:cTn id="66" dur="166" decel="50000">
                                          <p:stCondLst>
                                            <p:cond delay="1338"/>
                                          </p:stCondLst>
                                        </p:cTn>
                                        <p:tgtEl>
                                          <p:spTgt spid="71"/>
                                        </p:tgtEl>
                                      </p:cBhvr>
                                      <p:to x="100000" y="100000"/>
                                    </p:animScale>
                                    <p:animScale>
                                      <p:cBhvr>
                                        <p:cTn id="67" dur="26">
                                          <p:stCondLst>
                                            <p:cond delay="1642"/>
                                          </p:stCondLst>
                                        </p:cTn>
                                        <p:tgtEl>
                                          <p:spTgt spid="71"/>
                                        </p:tgtEl>
                                      </p:cBhvr>
                                      <p:to x="100000" y="90000"/>
                                    </p:animScale>
                                    <p:animScale>
                                      <p:cBhvr>
                                        <p:cTn id="68" dur="166" decel="50000">
                                          <p:stCondLst>
                                            <p:cond delay="1668"/>
                                          </p:stCondLst>
                                        </p:cTn>
                                        <p:tgtEl>
                                          <p:spTgt spid="71"/>
                                        </p:tgtEl>
                                      </p:cBhvr>
                                      <p:to x="100000" y="100000"/>
                                    </p:animScale>
                                    <p:animScale>
                                      <p:cBhvr>
                                        <p:cTn id="69" dur="26">
                                          <p:stCondLst>
                                            <p:cond delay="1808"/>
                                          </p:stCondLst>
                                        </p:cTn>
                                        <p:tgtEl>
                                          <p:spTgt spid="71"/>
                                        </p:tgtEl>
                                      </p:cBhvr>
                                      <p:to x="100000" y="95000"/>
                                    </p:animScale>
                                    <p:animScale>
                                      <p:cBhvr>
                                        <p:cTn id="70" dur="166" decel="50000">
                                          <p:stCondLst>
                                            <p:cond delay="1834"/>
                                          </p:stCondLst>
                                        </p:cTn>
                                        <p:tgtEl>
                                          <p:spTgt spid="71"/>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fade">
                                      <p:cBhvr>
                                        <p:cTn id="75" dur="500"/>
                                        <p:tgtEl>
                                          <p:spTgt spid="8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500"/>
                                        <p:tgtEl>
                                          <p:spTgt spid="60"/>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 calcmode="lin" valueType="num">
                                      <p:cBhvr>
                                        <p:cTn id="95" dur="500" fill="hold"/>
                                        <p:tgtEl>
                                          <p:spTgt spid="45"/>
                                        </p:tgtEl>
                                        <p:attrNameLst>
                                          <p:attrName>ppt_w</p:attrName>
                                        </p:attrNameLst>
                                      </p:cBhvr>
                                      <p:tavLst>
                                        <p:tav tm="0">
                                          <p:val>
                                            <p:fltVal val="0"/>
                                          </p:val>
                                        </p:tav>
                                        <p:tav tm="100000">
                                          <p:val>
                                            <p:strVal val="#ppt_w"/>
                                          </p:val>
                                        </p:tav>
                                      </p:tavLst>
                                    </p:anim>
                                    <p:anim calcmode="lin" valueType="num">
                                      <p:cBhvr>
                                        <p:cTn id="96" dur="500" fill="hold"/>
                                        <p:tgtEl>
                                          <p:spTgt spid="45"/>
                                        </p:tgtEl>
                                        <p:attrNameLst>
                                          <p:attrName>ppt_h</p:attrName>
                                        </p:attrNameLst>
                                      </p:cBhvr>
                                      <p:tavLst>
                                        <p:tav tm="0">
                                          <p:val>
                                            <p:fltVal val="0"/>
                                          </p:val>
                                        </p:tav>
                                        <p:tav tm="100000">
                                          <p:val>
                                            <p:strVal val="#ppt_h"/>
                                          </p:val>
                                        </p:tav>
                                      </p:tavLst>
                                    </p:anim>
                                    <p:animEffect transition="in" filter="fade">
                                      <p:cBhvr>
                                        <p:cTn id="9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3851B78-69FD-4B53-B76E-43D8438D2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96" y="139160"/>
            <a:ext cx="3091402" cy="711023"/>
          </a:xfrm>
          <a:prstGeom prst="rect">
            <a:avLst/>
          </a:prstGeom>
        </p:spPr>
      </p:pic>
      <p:grpSp>
        <p:nvGrpSpPr>
          <p:cNvPr id="4" name="Group 3">
            <a:extLst>
              <a:ext uri="{FF2B5EF4-FFF2-40B4-BE49-F238E27FC236}">
                <a16:creationId xmlns:a16="http://schemas.microsoft.com/office/drawing/2014/main" xmlns="" id="{B05FF562-9121-4E6E-8565-A213B6E8033F}"/>
              </a:ext>
            </a:extLst>
          </p:cNvPr>
          <p:cNvGrpSpPr/>
          <p:nvPr/>
        </p:nvGrpSpPr>
        <p:grpSpPr>
          <a:xfrm>
            <a:off x="252540" y="1412906"/>
            <a:ext cx="4994849" cy="2108622"/>
            <a:chOff x="252540" y="1412906"/>
            <a:chExt cx="4994849" cy="2108622"/>
          </a:xfrm>
        </p:grpSpPr>
        <p:sp>
          <p:nvSpPr>
            <p:cNvPr id="9" name="TextBox 8">
              <a:extLst>
                <a:ext uri="{FF2B5EF4-FFF2-40B4-BE49-F238E27FC236}">
                  <a16:creationId xmlns:a16="http://schemas.microsoft.com/office/drawing/2014/main" xmlns="" id="{5A8C6D19-B923-45DC-9218-671DF01A59A3}"/>
                </a:ext>
              </a:extLst>
            </p:cNvPr>
            <p:cNvSpPr txBox="1"/>
            <p:nvPr/>
          </p:nvSpPr>
          <p:spPr>
            <a:xfrm>
              <a:off x="2397295" y="2034123"/>
              <a:ext cx="1043104" cy="461665"/>
            </a:xfrm>
            <a:prstGeom prst="rect">
              <a:avLst/>
            </a:prstGeom>
            <a:noFill/>
          </p:spPr>
          <p:txBody>
            <a:bodyPr wrap="square" rtlCol="0">
              <a:spAutoFit/>
            </a:bodyPr>
            <a:lstStyle/>
            <a:p>
              <a:r>
                <a:rPr lang="en-AU" sz="2400" b="1" i="1" dirty="0">
                  <a:solidFill>
                    <a:schemeClr val="accent2"/>
                  </a:solidFill>
                </a:rPr>
                <a:t>q(x)dx</a:t>
              </a:r>
            </a:p>
          </p:txBody>
        </p:sp>
        <p:cxnSp>
          <p:nvCxnSpPr>
            <p:cNvPr id="10" name="Straight Arrow Connector 9">
              <a:extLst>
                <a:ext uri="{FF2B5EF4-FFF2-40B4-BE49-F238E27FC236}">
                  <a16:creationId xmlns:a16="http://schemas.microsoft.com/office/drawing/2014/main" xmlns="" id="{ABD4E159-44CD-46F8-B7DD-1386F6BB51E7}"/>
                </a:ext>
              </a:extLst>
            </p:cNvPr>
            <p:cNvCxnSpPr>
              <a:cxnSpLocks/>
            </p:cNvCxnSpPr>
            <p:nvPr/>
          </p:nvCxnSpPr>
          <p:spPr>
            <a:xfrm flipV="1">
              <a:off x="2892982" y="2420724"/>
              <a:ext cx="0" cy="48499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xmlns="" id="{9CC1158A-59E5-44D4-8B11-3C87DF33966A}"/>
                </a:ext>
              </a:extLst>
            </p:cNvPr>
            <p:cNvGrpSpPr/>
            <p:nvPr/>
          </p:nvGrpSpPr>
          <p:grpSpPr>
            <a:xfrm>
              <a:off x="1975637" y="1789043"/>
              <a:ext cx="1871601" cy="1732485"/>
              <a:chOff x="897624" y="4296178"/>
              <a:chExt cx="1871601" cy="1732485"/>
            </a:xfrm>
          </p:grpSpPr>
          <p:grpSp>
            <p:nvGrpSpPr>
              <p:cNvPr id="12" name="Group 11">
                <a:extLst>
                  <a:ext uri="{FF2B5EF4-FFF2-40B4-BE49-F238E27FC236}">
                    <a16:creationId xmlns:a16="http://schemas.microsoft.com/office/drawing/2014/main" xmlns="" id="{80FDD372-C618-4532-8AA9-4D865F5764E0}"/>
                  </a:ext>
                </a:extLst>
              </p:cNvPr>
              <p:cNvGrpSpPr/>
              <p:nvPr/>
            </p:nvGrpSpPr>
            <p:grpSpPr>
              <a:xfrm>
                <a:off x="897624" y="4296178"/>
                <a:ext cx="1871601" cy="1714459"/>
                <a:chOff x="2104274" y="3948193"/>
                <a:chExt cx="1871601" cy="1714459"/>
              </a:xfrm>
            </p:grpSpPr>
            <p:sp>
              <p:nvSpPr>
                <p:cNvPr id="14" name="Freeform: Shape 13">
                  <a:extLst>
                    <a:ext uri="{FF2B5EF4-FFF2-40B4-BE49-F238E27FC236}">
                      <a16:creationId xmlns:a16="http://schemas.microsoft.com/office/drawing/2014/main" xmlns="" id="{B88C02D9-62AF-4684-98D3-40ABB15CD2A6}"/>
                    </a:ext>
                  </a:extLst>
                </p:cNvPr>
                <p:cNvSpPr/>
                <p:nvPr/>
              </p:nvSpPr>
              <p:spPr>
                <a:xfrm rot="1432539">
                  <a:off x="2595921" y="4505592"/>
                  <a:ext cx="873304" cy="408986"/>
                </a:xfrm>
                <a:custGeom>
                  <a:avLst/>
                  <a:gdLst>
                    <a:gd name="connsiteX0" fmla="*/ 0 w 873304"/>
                    <a:gd name="connsiteY0" fmla="*/ 380144 h 408986"/>
                    <a:gd name="connsiteX1" fmla="*/ 554805 w 873304"/>
                    <a:gd name="connsiteY1" fmla="*/ 369870 h 408986"/>
                    <a:gd name="connsiteX2" fmla="*/ 873304 w 873304"/>
                    <a:gd name="connsiteY2" fmla="*/ 0 h 408986"/>
                  </a:gdLst>
                  <a:ahLst/>
                  <a:cxnLst>
                    <a:cxn ang="0">
                      <a:pos x="connsiteX0" y="connsiteY0"/>
                    </a:cxn>
                    <a:cxn ang="0">
                      <a:pos x="connsiteX1" y="connsiteY1"/>
                    </a:cxn>
                    <a:cxn ang="0">
                      <a:pos x="connsiteX2" y="connsiteY2"/>
                    </a:cxn>
                  </a:cxnLst>
                  <a:rect l="l" t="t" r="r" b="b"/>
                  <a:pathLst>
                    <a:path w="873304" h="408986">
                      <a:moveTo>
                        <a:pt x="0" y="380144"/>
                      </a:moveTo>
                      <a:cubicBezTo>
                        <a:pt x="204627" y="406685"/>
                        <a:pt x="409254" y="433227"/>
                        <a:pt x="554805" y="369870"/>
                      </a:cubicBezTo>
                      <a:cubicBezTo>
                        <a:pt x="700356" y="306513"/>
                        <a:pt x="809947" y="75344"/>
                        <a:pt x="873304" y="0"/>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grpSp>
              <p:nvGrpSpPr>
                <p:cNvPr id="15" name="Group 14">
                  <a:extLst>
                    <a:ext uri="{FF2B5EF4-FFF2-40B4-BE49-F238E27FC236}">
                      <a16:creationId xmlns:a16="http://schemas.microsoft.com/office/drawing/2014/main" xmlns="" id="{F380C75F-0E17-48C4-B895-246091E55602}"/>
                    </a:ext>
                  </a:extLst>
                </p:cNvPr>
                <p:cNvGrpSpPr/>
                <p:nvPr/>
              </p:nvGrpSpPr>
              <p:grpSpPr>
                <a:xfrm>
                  <a:off x="2339024" y="4363234"/>
                  <a:ext cx="152400" cy="582765"/>
                  <a:chOff x="2153634" y="4363234"/>
                  <a:chExt cx="152400" cy="582765"/>
                </a:xfrm>
              </p:grpSpPr>
              <p:cxnSp>
                <p:nvCxnSpPr>
                  <p:cNvPr id="31" name="Straight Connector 30">
                    <a:extLst>
                      <a:ext uri="{FF2B5EF4-FFF2-40B4-BE49-F238E27FC236}">
                        <a16:creationId xmlns:a16="http://schemas.microsoft.com/office/drawing/2014/main" xmlns="" id="{BBA58CD2-B959-446B-B06F-8C82D891BB5D}"/>
                      </a:ext>
                    </a:extLst>
                  </p:cNvPr>
                  <p:cNvCxnSpPr>
                    <a:cxnSpLocks/>
                  </p:cNvCxnSpPr>
                  <p:nvPr/>
                </p:nvCxnSpPr>
                <p:spPr>
                  <a:xfrm>
                    <a:off x="2301411" y="4363234"/>
                    <a:ext cx="0" cy="58276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71ED46E0-D0C9-446B-BC18-F2C5861E8C7A}"/>
                      </a:ext>
                    </a:extLst>
                  </p:cNvPr>
                  <p:cNvCxnSpPr>
                    <a:cxnSpLocks/>
                  </p:cNvCxnSpPr>
                  <p:nvPr/>
                </p:nvCxnSpPr>
                <p:spPr>
                  <a:xfrm flipH="1">
                    <a:off x="2153634" y="4372530"/>
                    <a:ext cx="152400" cy="24039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xmlns="" id="{B999E6E9-ACC0-49AC-9D4F-2C495EF19B15}"/>
                    </a:ext>
                  </a:extLst>
                </p:cNvPr>
                <p:cNvGrpSpPr/>
                <p:nvPr/>
              </p:nvGrpSpPr>
              <p:grpSpPr>
                <a:xfrm rot="10800000">
                  <a:off x="3636195" y="4349111"/>
                  <a:ext cx="152400" cy="582765"/>
                  <a:chOff x="2153634" y="4363234"/>
                  <a:chExt cx="152400" cy="582765"/>
                </a:xfrm>
              </p:grpSpPr>
              <p:cxnSp>
                <p:nvCxnSpPr>
                  <p:cNvPr id="28" name="Straight Connector 27">
                    <a:extLst>
                      <a:ext uri="{FF2B5EF4-FFF2-40B4-BE49-F238E27FC236}">
                        <a16:creationId xmlns:a16="http://schemas.microsoft.com/office/drawing/2014/main" xmlns="" id="{C3A29C01-D655-4D20-83DE-8BF0DB036B11}"/>
                      </a:ext>
                    </a:extLst>
                  </p:cNvPr>
                  <p:cNvCxnSpPr>
                    <a:cxnSpLocks/>
                  </p:cNvCxnSpPr>
                  <p:nvPr/>
                </p:nvCxnSpPr>
                <p:spPr>
                  <a:xfrm>
                    <a:off x="2301411" y="4363234"/>
                    <a:ext cx="0" cy="58276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79594D93-2ED1-4CA7-8365-266339341DE5}"/>
                      </a:ext>
                    </a:extLst>
                  </p:cNvPr>
                  <p:cNvCxnSpPr>
                    <a:cxnSpLocks/>
                  </p:cNvCxnSpPr>
                  <p:nvPr/>
                </p:nvCxnSpPr>
                <p:spPr>
                  <a:xfrm flipH="1">
                    <a:off x="2153634" y="4372530"/>
                    <a:ext cx="152400" cy="24039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xmlns="" id="{107801D1-A86C-4C9F-8C97-F21614C9B675}"/>
                    </a:ext>
                  </a:extLst>
                </p:cNvPr>
                <p:cNvSpPr txBox="1"/>
                <p:nvPr/>
              </p:nvSpPr>
              <p:spPr>
                <a:xfrm>
                  <a:off x="2760352" y="5200987"/>
                  <a:ext cx="585668" cy="461665"/>
                </a:xfrm>
                <a:prstGeom prst="rect">
                  <a:avLst/>
                </a:prstGeom>
                <a:noFill/>
              </p:spPr>
              <p:txBody>
                <a:bodyPr wrap="square" rtlCol="0">
                  <a:spAutoFit/>
                </a:bodyPr>
                <a:lstStyle/>
                <a:p>
                  <a:r>
                    <a:rPr lang="en-AU" sz="2400" dirty="0">
                      <a:latin typeface="Montserrat" panose="02000505000000020004" pitchFamily="2" charset="0"/>
                    </a:rPr>
                    <a:t>dx</a:t>
                  </a:r>
                </a:p>
              </p:txBody>
            </p:sp>
            <p:cxnSp>
              <p:nvCxnSpPr>
                <p:cNvPr id="18" name="Straight Connector 17">
                  <a:extLst>
                    <a:ext uri="{FF2B5EF4-FFF2-40B4-BE49-F238E27FC236}">
                      <a16:creationId xmlns:a16="http://schemas.microsoft.com/office/drawing/2014/main" xmlns="" id="{7651F44F-C2B6-4BCF-80D6-6824DD0BFBD4}"/>
                    </a:ext>
                  </a:extLst>
                </p:cNvPr>
                <p:cNvCxnSpPr>
                  <a:cxnSpLocks/>
                </p:cNvCxnSpPr>
                <p:nvPr/>
              </p:nvCxnSpPr>
              <p:spPr>
                <a:xfrm>
                  <a:off x="2550517" y="4349111"/>
                  <a:ext cx="0" cy="1308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0714F94F-4922-4326-AC52-0CFAF0477FA5}"/>
                    </a:ext>
                  </a:extLst>
                </p:cNvPr>
                <p:cNvCxnSpPr/>
                <p:nvPr/>
              </p:nvCxnSpPr>
              <p:spPr>
                <a:xfrm>
                  <a:off x="3512446" y="4349111"/>
                  <a:ext cx="0" cy="895504"/>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xmlns="" id="{D091B907-D344-4791-A27F-9E09F7BCEED6}"/>
                    </a:ext>
                  </a:extLst>
                </p:cNvPr>
                <p:cNvGrpSpPr/>
                <p:nvPr/>
              </p:nvGrpSpPr>
              <p:grpSpPr>
                <a:xfrm>
                  <a:off x="2762053" y="3948193"/>
                  <a:ext cx="1213822" cy="1285932"/>
                  <a:chOff x="2762053" y="3948193"/>
                  <a:chExt cx="1213822" cy="1285932"/>
                </a:xfrm>
              </p:grpSpPr>
              <p:sp>
                <p:nvSpPr>
                  <p:cNvPr id="25" name="Arc 24">
                    <a:extLst>
                      <a:ext uri="{FF2B5EF4-FFF2-40B4-BE49-F238E27FC236}">
                        <a16:creationId xmlns:a16="http://schemas.microsoft.com/office/drawing/2014/main" xmlns="" id="{34C3B789-0B0F-4039-84B6-14E3D0B03FD3}"/>
                      </a:ext>
                    </a:extLst>
                  </p:cNvPr>
                  <p:cNvSpPr/>
                  <p:nvPr/>
                </p:nvSpPr>
                <p:spPr>
                  <a:xfrm rot="2746103">
                    <a:off x="2693330" y="4016916"/>
                    <a:ext cx="1285932" cy="1148486"/>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i="1"/>
                  </a:p>
                </p:txBody>
              </p:sp>
              <p:cxnSp>
                <p:nvCxnSpPr>
                  <p:cNvPr id="26" name="Straight Connector 25">
                    <a:extLst>
                      <a:ext uri="{FF2B5EF4-FFF2-40B4-BE49-F238E27FC236}">
                        <a16:creationId xmlns:a16="http://schemas.microsoft.com/office/drawing/2014/main" xmlns="" id="{4A4F0D23-F7E3-4DD6-94DE-515189B61797}"/>
                      </a:ext>
                    </a:extLst>
                  </p:cNvPr>
                  <p:cNvCxnSpPr>
                    <a:cxnSpLocks/>
                    <a:endCxn id="25" idx="0"/>
                  </p:cNvCxnSpPr>
                  <p:nvPr/>
                </p:nvCxnSpPr>
                <p:spPr>
                  <a:xfrm flipH="1" flipV="1">
                    <a:off x="3747756" y="4190590"/>
                    <a:ext cx="228119" cy="807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8CFEA47C-CE03-47A1-BD76-C8009DFAB172}"/>
                      </a:ext>
                    </a:extLst>
                  </p:cNvPr>
                  <p:cNvCxnSpPr>
                    <a:cxnSpLocks/>
                  </p:cNvCxnSpPr>
                  <p:nvPr/>
                </p:nvCxnSpPr>
                <p:spPr>
                  <a:xfrm>
                    <a:off x="3750510" y="4175411"/>
                    <a:ext cx="10238" cy="226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xmlns="" id="{137AF284-412A-498C-9320-F4A2181094B6}"/>
                    </a:ext>
                  </a:extLst>
                </p:cNvPr>
                <p:cNvGrpSpPr/>
                <p:nvPr/>
              </p:nvGrpSpPr>
              <p:grpSpPr>
                <a:xfrm flipH="1">
                  <a:off x="2104274" y="3969958"/>
                  <a:ext cx="1213822" cy="1285932"/>
                  <a:chOff x="2762053" y="3948193"/>
                  <a:chExt cx="1213822" cy="1285932"/>
                </a:xfrm>
              </p:grpSpPr>
              <p:sp>
                <p:nvSpPr>
                  <p:cNvPr id="22" name="Arc 21">
                    <a:extLst>
                      <a:ext uri="{FF2B5EF4-FFF2-40B4-BE49-F238E27FC236}">
                        <a16:creationId xmlns:a16="http://schemas.microsoft.com/office/drawing/2014/main" xmlns="" id="{384572CA-A22D-4422-9C5D-95EA6766349E}"/>
                      </a:ext>
                    </a:extLst>
                  </p:cNvPr>
                  <p:cNvSpPr/>
                  <p:nvPr/>
                </p:nvSpPr>
                <p:spPr>
                  <a:xfrm rot="2746103">
                    <a:off x="2693330" y="4016916"/>
                    <a:ext cx="1285932" cy="1148486"/>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i="1"/>
                  </a:p>
                </p:txBody>
              </p:sp>
              <p:cxnSp>
                <p:nvCxnSpPr>
                  <p:cNvPr id="23" name="Straight Connector 22">
                    <a:extLst>
                      <a:ext uri="{FF2B5EF4-FFF2-40B4-BE49-F238E27FC236}">
                        <a16:creationId xmlns:a16="http://schemas.microsoft.com/office/drawing/2014/main" xmlns="" id="{D6A1F467-A7B6-4A78-8964-FA99FF713F10}"/>
                      </a:ext>
                    </a:extLst>
                  </p:cNvPr>
                  <p:cNvCxnSpPr>
                    <a:cxnSpLocks/>
                    <a:endCxn id="22" idx="0"/>
                  </p:cNvCxnSpPr>
                  <p:nvPr/>
                </p:nvCxnSpPr>
                <p:spPr>
                  <a:xfrm flipH="1" flipV="1">
                    <a:off x="3747756" y="4190590"/>
                    <a:ext cx="228119" cy="807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2AF9C05-CF79-47E9-A35F-A02EC0E66BDB}"/>
                      </a:ext>
                    </a:extLst>
                  </p:cNvPr>
                  <p:cNvCxnSpPr>
                    <a:cxnSpLocks/>
                  </p:cNvCxnSpPr>
                  <p:nvPr/>
                </p:nvCxnSpPr>
                <p:spPr>
                  <a:xfrm>
                    <a:off x="3750510" y="4175411"/>
                    <a:ext cx="10238" cy="226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13" name="Straight Connector 12">
                <a:extLst>
                  <a:ext uri="{FF2B5EF4-FFF2-40B4-BE49-F238E27FC236}">
                    <a16:creationId xmlns:a16="http://schemas.microsoft.com/office/drawing/2014/main" xmlns="" id="{AB3C6616-6F84-42D2-A0A3-7262CFF1C03C}"/>
                  </a:ext>
                </a:extLst>
              </p:cNvPr>
              <p:cNvCxnSpPr>
                <a:cxnSpLocks/>
              </p:cNvCxnSpPr>
              <p:nvPr/>
            </p:nvCxnSpPr>
            <p:spPr>
              <a:xfrm>
                <a:off x="2305796" y="4720515"/>
                <a:ext cx="0" cy="130814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xmlns="" id="{7EADC636-342B-4275-B37B-9D78B507E202}"/>
                </a:ext>
              </a:extLst>
            </p:cNvPr>
            <p:cNvGrpSpPr/>
            <p:nvPr/>
          </p:nvGrpSpPr>
          <p:grpSpPr>
            <a:xfrm>
              <a:off x="1396462" y="1412906"/>
              <a:ext cx="3397095" cy="1932203"/>
              <a:chOff x="1478655" y="3920041"/>
              <a:chExt cx="3397095" cy="1932203"/>
            </a:xfrm>
          </p:grpSpPr>
          <p:sp>
            <p:nvSpPr>
              <p:cNvPr id="38" name="TextBox 37">
                <a:extLst>
                  <a:ext uri="{FF2B5EF4-FFF2-40B4-BE49-F238E27FC236}">
                    <a16:creationId xmlns:a16="http://schemas.microsoft.com/office/drawing/2014/main" xmlns="" id="{77D5EF53-3CB2-4C8D-A0F0-B111259E63C8}"/>
                  </a:ext>
                </a:extLst>
              </p:cNvPr>
              <p:cNvSpPr txBox="1"/>
              <p:nvPr/>
            </p:nvSpPr>
            <p:spPr>
              <a:xfrm>
                <a:off x="2205821" y="4189421"/>
                <a:ext cx="830345" cy="461665"/>
              </a:xfrm>
              <a:prstGeom prst="rect">
                <a:avLst/>
              </a:prstGeom>
              <a:noFill/>
            </p:spPr>
            <p:txBody>
              <a:bodyPr wrap="square" rtlCol="0">
                <a:spAutoFit/>
              </a:bodyPr>
              <a:lstStyle/>
              <a:p>
                <a:r>
                  <a:rPr lang="en-AU" sz="2400" b="1" i="1" dirty="0">
                    <a:solidFill>
                      <a:schemeClr val="accent2"/>
                    </a:solidFill>
                    <a:latin typeface="Montserrat" panose="02000505000000020004" pitchFamily="2" charset="0"/>
                  </a:rPr>
                  <a:t>V(x)</a:t>
                </a:r>
              </a:p>
            </p:txBody>
          </p:sp>
          <p:sp>
            <p:nvSpPr>
              <p:cNvPr id="39" name="TextBox 38">
                <a:extLst>
                  <a:ext uri="{FF2B5EF4-FFF2-40B4-BE49-F238E27FC236}">
                    <a16:creationId xmlns:a16="http://schemas.microsoft.com/office/drawing/2014/main" xmlns="" id="{749D3DC3-4DB2-4F52-9ABA-D238BBD1605E}"/>
                  </a:ext>
                </a:extLst>
              </p:cNvPr>
              <p:cNvSpPr txBox="1"/>
              <p:nvPr/>
            </p:nvSpPr>
            <p:spPr>
              <a:xfrm>
                <a:off x="3531065" y="5390579"/>
                <a:ext cx="1344685" cy="461665"/>
              </a:xfrm>
              <a:prstGeom prst="rect">
                <a:avLst/>
              </a:prstGeom>
              <a:noFill/>
            </p:spPr>
            <p:txBody>
              <a:bodyPr wrap="square" rtlCol="0">
                <a:spAutoFit/>
              </a:bodyPr>
              <a:lstStyle/>
              <a:p>
                <a:r>
                  <a:rPr lang="en-AU" sz="2400" b="1" dirty="0">
                    <a:solidFill>
                      <a:schemeClr val="accent2"/>
                    </a:solidFill>
                    <a:latin typeface="Montserrat" panose="02000505000000020004" pitchFamily="2" charset="0"/>
                  </a:rPr>
                  <a:t>V(</a:t>
                </a:r>
                <a:r>
                  <a:rPr lang="en-AU" sz="2400" b="1" dirty="0" err="1">
                    <a:solidFill>
                      <a:schemeClr val="accent2"/>
                    </a:solidFill>
                    <a:latin typeface="Montserrat" panose="02000505000000020004" pitchFamily="2" charset="0"/>
                  </a:rPr>
                  <a:t>x+dx</a:t>
                </a:r>
                <a:r>
                  <a:rPr lang="en-AU" sz="2400" b="1" dirty="0">
                    <a:solidFill>
                      <a:schemeClr val="accent2"/>
                    </a:solidFill>
                    <a:latin typeface="Montserrat" panose="02000505000000020004" pitchFamily="2" charset="0"/>
                  </a:rPr>
                  <a:t>)</a:t>
                </a:r>
              </a:p>
            </p:txBody>
          </p:sp>
          <p:sp>
            <p:nvSpPr>
              <p:cNvPr id="40" name="TextBox 39">
                <a:extLst>
                  <a:ext uri="{FF2B5EF4-FFF2-40B4-BE49-F238E27FC236}">
                    <a16:creationId xmlns:a16="http://schemas.microsoft.com/office/drawing/2014/main" xmlns="" id="{AA728615-EED8-4CDC-95FB-6915A79DF0C7}"/>
                  </a:ext>
                </a:extLst>
              </p:cNvPr>
              <p:cNvSpPr txBox="1"/>
              <p:nvPr/>
            </p:nvSpPr>
            <p:spPr>
              <a:xfrm>
                <a:off x="1478655" y="3920041"/>
                <a:ext cx="907058" cy="646331"/>
              </a:xfrm>
              <a:prstGeom prst="rect">
                <a:avLst/>
              </a:prstGeom>
              <a:noFill/>
            </p:spPr>
            <p:txBody>
              <a:bodyPr wrap="square" rtlCol="0">
                <a:spAutoFit/>
              </a:bodyPr>
              <a:lstStyle/>
              <a:p>
                <a:pPr algn="ctr"/>
                <a:r>
                  <a:rPr lang="en-AU" b="1" dirty="0">
                    <a:solidFill>
                      <a:schemeClr val="accent2"/>
                    </a:solidFill>
                    <a:latin typeface="Montserrat" panose="02000505000000020004" pitchFamily="2" charset="0"/>
                  </a:rPr>
                  <a:t>Shear Force</a:t>
                </a:r>
              </a:p>
            </p:txBody>
          </p:sp>
        </p:grpSp>
        <p:grpSp>
          <p:nvGrpSpPr>
            <p:cNvPr id="41" name="Group 40">
              <a:extLst>
                <a:ext uri="{FF2B5EF4-FFF2-40B4-BE49-F238E27FC236}">
                  <a16:creationId xmlns:a16="http://schemas.microsoft.com/office/drawing/2014/main" xmlns="" id="{D41347AD-F545-4468-8FAE-0B194798D121}"/>
                </a:ext>
              </a:extLst>
            </p:cNvPr>
            <p:cNvGrpSpPr/>
            <p:nvPr/>
          </p:nvGrpSpPr>
          <p:grpSpPr>
            <a:xfrm>
              <a:off x="252540" y="2093604"/>
              <a:ext cx="4994849" cy="928980"/>
              <a:chOff x="334733" y="4600739"/>
              <a:chExt cx="4994849" cy="928980"/>
            </a:xfrm>
          </p:grpSpPr>
          <p:sp>
            <p:nvSpPr>
              <p:cNvPr id="42" name="TextBox 41">
                <a:extLst>
                  <a:ext uri="{FF2B5EF4-FFF2-40B4-BE49-F238E27FC236}">
                    <a16:creationId xmlns:a16="http://schemas.microsoft.com/office/drawing/2014/main" xmlns="" id="{6EEC3A83-2538-4A3E-8A84-009DB96F53F7}"/>
                  </a:ext>
                </a:extLst>
              </p:cNvPr>
              <p:cNvSpPr txBox="1"/>
              <p:nvPr/>
            </p:nvSpPr>
            <p:spPr>
              <a:xfrm>
                <a:off x="1259550" y="5068054"/>
                <a:ext cx="914744" cy="461665"/>
              </a:xfrm>
              <a:prstGeom prst="rect">
                <a:avLst/>
              </a:prstGeom>
              <a:noFill/>
            </p:spPr>
            <p:txBody>
              <a:bodyPr wrap="square" rtlCol="0">
                <a:spAutoFit/>
              </a:bodyPr>
              <a:lstStyle/>
              <a:p>
                <a:r>
                  <a:rPr lang="en-AU" sz="2400" b="1" i="1" dirty="0">
                    <a:solidFill>
                      <a:srgbClr val="FF0000"/>
                    </a:solidFill>
                    <a:latin typeface="Montserrat" panose="02000505000000020004" pitchFamily="2" charset="0"/>
                  </a:rPr>
                  <a:t>M(x)</a:t>
                </a:r>
              </a:p>
            </p:txBody>
          </p:sp>
          <p:sp>
            <p:nvSpPr>
              <p:cNvPr id="43" name="TextBox 42">
                <a:extLst>
                  <a:ext uri="{FF2B5EF4-FFF2-40B4-BE49-F238E27FC236}">
                    <a16:creationId xmlns:a16="http://schemas.microsoft.com/office/drawing/2014/main" xmlns="" id="{69FCC69D-0563-4D15-81A0-B8EAEC8E5991}"/>
                  </a:ext>
                </a:extLst>
              </p:cNvPr>
              <p:cNvSpPr txBox="1"/>
              <p:nvPr/>
            </p:nvSpPr>
            <p:spPr>
              <a:xfrm>
                <a:off x="3833392" y="4635086"/>
                <a:ext cx="1496190" cy="461665"/>
              </a:xfrm>
              <a:prstGeom prst="rect">
                <a:avLst/>
              </a:prstGeom>
              <a:noFill/>
            </p:spPr>
            <p:txBody>
              <a:bodyPr wrap="square" rtlCol="0">
                <a:spAutoFit/>
              </a:bodyPr>
              <a:lstStyle/>
              <a:p>
                <a:r>
                  <a:rPr lang="en-AU" sz="2400" b="1" i="1" dirty="0">
                    <a:solidFill>
                      <a:srgbClr val="FF0000"/>
                    </a:solidFill>
                    <a:latin typeface="Montserrat" panose="02000505000000020004" pitchFamily="2" charset="0"/>
                  </a:rPr>
                  <a:t>M(</a:t>
                </a:r>
                <a:r>
                  <a:rPr lang="en-AU" sz="2400" b="1" i="1" dirty="0" err="1">
                    <a:solidFill>
                      <a:srgbClr val="FF0000"/>
                    </a:solidFill>
                    <a:latin typeface="Montserrat" panose="02000505000000020004" pitchFamily="2" charset="0"/>
                  </a:rPr>
                  <a:t>x+dx</a:t>
                </a:r>
                <a:r>
                  <a:rPr lang="en-AU" sz="2400" b="1" i="1" dirty="0">
                    <a:solidFill>
                      <a:srgbClr val="FF0000"/>
                    </a:solidFill>
                    <a:latin typeface="Montserrat" panose="02000505000000020004" pitchFamily="2" charset="0"/>
                  </a:rPr>
                  <a:t>)</a:t>
                </a:r>
              </a:p>
            </p:txBody>
          </p:sp>
          <p:sp>
            <p:nvSpPr>
              <p:cNvPr id="44" name="TextBox 43">
                <a:extLst>
                  <a:ext uri="{FF2B5EF4-FFF2-40B4-BE49-F238E27FC236}">
                    <a16:creationId xmlns:a16="http://schemas.microsoft.com/office/drawing/2014/main" xmlns="" id="{E0E63688-CE30-4909-ACEF-E8C0ED5D29AD}"/>
                  </a:ext>
                </a:extLst>
              </p:cNvPr>
              <p:cNvSpPr txBox="1"/>
              <p:nvPr/>
            </p:nvSpPr>
            <p:spPr>
              <a:xfrm>
                <a:off x="334733" y="4600739"/>
                <a:ext cx="1201624" cy="646331"/>
              </a:xfrm>
              <a:prstGeom prst="rect">
                <a:avLst/>
              </a:prstGeom>
              <a:noFill/>
            </p:spPr>
            <p:txBody>
              <a:bodyPr wrap="square" rtlCol="0">
                <a:spAutoFit/>
              </a:bodyPr>
              <a:lstStyle/>
              <a:p>
                <a:pPr algn="ctr"/>
                <a:r>
                  <a:rPr lang="en-AU" b="1" dirty="0">
                    <a:solidFill>
                      <a:srgbClr val="FF0000"/>
                    </a:solidFill>
                    <a:latin typeface="Montserrat" panose="02000505000000020004" pitchFamily="2" charset="0"/>
                  </a:rPr>
                  <a:t>Bending</a:t>
                </a:r>
              </a:p>
              <a:p>
                <a:pPr algn="ctr"/>
                <a:r>
                  <a:rPr lang="en-AU" b="1" dirty="0">
                    <a:solidFill>
                      <a:srgbClr val="FF0000"/>
                    </a:solidFill>
                    <a:latin typeface="Montserrat" panose="02000505000000020004" pitchFamily="2" charset="0"/>
                  </a:rPr>
                  <a:t>Moment</a:t>
                </a:r>
              </a:p>
            </p:txBody>
          </p:sp>
        </p:grpSp>
      </p:grpSp>
      <p:sp>
        <p:nvSpPr>
          <p:cNvPr id="2" name="TextBox 1">
            <a:extLst>
              <a:ext uri="{FF2B5EF4-FFF2-40B4-BE49-F238E27FC236}">
                <a16:creationId xmlns:a16="http://schemas.microsoft.com/office/drawing/2014/main" xmlns="" id="{E78A0195-4135-428C-9917-F2D8297681AF}"/>
              </a:ext>
            </a:extLst>
          </p:cNvPr>
          <p:cNvSpPr txBox="1"/>
          <p:nvPr/>
        </p:nvSpPr>
        <p:spPr>
          <a:xfrm>
            <a:off x="5380856" y="938497"/>
            <a:ext cx="6092575" cy="369332"/>
          </a:xfrm>
          <a:prstGeom prst="rect">
            <a:avLst/>
          </a:prstGeom>
          <a:noFill/>
        </p:spPr>
        <p:txBody>
          <a:bodyPr wrap="square" rtlCol="0">
            <a:spAutoFit/>
          </a:bodyPr>
          <a:lstStyle/>
          <a:p>
            <a:r>
              <a:rPr lang="en-AU" b="1" dirty="0">
                <a:latin typeface="Montserrat" panose="02000505000000020004" pitchFamily="2" charset="0"/>
              </a:rPr>
              <a:t>Vertical Force Equilibrium on the segment “dx”</a:t>
            </a:r>
          </a:p>
        </p:txBody>
      </p:sp>
      <p:sp>
        <p:nvSpPr>
          <p:cNvPr id="45" name="TextBox 44">
            <a:extLst>
              <a:ext uri="{FF2B5EF4-FFF2-40B4-BE49-F238E27FC236}">
                <a16:creationId xmlns:a16="http://schemas.microsoft.com/office/drawing/2014/main" xmlns="" id="{43A24AAE-2A56-4987-81B7-C29620DC61E6}"/>
              </a:ext>
            </a:extLst>
          </p:cNvPr>
          <p:cNvSpPr txBox="1"/>
          <p:nvPr/>
        </p:nvSpPr>
        <p:spPr>
          <a:xfrm>
            <a:off x="5565898" y="1464028"/>
            <a:ext cx="4549985" cy="461665"/>
          </a:xfrm>
          <a:prstGeom prst="rect">
            <a:avLst/>
          </a:prstGeom>
          <a:noFill/>
        </p:spPr>
        <p:txBody>
          <a:bodyPr wrap="square" rtlCol="0">
            <a:spAutoFit/>
          </a:bodyPr>
          <a:lstStyle/>
          <a:p>
            <a:r>
              <a:rPr lang="en-AU" sz="2400" b="1" i="1" dirty="0">
                <a:solidFill>
                  <a:schemeClr val="accent2"/>
                </a:solidFill>
                <a:latin typeface="Montserrat" panose="02000505000000020004" pitchFamily="2" charset="0"/>
              </a:rPr>
              <a:t>V(x) + q(x)</a:t>
            </a:r>
            <a:r>
              <a:rPr lang="en-AU" sz="2400" b="1" i="1" dirty="0">
                <a:latin typeface="Montserrat" panose="02000505000000020004" pitchFamily="2" charset="0"/>
              </a:rPr>
              <a:t>dx </a:t>
            </a:r>
            <a:r>
              <a:rPr lang="en-AU" sz="2400" b="1" i="1" dirty="0">
                <a:solidFill>
                  <a:schemeClr val="accent2"/>
                </a:solidFill>
                <a:latin typeface="Montserrat" panose="02000505000000020004" pitchFamily="2" charset="0"/>
              </a:rPr>
              <a:t>- V(</a:t>
            </a:r>
            <a:r>
              <a:rPr lang="en-AU" sz="2400" b="1" i="1" dirty="0" err="1">
                <a:solidFill>
                  <a:schemeClr val="accent2"/>
                </a:solidFill>
                <a:latin typeface="Montserrat" panose="02000505000000020004" pitchFamily="2" charset="0"/>
              </a:rPr>
              <a:t>x+dx</a:t>
            </a:r>
            <a:r>
              <a:rPr lang="en-AU" sz="2400" b="1" i="1" dirty="0">
                <a:solidFill>
                  <a:schemeClr val="accent2"/>
                </a:solidFill>
                <a:latin typeface="Montserrat" panose="02000505000000020004" pitchFamily="2" charset="0"/>
              </a:rPr>
              <a:t>) =  0 </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38330F5D-728A-417B-A561-8A5683EDBCC0}"/>
                  </a:ext>
                </a:extLst>
              </p:cNvPr>
              <p:cNvSpPr txBox="1"/>
              <p:nvPr/>
            </p:nvSpPr>
            <p:spPr>
              <a:xfrm>
                <a:off x="5565898" y="1962585"/>
                <a:ext cx="6626102" cy="645048"/>
              </a:xfrm>
              <a:prstGeom prst="rect">
                <a:avLst/>
              </a:prstGeom>
              <a:noFill/>
            </p:spPr>
            <p:txBody>
              <a:bodyPr wrap="square" rtlCol="0">
                <a:spAutoFit/>
              </a:bodyPr>
              <a:lstStyle/>
              <a:p>
                <a:r>
                  <a:rPr lang="en-AU" sz="2400" b="1" i="1" dirty="0">
                    <a:solidFill>
                      <a:schemeClr val="accent2"/>
                    </a:solidFill>
                    <a:latin typeface="Montserrat" panose="02000505000000020004" pitchFamily="2" charset="0"/>
                  </a:rPr>
                  <a:t>V(x) + q(x)</a:t>
                </a:r>
                <a:r>
                  <a:rPr lang="en-AU" sz="2400" b="1" i="1" dirty="0">
                    <a:latin typeface="Montserrat" panose="02000505000000020004" pitchFamily="2" charset="0"/>
                  </a:rPr>
                  <a:t>dx</a:t>
                </a:r>
                <a:r>
                  <a:rPr lang="en-AU" sz="2400" b="1" i="1" dirty="0">
                    <a:solidFill>
                      <a:schemeClr val="accent2"/>
                    </a:solidFill>
                    <a:latin typeface="Montserrat" panose="02000505000000020004" pitchFamily="2" charset="0"/>
                  </a:rPr>
                  <a:t> – (V(x) + </a:t>
                </a:r>
                <a14:m>
                  <m:oMath xmlns:m="http://schemas.openxmlformats.org/officeDocument/2006/math">
                    <m:d>
                      <m:dPr>
                        <m:ctrlPr>
                          <a:rPr lang="en-AU" sz="2400" b="1" i="1" smtClean="0">
                            <a:solidFill>
                              <a:schemeClr val="accent2"/>
                            </a:solidFill>
                            <a:latin typeface="Cambria Math" panose="02040503050406030204" pitchFamily="18" charset="0"/>
                          </a:rPr>
                        </m:ctrlPr>
                      </m:dPr>
                      <m:e>
                        <m:f>
                          <m:fPr>
                            <m:ctrlPr>
                              <a:rPr lang="en-AU" sz="2400" b="1" i="1">
                                <a:solidFill>
                                  <a:schemeClr val="accent2"/>
                                </a:solidFill>
                                <a:latin typeface="Cambria Math" panose="02040503050406030204" pitchFamily="18" charset="0"/>
                              </a:rPr>
                            </m:ctrlPr>
                          </m:fPr>
                          <m:num>
                            <m:r>
                              <a:rPr lang="en-AU" sz="2400" b="1" i="1">
                                <a:solidFill>
                                  <a:schemeClr val="accent2"/>
                                </a:solidFill>
                                <a:latin typeface="Cambria Math" panose="02040503050406030204" pitchFamily="18" charset="0"/>
                                <a:ea typeface="Cambria Math" panose="02040503050406030204" pitchFamily="18" charset="0"/>
                              </a:rPr>
                              <m:t>𝝏</m:t>
                            </m:r>
                            <m:r>
                              <a:rPr lang="en-AU" sz="2400" b="1" i="1">
                                <a:solidFill>
                                  <a:schemeClr val="accent2"/>
                                </a:solidFill>
                                <a:latin typeface="Cambria Math" panose="02040503050406030204" pitchFamily="18" charset="0"/>
                                <a:ea typeface="Cambria Math" panose="02040503050406030204" pitchFamily="18" charset="0"/>
                              </a:rPr>
                              <m:t>𝑽</m:t>
                            </m:r>
                            <m:r>
                              <a:rPr lang="en-AU" sz="2400" b="1" i="1">
                                <a:solidFill>
                                  <a:schemeClr val="accent2"/>
                                </a:solidFill>
                                <a:latin typeface="Cambria Math" panose="02040503050406030204" pitchFamily="18" charset="0"/>
                                <a:ea typeface="Cambria Math" panose="02040503050406030204" pitchFamily="18" charset="0"/>
                              </a:rPr>
                              <m:t>(</m:t>
                            </m:r>
                            <m:r>
                              <a:rPr lang="en-AU" sz="2400" b="1" i="1">
                                <a:solidFill>
                                  <a:schemeClr val="accent2"/>
                                </a:solidFill>
                                <a:latin typeface="Cambria Math" panose="02040503050406030204" pitchFamily="18" charset="0"/>
                                <a:ea typeface="Cambria Math" panose="02040503050406030204" pitchFamily="18" charset="0"/>
                              </a:rPr>
                              <m:t>𝒙</m:t>
                            </m:r>
                            <m:r>
                              <a:rPr lang="en-AU" sz="2400" b="1" i="1">
                                <a:solidFill>
                                  <a:schemeClr val="accent2"/>
                                </a:solidFill>
                                <a:latin typeface="Cambria Math" panose="02040503050406030204" pitchFamily="18" charset="0"/>
                                <a:ea typeface="Cambria Math" panose="02040503050406030204" pitchFamily="18" charset="0"/>
                              </a:rPr>
                              <m:t>)</m:t>
                            </m:r>
                          </m:num>
                          <m:den>
                            <m:r>
                              <a:rPr lang="en-AU" sz="2400" b="1" i="1">
                                <a:solidFill>
                                  <a:schemeClr val="accent2"/>
                                </a:solidFill>
                                <a:latin typeface="Cambria Math" panose="02040503050406030204" pitchFamily="18" charset="0"/>
                                <a:ea typeface="Cambria Math" panose="02040503050406030204" pitchFamily="18" charset="0"/>
                              </a:rPr>
                              <m:t>𝝏</m:t>
                            </m:r>
                            <m:r>
                              <a:rPr lang="en-AU" sz="2400" b="1" i="1">
                                <a:solidFill>
                                  <a:schemeClr val="accent2"/>
                                </a:solidFill>
                                <a:latin typeface="Cambria Math" panose="02040503050406030204" pitchFamily="18" charset="0"/>
                                <a:ea typeface="Cambria Math" panose="02040503050406030204" pitchFamily="18" charset="0"/>
                              </a:rPr>
                              <m:t>𝒙</m:t>
                            </m:r>
                          </m:den>
                        </m:f>
                      </m:e>
                    </m:d>
                  </m:oMath>
                </a14:m>
                <a:r>
                  <a:rPr lang="en-AU" sz="2400" b="1" i="1" dirty="0">
                    <a:latin typeface="Montserrat" panose="02000505000000020004" pitchFamily="2" charset="0"/>
                  </a:rPr>
                  <a:t>dx</a:t>
                </a:r>
                <a:r>
                  <a:rPr lang="en-AU" sz="2400" b="1" i="1" dirty="0">
                    <a:solidFill>
                      <a:schemeClr val="accent2"/>
                    </a:solidFill>
                    <a:latin typeface="Montserrat" panose="02000505000000020004" pitchFamily="2" charset="0"/>
                  </a:rPr>
                  <a:t> +O(2) ) =  0 </a:t>
                </a:r>
              </a:p>
            </p:txBody>
          </p:sp>
        </mc:Choice>
        <mc:Fallback xmlns="">
          <p:sp>
            <p:nvSpPr>
              <p:cNvPr id="46" name="TextBox 45">
                <a:extLst>
                  <a:ext uri="{FF2B5EF4-FFF2-40B4-BE49-F238E27FC236}">
                    <a16:creationId xmlns:a16="http://schemas.microsoft.com/office/drawing/2014/main" id="{38330F5D-728A-417B-A561-8A5683EDBCC0}"/>
                  </a:ext>
                </a:extLst>
              </p:cNvPr>
              <p:cNvSpPr txBox="1">
                <a:spLocks noRot="1" noChangeAspect="1" noMove="1" noResize="1" noEditPoints="1" noAdjustHandles="1" noChangeArrowheads="1" noChangeShapeType="1" noTextEdit="1"/>
              </p:cNvSpPr>
              <p:nvPr/>
            </p:nvSpPr>
            <p:spPr>
              <a:xfrm>
                <a:off x="5565898" y="1962585"/>
                <a:ext cx="6626102" cy="645048"/>
              </a:xfrm>
              <a:prstGeom prst="rect">
                <a:avLst/>
              </a:prstGeom>
              <a:blipFill>
                <a:blip r:embed="rId3"/>
                <a:stretch>
                  <a:fillRect l="-1380" b="-754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xmlns="" id="{231FFAB4-B57F-4979-B97A-54B5D857D773}"/>
                  </a:ext>
                </a:extLst>
              </p:cNvPr>
              <p:cNvSpPr txBox="1"/>
              <p:nvPr/>
            </p:nvSpPr>
            <p:spPr>
              <a:xfrm>
                <a:off x="6880387" y="2658190"/>
                <a:ext cx="2889733" cy="645048"/>
              </a:xfrm>
              <a:prstGeom prst="rect">
                <a:avLst/>
              </a:prstGeom>
              <a:noFill/>
            </p:spPr>
            <p:txBody>
              <a:bodyPr wrap="square" rtlCol="0">
                <a:spAutoFit/>
              </a:bodyPr>
              <a:lstStyle/>
              <a:p>
                <a:r>
                  <a:rPr lang="en-AU" sz="2400" b="1" i="1" dirty="0">
                    <a:solidFill>
                      <a:schemeClr val="accent2"/>
                    </a:solidFill>
                    <a:latin typeface="Montserrat" panose="02000505000000020004" pitchFamily="2" charset="0"/>
                    <a:sym typeface="Wingdings" panose="05000000000000000000" pitchFamily="2" charset="2"/>
                  </a:rPr>
                  <a:t>   </a:t>
                </a:r>
                <a14:m>
                  <m:oMath xmlns:m="http://schemas.openxmlformats.org/officeDocument/2006/math">
                    <m:d>
                      <m:dPr>
                        <m:ctrlPr>
                          <a:rPr lang="en-AU" sz="2400" b="1" i="1" smtClean="0">
                            <a:solidFill>
                              <a:schemeClr val="accent2"/>
                            </a:solidFill>
                            <a:latin typeface="Cambria Math" panose="02040503050406030204" pitchFamily="18" charset="0"/>
                          </a:rPr>
                        </m:ctrlPr>
                      </m:dPr>
                      <m:e>
                        <m:f>
                          <m:fPr>
                            <m:ctrlPr>
                              <a:rPr lang="en-AU" sz="2400" b="1" i="1">
                                <a:solidFill>
                                  <a:schemeClr val="accent2"/>
                                </a:solidFill>
                                <a:latin typeface="Cambria Math" panose="02040503050406030204" pitchFamily="18" charset="0"/>
                              </a:rPr>
                            </m:ctrlPr>
                          </m:fPr>
                          <m:num>
                            <m:r>
                              <a:rPr lang="en-AU" sz="2400" b="1" i="1">
                                <a:solidFill>
                                  <a:schemeClr val="accent2"/>
                                </a:solidFill>
                                <a:latin typeface="Cambria Math" panose="02040503050406030204" pitchFamily="18" charset="0"/>
                                <a:ea typeface="Cambria Math" panose="02040503050406030204" pitchFamily="18" charset="0"/>
                              </a:rPr>
                              <m:t>𝝏</m:t>
                            </m:r>
                            <m:r>
                              <a:rPr lang="en-AU" sz="2400" b="1" i="1">
                                <a:solidFill>
                                  <a:schemeClr val="accent2"/>
                                </a:solidFill>
                                <a:latin typeface="Cambria Math" panose="02040503050406030204" pitchFamily="18" charset="0"/>
                                <a:ea typeface="Cambria Math" panose="02040503050406030204" pitchFamily="18" charset="0"/>
                              </a:rPr>
                              <m:t>𝑽</m:t>
                            </m:r>
                            <m:r>
                              <a:rPr lang="en-AU" sz="2400" b="1" i="1">
                                <a:solidFill>
                                  <a:schemeClr val="accent2"/>
                                </a:solidFill>
                                <a:latin typeface="Cambria Math" panose="02040503050406030204" pitchFamily="18" charset="0"/>
                                <a:ea typeface="Cambria Math" panose="02040503050406030204" pitchFamily="18" charset="0"/>
                              </a:rPr>
                              <m:t>(</m:t>
                            </m:r>
                            <m:r>
                              <a:rPr lang="en-AU" sz="2400" b="1" i="1">
                                <a:solidFill>
                                  <a:schemeClr val="accent2"/>
                                </a:solidFill>
                                <a:latin typeface="Cambria Math" panose="02040503050406030204" pitchFamily="18" charset="0"/>
                                <a:ea typeface="Cambria Math" panose="02040503050406030204" pitchFamily="18" charset="0"/>
                              </a:rPr>
                              <m:t>𝒙</m:t>
                            </m:r>
                            <m:r>
                              <a:rPr lang="en-AU" sz="2400" b="1" i="1">
                                <a:solidFill>
                                  <a:schemeClr val="accent2"/>
                                </a:solidFill>
                                <a:latin typeface="Cambria Math" panose="02040503050406030204" pitchFamily="18" charset="0"/>
                                <a:ea typeface="Cambria Math" panose="02040503050406030204" pitchFamily="18" charset="0"/>
                              </a:rPr>
                              <m:t>)</m:t>
                            </m:r>
                          </m:num>
                          <m:den>
                            <m:r>
                              <a:rPr lang="en-AU" sz="2400" b="1" i="1">
                                <a:solidFill>
                                  <a:schemeClr val="accent2"/>
                                </a:solidFill>
                                <a:latin typeface="Cambria Math" panose="02040503050406030204" pitchFamily="18" charset="0"/>
                                <a:ea typeface="Cambria Math" panose="02040503050406030204" pitchFamily="18" charset="0"/>
                              </a:rPr>
                              <m:t>𝝏</m:t>
                            </m:r>
                            <m:r>
                              <a:rPr lang="en-AU" sz="2400" b="1" i="1">
                                <a:solidFill>
                                  <a:schemeClr val="accent2"/>
                                </a:solidFill>
                                <a:latin typeface="Cambria Math" panose="02040503050406030204" pitchFamily="18" charset="0"/>
                                <a:ea typeface="Cambria Math" panose="02040503050406030204" pitchFamily="18" charset="0"/>
                              </a:rPr>
                              <m:t>𝒙</m:t>
                            </m:r>
                          </m:den>
                        </m:f>
                      </m:e>
                    </m:d>
                  </m:oMath>
                </a14:m>
                <a:r>
                  <a:rPr lang="en-AU" sz="2400" b="1" i="1" dirty="0">
                    <a:solidFill>
                      <a:schemeClr val="accent2"/>
                    </a:solidFill>
                    <a:latin typeface="Montserrat" panose="02000505000000020004" pitchFamily="2" charset="0"/>
                  </a:rPr>
                  <a:t> = q(x) </a:t>
                </a:r>
              </a:p>
            </p:txBody>
          </p:sp>
        </mc:Choice>
        <mc:Fallback xmlns="">
          <p:sp>
            <p:nvSpPr>
              <p:cNvPr id="47" name="TextBox 46">
                <a:extLst>
                  <a:ext uri="{FF2B5EF4-FFF2-40B4-BE49-F238E27FC236}">
                    <a16:creationId xmlns:a16="http://schemas.microsoft.com/office/drawing/2014/main" id="{231FFAB4-B57F-4979-B97A-54B5D857D773}"/>
                  </a:ext>
                </a:extLst>
              </p:cNvPr>
              <p:cNvSpPr txBox="1">
                <a:spLocks noRot="1" noChangeAspect="1" noMove="1" noResize="1" noEditPoints="1" noAdjustHandles="1" noChangeArrowheads="1" noChangeShapeType="1" noTextEdit="1"/>
              </p:cNvSpPr>
              <p:nvPr/>
            </p:nvSpPr>
            <p:spPr>
              <a:xfrm>
                <a:off x="6880387" y="2658190"/>
                <a:ext cx="2889733" cy="645048"/>
              </a:xfrm>
              <a:prstGeom prst="rect">
                <a:avLst/>
              </a:prstGeom>
              <a:blipFill>
                <a:blip r:embed="rId4"/>
                <a:stretch>
                  <a:fillRect l="-3376" b="-7547"/>
                </a:stretch>
              </a:blipFill>
            </p:spPr>
            <p:txBody>
              <a:bodyPr/>
              <a:lstStyle/>
              <a:p>
                <a:r>
                  <a:rPr lang="en-AU">
                    <a:noFill/>
                  </a:rPr>
                  <a:t> </a:t>
                </a:r>
              </a:p>
            </p:txBody>
          </p:sp>
        </mc:Fallback>
      </mc:AlternateContent>
      <p:sp>
        <p:nvSpPr>
          <p:cNvPr id="48" name="TextBox 47">
            <a:extLst>
              <a:ext uri="{FF2B5EF4-FFF2-40B4-BE49-F238E27FC236}">
                <a16:creationId xmlns:a16="http://schemas.microsoft.com/office/drawing/2014/main" xmlns="" id="{D6BFE311-4BD8-40BA-9CA0-701F48477415}"/>
              </a:ext>
            </a:extLst>
          </p:cNvPr>
          <p:cNvSpPr txBox="1"/>
          <p:nvPr/>
        </p:nvSpPr>
        <p:spPr>
          <a:xfrm>
            <a:off x="5565898" y="3631039"/>
            <a:ext cx="6092575" cy="369332"/>
          </a:xfrm>
          <a:prstGeom prst="rect">
            <a:avLst/>
          </a:prstGeom>
          <a:noFill/>
        </p:spPr>
        <p:txBody>
          <a:bodyPr wrap="square" rtlCol="0">
            <a:spAutoFit/>
          </a:bodyPr>
          <a:lstStyle/>
          <a:p>
            <a:r>
              <a:rPr lang="en-AU" b="1" dirty="0">
                <a:latin typeface="Montserrat" panose="02000505000000020004" pitchFamily="2" charset="0"/>
              </a:rPr>
              <a:t>Moment Equilibrium of the segment “dx”</a:t>
            </a:r>
          </a:p>
        </p:txBody>
      </p:sp>
      <p:sp>
        <p:nvSpPr>
          <p:cNvPr id="49" name="TextBox 48">
            <a:extLst>
              <a:ext uri="{FF2B5EF4-FFF2-40B4-BE49-F238E27FC236}">
                <a16:creationId xmlns:a16="http://schemas.microsoft.com/office/drawing/2014/main" xmlns="" id="{C24CAFA1-AF84-4D43-967D-B10069886E89}"/>
              </a:ext>
            </a:extLst>
          </p:cNvPr>
          <p:cNvSpPr txBox="1"/>
          <p:nvPr/>
        </p:nvSpPr>
        <p:spPr>
          <a:xfrm>
            <a:off x="5167901" y="4120090"/>
            <a:ext cx="5674040" cy="461665"/>
          </a:xfrm>
          <a:prstGeom prst="rect">
            <a:avLst/>
          </a:prstGeom>
          <a:noFill/>
        </p:spPr>
        <p:txBody>
          <a:bodyPr wrap="square" rtlCol="0">
            <a:spAutoFit/>
          </a:bodyPr>
          <a:lstStyle/>
          <a:p>
            <a:r>
              <a:rPr lang="en-AU" sz="2400" b="1" i="1" dirty="0">
                <a:solidFill>
                  <a:srgbClr val="FF0000"/>
                </a:solidFill>
                <a:latin typeface="Montserrat" panose="02000505000000020004" pitchFamily="2" charset="0"/>
              </a:rPr>
              <a:t>M(</a:t>
            </a:r>
            <a:r>
              <a:rPr lang="en-AU" sz="2400" b="1" i="1" dirty="0" err="1">
                <a:solidFill>
                  <a:srgbClr val="FF0000"/>
                </a:solidFill>
                <a:latin typeface="Montserrat" panose="02000505000000020004" pitchFamily="2" charset="0"/>
              </a:rPr>
              <a:t>x+dx</a:t>
            </a:r>
            <a:r>
              <a:rPr lang="en-AU" sz="2400" b="1" i="1" dirty="0">
                <a:solidFill>
                  <a:srgbClr val="FF0000"/>
                </a:solidFill>
                <a:latin typeface="Montserrat" panose="02000505000000020004" pitchFamily="2" charset="0"/>
              </a:rPr>
              <a:t>) – M(x) </a:t>
            </a:r>
            <a:r>
              <a:rPr lang="en-AU" sz="2400" b="1" i="1" dirty="0">
                <a:solidFill>
                  <a:schemeClr val="accent2"/>
                </a:solidFill>
                <a:latin typeface="Montserrat" panose="02000505000000020004" pitchFamily="2" charset="0"/>
              </a:rPr>
              <a:t>– V(x) </a:t>
            </a:r>
            <a:r>
              <a:rPr lang="en-AU" sz="2400" b="1" i="1" dirty="0">
                <a:latin typeface="Montserrat" panose="02000505000000020004" pitchFamily="2" charset="0"/>
              </a:rPr>
              <a:t>dx</a:t>
            </a:r>
            <a:r>
              <a:rPr lang="en-AU" sz="2400" b="1" i="1" dirty="0">
                <a:solidFill>
                  <a:schemeClr val="accent2"/>
                </a:solidFill>
                <a:latin typeface="Montserrat" panose="02000505000000020004" pitchFamily="2" charset="0"/>
              </a:rPr>
              <a:t> +O(2) ) =  0 </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DBFCE256-C317-4458-82B0-21355A46892A}"/>
                  </a:ext>
                </a:extLst>
              </p:cNvPr>
              <p:cNvSpPr txBox="1"/>
              <p:nvPr/>
            </p:nvSpPr>
            <p:spPr>
              <a:xfrm>
                <a:off x="4964126" y="4593597"/>
                <a:ext cx="6092574" cy="645048"/>
              </a:xfrm>
              <a:prstGeom prst="rect">
                <a:avLst/>
              </a:prstGeom>
              <a:noFill/>
            </p:spPr>
            <p:txBody>
              <a:bodyPr wrap="square" rtlCol="0">
                <a:spAutoFit/>
              </a:bodyPr>
              <a:lstStyle/>
              <a:p>
                <a:r>
                  <a:rPr lang="en-AU" sz="2400" b="1" i="1" dirty="0">
                    <a:solidFill>
                      <a:srgbClr val="FF0000"/>
                    </a:solidFill>
                    <a:latin typeface="Montserrat" panose="02000505000000020004" pitchFamily="2" charset="0"/>
                  </a:rPr>
                  <a:t>M(x) + </a:t>
                </a:r>
                <a14:m>
                  <m:oMath xmlns:m="http://schemas.openxmlformats.org/officeDocument/2006/math">
                    <m:d>
                      <m:dPr>
                        <m:ctrlPr>
                          <a:rPr lang="en-AU" sz="2400" b="1" i="1">
                            <a:solidFill>
                              <a:srgbClr val="FF0000"/>
                            </a:solidFill>
                            <a:latin typeface="Cambria Math" panose="02040503050406030204" pitchFamily="18" charset="0"/>
                          </a:rPr>
                        </m:ctrlPr>
                      </m:dPr>
                      <m:e>
                        <m:f>
                          <m:fPr>
                            <m:ctrlPr>
                              <a:rPr lang="en-AU" sz="2400" b="1" i="1">
                                <a:solidFill>
                                  <a:srgbClr val="FF0000"/>
                                </a:solidFill>
                                <a:latin typeface="Cambria Math" panose="02040503050406030204" pitchFamily="18" charset="0"/>
                              </a:rPr>
                            </m:ctrlPr>
                          </m:fPr>
                          <m:num>
                            <m:r>
                              <a:rPr lang="en-AU" sz="2400" b="1" i="1">
                                <a:solidFill>
                                  <a:srgbClr val="FF0000"/>
                                </a:solidFill>
                                <a:latin typeface="Cambria Math" panose="02040503050406030204" pitchFamily="18" charset="0"/>
                                <a:ea typeface="Cambria Math" panose="02040503050406030204" pitchFamily="18" charset="0"/>
                              </a:rPr>
                              <m:t>𝝏</m:t>
                            </m:r>
                            <m:r>
                              <a:rPr lang="en-AU" sz="2400" b="1" i="1" smtClean="0">
                                <a:solidFill>
                                  <a:srgbClr val="FF0000"/>
                                </a:solidFill>
                                <a:latin typeface="Cambria Math" panose="02040503050406030204" pitchFamily="18" charset="0"/>
                                <a:ea typeface="Cambria Math" panose="02040503050406030204" pitchFamily="18" charset="0"/>
                              </a:rPr>
                              <m:t>𝑴</m:t>
                            </m:r>
                            <m:r>
                              <a:rPr lang="en-AU" sz="2400" b="1" i="1">
                                <a:solidFill>
                                  <a:srgbClr val="FF0000"/>
                                </a:solidFill>
                                <a:latin typeface="Cambria Math" panose="02040503050406030204" pitchFamily="18" charset="0"/>
                                <a:ea typeface="Cambria Math" panose="02040503050406030204" pitchFamily="18" charset="0"/>
                              </a:rPr>
                              <m:t>(</m:t>
                            </m:r>
                            <m:r>
                              <a:rPr lang="en-AU" sz="2400" b="1" i="1">
                                <a:solidFill>
                                  <a:srgbClr val="FF0000"/>
                                </a:solidFill>
                                <a:latin typeface="Cambria Math" panose="02040503050406030204" pitchFamily="18" charset="0"/>
                                <a:ea typeface="Cambria Math" panose="02040503050406030204" pitchFamily="18" charset="0"/>
                              </a:rPr>
                              <m:t>𝒙</m:t>
                            </m:r>
                            <m:r>
                              <a:rPr lang="en-AU" sz="2400" b="1" i="1">
                                <a:solidFill>
                                  <a:srgbClr val="FF0000"/>
                                </a:solidFill>
                                <a:latin typeface="Cambria Math" panose="02040503050406030204" pitchFamily="18" charset="0"/>
                                <a:ea typeface="Cambria Math" panose="02040503050406030204" pitchFamily="18" charset="0"/>
                              </a:rPr>
                              <m:t>)</m:t>
                            </m:r>
                          </m:num>
                          <m:den>
                            <m:r>
                              <a:rPr lang="en-AU" sz="2400" b="1" i="1">
                                <a:solidFill>
                                  <a:srgbClr val="FF0000"/>
                                </a:solidFill>
                                <a:latin typeface="Cambria Math" panose="02040503050406030204" pitchFamily="18" charset="0"/>
                                <a:ea typeface="Cambria Math" panose="02040503050406030204" pitchFamily="18" charset="0"/>
                              </a:rPr>
                              <m:t>𝝏</m:t>
                            </m:r>
                            <m:r>
                              <a:rPr lang="en-AU" sz="2400" b="1" i="1">
                                <a:solidFill>
                                  <a:srgbClr val="FF0000"/>
                                </a:solidFill>
                                <a:latin typeface="Cambria Math" panose="02040503050406030204" pitchFamily="18" charset="0"/>
                                <a:ea typeface="Cambria Math" panose="02040503050406030204" pitchFamily="18" charset="0"/>
                              </a:rPr>
                              <m:t>𝒙</m:t>
                            </m:r>
                          </m:den>
                        </m:f>
                      </m:e>
                    </m:d>
                  </m:oMath>
                </a14:m>
                <a:r>
                  <a:rPr lang="en-AU" sz="2400" b="1" i="1" dirty="0">
                    <a:latin typeface="Montserrat" panose="02000505000000020004" pitchFamily="2" charset="0"/>
                  </a:rPr>
                  <a:t>dx</a:t>
                </a:r>
                <a:r>
                  <a:rPr lang="en-AU" sz="2400" b="1" i="1" dirty="0">
                    <a:solidFill>
                      <a:schemeClr val="accent2"/>
                    </a:solidFill>
                    <a:latin typeface="Montserrat" panose="02000505000000020004" pitchFamily="2" charset="0"/>
                  </a:rPr>
                  <a:t> +O(2) – M(x) = V(x) </a:t>
                </a:r>
                <a:r>
                  <a:rPr lang="en-AU" sz="2400" b="1" i="1" dirty="0">
                    <a:latin typeface="Montserrat" panose="02000505000000020004" pitchFamily="2" charset="0"/>
                  </a:rPr>
                  <a:t>dx</a:t>
                </a:r>
                <a:r>
                  <a:rPr lang="en-AU" sz="2400" b="1" i="1" dirty="0">
                    <a:solidFill>
                      <a:schemeClr val="accent2"/>
                    </a:solidFill>
                    <a:latin typeface="Montserrat" panose="02000505000000020004" pitchFamily="2" charset="0"/>
                  </a:rPr>
                  <a:t> </a:t>
                </a:r>
              </a:p>
            </p:txBody>
          </p:sp>
        </mc:Choice>
        <mc:Fallback xmlns="">
          <p:sp>
            <p:nvSpPr>
              <p:cNvPr id="50" name="TextBox 49">
                <a:extLst>
                  <a:ext uri="{FF2B5EF4-FFF2-40B4-BE49-F238E27FC236}">
                    <a16:creationId xmlns:a16="http://schemas.microsoft.com/office/drawing/2014/main" id="{DBFCE256-C317-4458-82B0-21355A46892A}"/>
                  </a:ext>
                </a:extLst>
              </p:cNvPr>
              <p:cNvSpPr txBox="1">
                <a:spLocks noRot="1" noChangeAspect="1" noMove="1" noResize="1" noEditPoints="1" noAdjustHandles="1" noChangeArrowheads="1" noChangeShapeType="1" noTextEdit="1"/>
              </p:cNvSpPr>
              <p:nvPr/>
            </p:nvSpPr>
            <p:spPr>
              <a:xfrm>
                <a:off x="4964126" y="4593597"/>
                <a:ext cx="6092574" cy="645048"/>
              </a:xfrm>
              <a:prstGeom prst="rect">
                <a:avLst/>
              </a:prstGeom>
              <a:blipFill>
                <a:blip r:embed="rId5"/>
                <a:stretch>
                  <a:fillRect l="-1500" b="-857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112AFDC2-EEF4-4034-B498-709106635727}"/>
                  </a:ext>
                </a:extLst>
              </p:cNvPr>
              <p:cNvSpPr/>
              <p:nvPr/>
            </p:nvSpPr>
            <p:spPr>
              <a:xfrm>
                <a:off x="7021658" y="5274455"/>
                <a:ext cx="2487476" cy="645048"/>
              </a:xfrm>
              <a:prstGeom prst="rect">
                <a:avLst/>
              </a:prstGeom>
            </p:spPr>
            <p:txBody>
              <a:bodyPr wrap="none">
                <a:spAutoFit/>
              </a:bodyPr>
              <a:lstStyle/>
              <a:p>
                <a:r>
                  <a:rPr lang="en-AU" sz="2400" b="1" dirty="0">
                    <a:solidFill>
                      <a:schemeClr val="accent2"/>
                    </a:solidFill>
                    <a:sym typeface="Wingdings" panose="05000000000000000000" pitchFamily="2" charset="2"/>
                  </a:rPr>
                  <a:t></a:t>
                </a:r>
                <a:r>
                  <a:rPr lang="en-AU" sz="2400" b="1" i="1" dirty="0">
                    <a:solidFill>
                      <a:schemeClr val="accent2"/>
                    </a:solidFill>
                    <a:latin typeface="Montserrat" panose="02000505000000020004" pitchFamily="2" charset="0"/>
                  </a:rPr>
                  <a:t>V(x)</a:t>
                </a:r>
                <a14:m>
                  <m:oMath xmlns:m="http://schemas.openxmlformats.org/officeDocument/2006/math">
                    <m:r>
                      <a:rPr lang="en-AU" sz="2400" b="1" i="1" smtClean="0">
                        <a:solidFill>
                          <a:srgbClr val="FF0000"/>
                        </a:solidFill>
                        <a:latin typeface="Cambria Math" panose="02040503050406030204" pitchFamily="18" charset="0"/>
                      </a:rPr>
                      <m:t>  </m:t>
                    </m:r>
                    <m:r>
                      <a:rPr lang="en-AU" sz="2400" b="1" i="0" smtClean="0">
                        <a:solidFill>
                          <a:srgbClr val="FF0000"/>
                        </a:solidFill>
                        <a:latin typeface="Cambria Math" panose="02040503050406030204" pitchFamily="18" charset="0"/>
                      </a:rPr>
                      <m:t>=</m:t>
                    </m:r>
                    <m:d>
                      <m:dPr>
                        <m:ctrlPr>
                          <a:rPr lang="en-AU" sz="2400" b="1" i="1" smtClean="0">
                            <a:solidFill>
                              <a:srgbClr val="FF0000"/>
                            </a:solidFill>
                            <a:latin typeface="Cambria Math" panose="02040503050406030204" pitchFamily="18" charset="0"/>
                          </a:rPr>
                        </m:ctrlPr>
                      </m:dPr>
                      <m:e>
                        <m:f>
                          <m:fPr>
                            <m:ctrlPr>
                              <a:rPr lang="en-AU" sz="2400" b="1" i="1">
                                <a:solidFill>
                                  <a:srgbClr val="FF0000"/>
                                </a:solidFill>
                                <a:latin typeface="Cambria Math" panose="02040503050406030204" pitchFamily="18" charset="0"/>
                              </a:rPr>
                            </m:ctrlPr>
                          </m:fPr>
                          <m:num>
                            <m:r>
                              <a:rPr lang="en-AU" sz="2400" b="1" i="1">
                                <a:solidFill>
                                  <a:srgbClr val="FF0000"/>
                                </a:solidFill>
                                <a:latin typeface="Cambria Math" panose="02040503050406030204" pitchFamily="18" charset="0"/>
                                <a:ea typeface="Cambria Math" panose="02040503050406030204" pitchFamily="18" charset="0"/>
                              </a:rPr>
                              <m:t>𝝏</m:t>
                            </m:r>
                            <m:r>
                              <a:rPr lang="en-AU" sz="2400" b="1" i="1">
                                <a:solidFill>
                                  <a:srgbClr val="FF0000"/>
                                </a:solidFill>
                                <a:latin typeface="Cambria Math" panose="02040503050406030204" pitchFamily="18" charset="0"/>
                                <a:ea typeface="Cambria Math" panose="02040503050406030204" pitchFamily="18" charset="0"/>
                              </a:rPr>
                              <m:t>𝑴</m:t>
                            </m:r>
                            <m:r>
                              <a:rPr lang="en-AU" sz="2400" b="1" i="1">
                                <a:solidFill>
                                  <a:srgbClr val="FF0000"/>
                                </a:solidFill>
                                <a:latin typeface="Cambria Math" panose="02040503050406030204" pitchFamily="18" charset="0"/>
                                <a:ea typeface="Cambria Math" panose="02040503050406030204" pitchFamily="18" charset="0"/>
                              </a:rPr>
                              <m:t>(</m:t>
                            </m:r>
                            <m:r>
                              <a:rPr lang="en-AU" sz="2400" b="1" i="1">
                                <a:solidFill>
                                  <a:srgbClr val="FF0000"/>
                                </a:solidFill>
                                <a:latin typeface="Cambria Math" panose="02040503050406030204" pitchFamily="18" charset="0"/>
                                <a:ea typeface="Cambria Math" panose="02040503050406030204" pitchFamily="18" charset="0"/>
                              </a:rPr>
                              <m:t>𝒙</m:t>
                            </m:r>
                            <m:r>
                              <a:rPr lang="en-AU" sz="2400" b="1" i="1">
                                <a:solidFill>
                                  <a:srgbClr val="FF0000"/>
                                </a:solidFill>
                                <a:latin typeface="Cambria Math" panose="02040503050406030204" pitchFamily="18" charset="0"/>
                                <a:ea typeface="Cambria Math" panose="02040503050406030204" pitchFamily="18" charset="0"/>
                              </a:rPr>
                              <m:t>)</m:t>
                            </m:r>
                          </m:num>
                          <m:den>
                            <m:r>
                              <a:rPr lang="en-AU" sz="2400" b="1" i="1">
                                <a:solidFill>
                                  <a:srgbClr val="FF0000"/>
                                </a:solidFill>
                                <a:latin typeface="Cambria Math" panose="02040503050406030204" pitchFamily="18" charset="0"/>
                                <a:ea typeface="Cambria Math" panose="02040503050406030204" pitchFamily="18" charset="0"/>
                              </a:rPr>
                              <m:t>𝝏</m:t>
                            </m:r>
                            <m:r>
                              <a:rPr lang="en-AU" sz="2400" b="1" i="1">
                                <a:solidFill>
                                  <a:srgbClr val="FF0000"/>
                                </a:solidFill>
                                <a:latin typeface="Cambria Math" panose="02040503050406030204" pitchFamily="18" charset="0"/>
                                <a:ea typeface="Cambria Math" panose="02040503050406030204" pitchFamily="18" charset="0"/>
                              </a:rPr>
                              <m:t>𝒙</m:t>
                            </m:r>
                          </m:den>
                        </m:f>
                      </m:e>
                    </m:d>
                  </m:oMath>
                </a14:m>
                <a:endParaRPr lang="en-AU" sz="2400" dirty="0"/>
              </a:p>
            </p:txBody>
          </p:sp>
        </mc:Choice>
        <mc:Fallback xmlns="">
          <p:sp>
            <p:nvSpPr>
              <p:cNvPr id="3" name="Rectangle 2">
                <a:extLst>
                  <a:ext uri="{FF2B5EF4-FFF2-40B4-BE49-F238E27FC236}">
                    <a16:creationId xmlns:a16="http://schemas.microsoft.com/office/drawing/2014/main" id="{112AFDC2-EEF4-4034-B498-709106635727}"/>
                  </a:ext>
                </a:extLst>
              </p:cNvPr>
              <p:cNvSpPr>
                <a:spLocks noRot="1" noChangeAspect="1" noMove="1" noResize="1" noEditPoints="1" noAdjustHandles="1" noChangeArrowheads="1" noChangeShapeType="1" noTextEdit="1"/>
              </p:cNvSpPr>
              <p:nvPr/>
            </p:nvSpPr>
            <p:spPr>
              <a:xfrm>
                <a:off x="7021658" y="5274455"/>
                <a:ext cx="2487476" cy="645048"/>
              </a:xfrm>
              <a:prstGeom prst="rect">
                <a:avLst/>
              </a:prstGeom>
              <a:blipFill>
                <a:blip r:embed="rId6"/>
                <a:stretch>
                  <a:fillRect l="-3922" b="-7547"/>
                </a:stretch>
              </a:blipFill>
            </p:spPr>
            <p:txBody>
              <a:bodyPr/>
              <a:lstStyle/>
              <a:p>
                <a:r>
                  <a:rPr lang="en-AU">
                    <a:noFill/>
                  </a:rPr>
                  <a:t> </a:t>
                </a:r>
              </a:p>
            </p:txBody>
          </p:sp>
        </mc:Fallback>
      </mc:AlternateContent>
      <p:grpSp>
        <p:nvGrpSpPr>
          <p:cNvPr id="51" name="Group 50">
            <a:extLst>
              <a:ext uri="{FF2B5EF4-FFF2-40B4-BE49-F238E27FC236}">
                <a16:creationId xmlns:a16="http://schemas.microsoft.com/office/drawing/2014/main" xmlns="" id="{22A561AD-1278-4C52-9112-746D45672D0B}"/>
              </a:ext>
            </a:extLst>
          </p:cNvPr>
          <p:cNvGrpSpPr/>
          <p:nvPr/>
        </p:nvGrpSpPr>
        <p:grpSpPr>
          <a:xfrm>
            <a:off x="363919" y="6240763"/>
            <a:ext cx="3912714" cy="367719"/>
            <a:chOff x="390916" y="6263027"/>
            <a:chExt cx="3912714" cy="367719"/>
          </a:xfrm>
        </p:grpSpPr>
        <p:pic>
          <p:nvPicPr>
            <p:cNvPr id="52" name="Picture 51">
              <a:extLst>
                <a:ext uri="{FF2B5EF4-FFF2-40B4-BE49-F238E27FC236}">
                  <a16:creationId xmlns:a16="http://schemas.microsoft.com/office/drawing/2014/main" xmlns="" id="{60C58E44-548B-489C-BE57-4580AA24C0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0916" y="6376830"/>
              <a:ext cx="1513882" cy="234680"/>
            </a:xfrm>
            <a:prstGeom prst="rect">
              <a:avLst/>
            </a:prstGeom>
          </p:spPr>
        </p:pic>
        <p:sp>
          <p:nvSpPr>
            <p:cNvPr id="53" name="TextBox 52">
              <a:extLst>
                <a:ext uri="{FF2B5EF4-FFF2-40B4-BE49-F238E27FC236}">
                  <a16:creationId xmlns:a16="http://schemas.microsoft.com/office/drawing/2014/main" xmlns="" id="{AF2E5416-A0F0-42EE-9C48-26185926EB9D}"/>
                </a:ext>
              </a:extLst>
            </p:cNvPr>
            <p:cNvSpPr txBox="1"/>
            <p:nvPr/>
          </p:nvSpPr>
          <p:spPr>
            <a:xfrm>
              <a:off x="1904798" y="6376830"/>
              <a:ext cx="2398832" cy="253916"/>
            </a:xfrm>
            <a:prstGeom prst="rect">
              <a:avLst/>
            </a:prstGeom>
            <a:noFill/>
          </p:spPr>
          <p:txBody>
            <a:bodyPr wrap="square" rtlCol="0">
              <a:spAutoFit/>
            </a:bodyPr>
            <a:lstStyle/>
            <a:p>
              <a:r>
                <a:rPr lang="en-AU" sz="1050" spc="225" dirty="0">
                  <a:latin typeface="Montserrat Light" panose="00000400000000000000" pitchFamily="50" charset="0"/>
                </a:rPr>
                <a:t>SF &amp; BM in a SS Beam</a:t>
              </a:r>
              <a:endParaRPr lang="id-ID" sz="1050" spc="225" dirty="0">
                <a:latin typeface="Montserrat Light" panose="00000400000000000000" pitchFamily="50" charset="0"/>
              </a:endParaRPr>
            </a:p>
          </p:txBody>
        </p:sp>
        <p:cxnSp>
          <p:nvCxnSpPr>
            <p:cNvPr id="54" name="Straight Connector 53">
              <a:extLst>
                <a:ext uri="{FF2B5EF4-FFF2-40B4-BE49-F238E27FC236}">
                  <a16:creationId xmlns:a16="http://schemas.microsoft.com/office/drawing/2014/main" xmlns="" id="{9CE5DAEB-CAA5-440A-8A10-7ABE8830E401}"/>
                </a:ext>
              </a:extLst>
            </p:cNvPr>
            <p:cNvCxnSpPr/>
            <p:nvPr/>
          </p:nvCxnSpPr>
          <p:spPr>
            <a:xfrm flipH="1">
              <a:off x="437546" y="6263027"/>
              <a:ext cx="724477" cy="0"/>
            </a:xfrm>
            <a:prstGeom prst="line">
              <a:avLst/>
            </a:prstGeom>
            <a:ln w="28575">
              <a:solidFill>
                <a:srgbClr val="34343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949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3851B78-69FD-4B53-B76E-43D8438D2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96" y="139160"/>
            <a:ext cx="3091402" cy="711023"/>
          </a:xfrm>
          <a:prstGeom prst="rect">
            <a:avLst/>
          </a:prstGeom>
        </p:spPr>
      </p:pic>
      <p:sp>
        <p:nvSpPr>
          <p:cNvPr id="2" name="TextBox 1">
            <a:extLst>
              <a:ext uri="{FF2B5EF4-FFF2-40B4-BE49-F238E27FC236}">
                <a16:creationId xmlns:a16="http://schemas.microsoft.com/office/drawing/2014/main" xmlns="" id="{E78A0195-4135-428C-9917-F2D8297681AF}"/>
              </a:ext>
            </a:extLst>
          </p:cNvPr>
          <p:cNvSpPr txBox="1"/>
          <p:nvPr/>
        </p:nvSpPr>
        <p:spPr>
          <a:xfrm>
            <a:off x="6024282" y="594107"/>
            <a:ext cx="5611906" cy="461665"/>
          </a:xfrm>
          <a:prstGeom prst="rect">
            <a:avLst/>
          </a:prstGeom>
          <a:noFill/>
        </p:spPr>
        <p:txBody>
          <a:bodyPr wrap="square" rtlCol="0">
            <a:spAutoFit/>
          </a:bodyPr>
          <a:lstStyle/>
          <a:p>
            <a:r>
              <a:rPr lang="en-AU" sz="2400" b="1" dirty="0">
                <a:latin typeface="Montserrat" panose="02000505000000020004" pitchFamily="2" charset="0"/>
              </a:rPr>
              <a:t>Moment-Curvature Relationship</a:t>
            </a:r>
          </a:p>
        </p:txBody>
      </p:sp>
      <p:pic>
        <p:nvPicPr>
          <p:cNvPr id="3" name="Picture 2">
            <a:extLst>
              <a:ext uri="{FF2B5EF4-FFF2-40B4-BE49-F238E27FC236}">
                <a16:creationId xmlns:a16="http://schemas.microsoft.com/office/drawing/2014/main" xmlns="" id="{0FDA0C64-A2E1-4792-937F-F76035768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40" y="1864901"/>
            <a:ext cx="4222063" cy="1736881"/>
          </a:xfrm>
          <a:prstGeom prst="rect">
            <a:avLst/>
          </a:prstGeom>
        </p:spPr>
      </p:pic>
      <p:grpSp>
        <p:nvGrpSpPr>
          <p:cNvPr id="49" name="Group 48">
            <a:extLst>
              <a:ext uri="{FF2B5EF4-FFF2-40B4-BE49-F238E27FC236}">
                <a16:creationId xmlns:a16="http://schemas.microsoft.com/office/drawing/2014/main" xmlns="" id="{E1D43D56-A1EF-479E-BACD-2512BBB61518}"/>
              </a:ext>
            </a:extLst>
          </p:cNvPr>
          <p:cNvGrpSpPr/>
          <p:nvPr/>
        </p:nvGrpSpPr>
        <p:grpSpPr>
          <a:xfrm>
            <a:off x="363919" y="6240763"/>
            <a:ext cx="3912714" cy="367719"/>
            <a:chOff x="390916" y="6263027"/>
            <a:chExt cx="3912714" cy="367719"/>
          </a:xfrm>
        </p:grpSpPr>
        <p:pic>
          <p:nvPicPr>
            <p:cNvPr id="50" name="Picture 49">
              <a:extLst>
                <a:ext uri="{FF2B5EF4-FFF2-40B4-BE49-F238E27FC236}">
                  <a16:creationId xmlns:a16="http://schemas.microsoft.com/office/drawing/2014/main" xmlns="" id="{FC389C32-32D7-4B43-B014-8A5B3B5847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916" y="6376830"/>
              <a:ext cx="1513882" cy="234680"/>
            </a:xfrm>
            <a:prstGeom prst="rect">
              <a:avLst/>
            </a:prstGeom>
          </p:spPr>
        </p:pic>
        <p:sp>
          <p:nvSpPr>
            <p:cNvPr id="51" name="TextBox 50">
              <a:extLst>
                <a:ext uri="{FF2B5EF4-FFF2-40B4-BE49-F238E27FC236}">
                  <a16:creationId xmlns:a16="http://schemas.microsoft.com/office/drawing/2014/main" xmlns="" id="{919EAB74-365E-4EF8-9BDE-F30C6A5CD130}"/>
                </a:ext>
              </a:extLst>
            </p:cNvPr>
            <p:cNvSpPr txBox="1"/>
            <p:nvPr/>
          </p:nvSpPr>
          <p:spPr>
            <a:xfrm>
              <a:off x="1904798" y="6376830"/>
              <a:ext cx="2398832" cy="253916"/>
            </a:xfrm>
            <a:prstGeom prst="rect">
              <a:avLst/>
            </a:prstGeom>
            <a:noFill/>
          </p:spPr>
          <p:txBody>
            <a:bodyPr wrap="square" rtlCol="0">
              <a:spAutoFit/>
            </a:bodyPr>
            <a:lstStyle/>
            <a:p>
              <a:r>
                <a:rPr lang="en-AU" sz="1050" spc="225" dirty="0">
                  <a:latin typeface="Montserrat Light" panose="00000400000000000000" pitchFamily="50" charset="0"/>
                </a:rPr>
                <a:t>SF &amp; BM in a SS Beam</a:t>
              </a:r>
              <a:endParaRPr lang="id-ID" sz="1050" spc="225" dirty="0">
                <a:latin typeface="Montserrat Light" panose="00000400000000000000" pitchFamily="50" charset="0"/>
              </a:endParaRPr>
            </a:p>
          </p:txBody>
        </p:sp>
        <p:cxnSp>
          <p:nvCxnSpPr>
            <p:cNvPr id="52" name="Straight Connector 51">
              <a:extLst>
                <a:ext uri="{FF2B5EF4-FFF2-40B4-BE49-F238E27FC236}">
                  <a16:creationId xmlns:a16="http://schemas.microsoft.com/office/drawing/2014/main" xmlns="" id="{1C1B8A13-D757-42A4-BB23-437ADEA6C22E}"/>
                </a:ext>
              </a:extLst>
            </p:cNvPr>
            <p:cNvCxnSpPr/>
            <p:nvPr/>
          </p:nvCxnSpPr>
          <p:spPr>
            <a:xfrm flipH="1">
              <a:off x="437546" y="6263027"/>
              <a:ext cx="724477" cy="0"/>
            </a:xfrm>
            <a:prstGeom prst="line">
              <a:avLst/>
            </a:prstGeom>
            <a:ln w="28575">
              <a:solidFill>
                <a:srgbClr val="343434"/>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xmlns="" id="{01CD2230-DDA2-46C1-B3ED-C68636D3BA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897" y="3608296"/>
            <a:ext cx="2170360" cy="2288997"/>
          </a:xfrm>
          <a:prstGeom prst="rect">
            <a:avLst/>
          </a:prstGeom>
        </p:spPr>
      </p:pic>
      <p:sp>
        <p:nvSpPr>
          <p:cNvPr id="53" name="Freeform: Shape 52">
            <a:extLst>
              <a:ext uri="{FF2B5EF4-FFF2-40B4-BE49-F238E27FC236}">
                <a16:creationId xmlns:a16="http://schemas.microsoft.com/office/drawing/2014/main" xmlns="" id="{9A367278-4BF2-42B1-803A-1C116E163AB2}"/>
              </a:ext>
            </a:extLst>
          </p:cNvPr>
          <p:cNvSpPr/>
          <p:nvPr/>
        </p:nvSpPr>
        <p:spPr>
          <a:xfrm rot="1207064">
            <a:off x="1024836" y="3499944"/>
            <a:ext cx="998712" cy="764959"/>
          </a:xfrm>
          <a:custGeom>
            <a:avLst/>
            <a:gdLst>
              <a:gd name="connsiteX0" fmla="*/ 125782 w 1772549"/>
              <a:gd name="connsiteY0" fmla="*/ 194733 h 1395856"/>
              <a:gd name="connsiteX1" fmla="*/ 125782 w 1772549"/>
              <a:gd name="connsiteY1" fmla="*/ 194733 h 1395856"/>
              <a:gd name="connsiteX2" fmla="*/ 142715 w 1772549"/>
              <a:gd name="connsiteY2" fmla="*/ 156633 h 1395856"/>
              <a:gd name="connsiteX3" fmla="*/ 151182 w 1772549"/>
              <a:gd name="connsiteY3" fmla="*/ 143933 h 1395856"/>
              <a:gd name="connsiteX4" fmla="*/ 159649 w 1772549"/>
              <a:gd name="connsiteY4" fmla="*/ 127000 h 1395856"/>
              <a:gd name="connsiteX5" fmla="*/ 168115 w 1772549"/>
              <a:gd name="connsiteY5" fmla="*/ 114300 h 1395856"/>
              <a:gd name="connsiteX6" fmla="*/ 172349 w 1772549"/>
              <a:gd name="connsiteY6" fmla="*/ 101600 h 1395856"/>
              <a:gd name="connsiteX7" fmla="*/ 201982 w 1772549"/>
              <a:gd name="connsiteY7" fmla="*/ 63500 h 1395856"/>
              <a:gd name="connsiteX8" fmla="*/ 206215 w 1772549"/>
              <a:gd name="connsiteY8" fmla="*/ 50800 h 1395856"/>
              <a:gd name="connsiteX9" fmla="*/ 218915 w 1772549"/>
              <a:gd name="connsiteY9" fmla="*/ 42333 h 1395856"/>
              <a:gd name="connsiteX10" fmla="*/ 244315 w 1772549"/>
              <a:gd name="connsiteY10" fmla="*/ 25400 h 1395856"/>
              <a:gd name="connsiteX11" fmla="*/ 282415 w 1772549"/>
              <a:gd name="connsiteY11" fmla="*/ 4233 h 1395856"/>
              <a:gd name="connsiteX12" fmla="*/ 295115 w 1772549"/>
              <a:gd name="connsiteY12" fmla="*/ 0 h 1395856"/>
              <a:gd name="connsiteX13" fmla="*/ 379782 w 1772549"/>
              <a:gd name="connsiteY13" fmla="*/ 4233 h 1395856"/>
              <a:gd name="connsiteX14" fmla="*/ 396715 w 1772549"/>
              <a:gd name="connsiteY14" fmla="*/ 8466 h 1395856"/>
              <a:gd name="connsiteX15" fmla="*/ 409415 w 1772549"/>
              <a:gd name="connsiteY15" fmla="*/ 21166 h 1395856"/>
              <a:gd name="connsiteX16" fmla="*/ 443282 w 1772549"/>
              <a:gd name="connsiteY16" fmla="*/ 38100 h 1395856"/>
              <a:gd name="connsiteX17" fmla="*/ 481382 w 1772549"/>
              <a:gd name="connsiteY17" fmla="*/ 50800 h 1395856"/>
              <a:gd name="connsiteX18" fmla="*/ 511015 w 1772549"/>
              <a:gd name="connsiteY18" fmla="*/ 67733 h 1395856"/>
              <a:gd name="connsiteX19" fmla="*/ 536415 w 1772549"/>
              <a:gd name="connsiteY19" fmla="*/ 84666 h 1395856"/>
              <a:gd name="connsiteX20" fmla="*/ 561815 w 1772549"/>
              <a:gd name="connsiteY20" fmla="*/ 105833 h 1395856"/>
              <a:gd name="connsiteX21" fmla="*/ 587215 w 1772549"/>
              <a:gd name="connsiteY21" fmla="*/ 139700 h 1395856"/>
              <a:gd name="connsiteX22" fmla="*/ 604149 w 1772549"/>
              <a:gd name="connsiteY22" fmla="*/ 165100 h 1395856"/>
              <a:gd name="connsiteX23" fmla="*/ 625315 w 1772549"/>
              <a:gd name="connsiteY23" fmla="*/ 194733 h 1395856"/>
              <a:gd name="connsiteX24" fmla="*/ 638015 w 1772549"/>
              <a:gd name="connsiteY24" fmla="*/ 224366 h 1395856"/>
              <a:gd name="connsiteX25" fmla="*/ 654949 w 1772549"/>
              <a:gd name="connsiteY25" fmla="*/ 249766 h 1395856"/>
              <a:gd name="connsiteX26" fmla="*/ 663415 w 1772549"/>
              <a:gd name="connsiteY26" fmla="*/ 262466 h 1395856"/>
              <a:gd name="connsiteX27" fmla="*/ 671882 w 1772549"/>
              <a:gd name="connsiteY27" fmla="*/ 275166 h 1395856"/>
              <a:gd name="connsiteX28" fmla="*/ 680349 w 1772549"/>
              <a:gd name="connsiteY28" fmla="*/ 287866 h 1395856"/>
              <a:gd name="connsiteX29" fmla="*/ 693049 w 1772549"/>
              <a:gd name="connsiteY29" fmla="*/ 300566 h 1395856"/>
              <a:gd name="connsiteX30" fmla="*/ 697282 w 1772549"/>
              <a:gd name="connsiteY30" fmla="*/ 313266 h 1395856"/>
              <a:gd name="connsiteX31" fmla="*/ 718449 w 1772549"/>
              <a:gd name="connsiteY31" fmla="*/ 342900 h 1395856"/>
              <a:gd name="connsiteX32" fmla="*/ 731149 w 1772549"/>
              <a:gd name="connsiteY32" fmla="*/ 355600 h 1395856"/>
              <a:gd name="connsiteX33" fmla="*/ 739615 w 1772549"/>
              <a:gd name="connsiteY33" fmla="*/ 368300 h 1395856"/>
              <a:gd name="connsiteX34" fmla="*/ 765015 w 1772549"/>
              <a:gd name="connsiteY34" fmla="*/ 385233 h 1395856"/>
              <a:gd name="connsiteX35" fmla="*/ 777715 w 1772549"/>
              <a:gd name="connsiteY35" fmla="*/ 402166 h 1395856"/>
              <a:gd name="connsiteX36" fmla="*/ 790415 w 1772549"/>
              <a:gd name="connsiteY36" fmla="*/ 410633 h 1395856"/>
              <a:gd name="connsiteX37" fmla="*/ 803115 w 1772549"/>
              <a:gd name="connsiteY37" fmla="*/ 423333 h 1395856"/>
              <a:gd name="connsiteX38" fmla="*/ 815815 w 1772549"/>
              <a:gd name="connsiteY38" fmla="*/ 431800 h 1395856"/>
              <a:gd name="connsiteX39" fmla="*/ 845449 w 1772549"/>
              <a:gd name="connsiteY39" fmla="*/ 461433 h 1395856"/>
              <a:gd name="connsiteX40" fmla="*/ 887782 w 1772549"/>
              <a:gd name="connsiteY40" fmla="*/ 482600 h 1395856"/>
              <a:gd name="connsiteX41" fmla="*/ 900482 w 1772549"/>
              <a:gd name="connsiteY41" fmla="*/ 495300 h 1395856"/>
              <a:gd name="connsiteX42" fmla="*/ 925882 w 1772549"/>
              <a:gd name="connsiteY42" fmla="*/ 512233 h 1395856"/>
              <a:gd name="connsiteX43" fmla="*/ 938582 w 1772549"/>
              <a:gd name="connsiteY43" fmla="*/ 520700 h 1395856"/>
              <a:gd name="connsiteX44" fmla="*/ 951282 w 1772549"/>
              <a:gd name="connsiteY44" fmla="*/ 533400 h 1395856"/>
              <a:gd name="connsiteX45" fmla="*/ 963982 w 1772549"/>
              <a:gd name="connsiteY45" fmla="*/ 541866 h 1395856"/>
              <a:gd name="connsiteX46" fmla="*/ 989382 w 1772549"/>
              <a:gd name="connsiteY46" fmla="*/ 567266 h 1395856"/>
              <a:gd name="connsiteX47" fmla="*/ 1027482 w 1772549"/>
              <a:gd name="connsiteY47" fmla="*/ 592666 h 1395856"/>
              <a:gd name="connsiteX48" fmla="*/ 1040182 w 1772549"/>
              <a:gd name="connsiteY48" fmla="*/ 601133 h 1395856"/>
              <a:gd name="connsiteX49" fmla="*/ 1052882 w 1772549"/>
              <a:gd name="connsiteY49" fmla="*/ 605366 h 1395856"/>
              <a:gd name="connsiteX50" fmla="*/ 1082515 w 1772549"/>
              <a:gd name="connsiteY50" fmla="*/ 622300 h 1395856"/>
              <a:gd name="connsiteX51" fmla="*/ 1107915 w 1772549"/>
              <a:gd name="connsiteY51" fmla="*/ 635000 h 1395856"/>
              <a:gd name="connsiteX52" fmla="*/ 1133315 w 1772549"/>
              <a:gd name="connsiteY52" fmla="*/ 630766 h 1395856"/>
              <a:gd name="connsiteX53" fmla="*/ 1158715 w 1772549"/>
              <a:gd name="connsiteY53" fmla="*/ 601133 h 1395856"/>
              <a:gd name="connsiteX54" fmla="*/ 1175649 w 1772549"/>
              <a:gd name="connsiteY54" fmla="*/ 558800 h 1395856"/>
              <a:gd name="connsiteX55" fmla="*/ 1179882 w 1772549"/>
              <a:gd name="connsiteY55" fmla="*/ 546100 h 1395856"/>
              <a:gd name="connsiteX56" fmla="*/ 1184115 w 1772549"/>
              <a:gd name="connsiteY56" fmla="*/ 529166 h 1395856"/>
              <a:gd name="connsiteX57" fmla="*/ 1192582 w 1772549"/>
              <a:gd name="connsiteY57" fmla="*/ 516466 h 1395856"/>
              <a:gd name="connsiteX58" fmla="*/ 1201049 w 1772549"/>
              <a:gd name="connsiteY58" fmla="*/ 478366 h 1395856"/>
              <a:gd name="connsiteX59" fmla="*/ 1209515 w 1772549"/>
              <a:gd name="connsiteY59" fmla="*/ 465666 h 1395856"/>
              <a:gd name="connsiteX60" fmla="*/ 1217982 w 1772549"/>
              <a:gd name="connsiteY60" fmla="*/ 436033 h 1395856"/>
              <a:gd name="connsiteX61" fmla="*/ 1226449 w 1772549"/>
              <a:gd name="connsiteY61" fmla="*/ 423333 h 1395856"/>
              <a:gd name="connsiteX62" fmla="*/ 1243382 w 1772549"/>
              <a:gd name="connsiteY62" fmla="*/ 393700 h 1395856"/>
              <a:gd name="connsiteX63" fmla="*/ 1247615 w 1772549"/>
              <a:gd name="connsiteY63" fmla="*/ 381000 h 1395856"/>
              <a:gd name="connsiteX64" fmla="*/ 1268782 w 1772549"/>
              <a:gd name="connsiteY64" fmla="*/ 351366 h 1395856"/>
              <a:gd name="connsiteX65" fmla="*/ 1277249 w 1772549"/>
              <a:gd name="connsiteY65" fmla="*/ 334433 h 1395856"/>
              <a:gd name="connsiteX66" fmla="*/ 1285715 w 1772549"/>
              <a:gd name="connsiteY66" fmla="*/ 309033 h 1395856"/>
              <a:gd name="connsiteX67" fmla="*/ 1298415 w 1772549"/>
              <a:gd name="connsiteY67" fmla="*/ 296333 h 1395856"/>
              <a:gd name="connsiteX68" fmla="*/ 1336515 w 1772549"/>
              <a:gd name="connsiteY68" fmla="*/ 279400 h 1395856"/>
              <a:gd name="connsiteX69" fmla="*/ 1353449 w 1772549"/>
              <a:gd name="connsiteY69" fmla="*/ 275166 h 1395856"/>
              <a:gd name="connsiteX70" fmla="*/ 1370382 w 1772549"/>
              <a:gd name="connsiteY70" fmla="*/ 266700 h 1395856"/>
              <a:gd name="connsiteX71" fmla="*/ 1395782 w 1772549"/>
              <a:gd name="connsiteY71" fmla="*/ 270933 h 1395856"/>
              <a:gd name="connsiteX72" fmla="*/ 1400015 w 1772549"/>
              <a:gd name="connsiteY72" fmla="*/ 283633 h 1395856"/>
              <a:gd name="connsiteX73" fmla="*/ 1408482 w 1772549"/>
              <a:gd name="connsiteY73" fmla="*/ 317500 h 1395856"/>
              <a:gd name="connsiteX74" fmla="*/ 1412715 w 1772549"/>
              <a:gd name="connsiteY74" fmla="*/ 330200 h 1395856"/>
              <a:gd name="connsiteX75" fmla="*/ 1416949 w 1772549"/>
              <a:gd name="connsiteY75" fmla="*/ 347133 h 1395856"/>
              <a:gd name="connsiteX76" fmla="*/ 1425415 w 1772549"/>
              <a:gd name="connsiteY76" fmla="*/ 359833 h 1395856"/>
              <a:gd name="connsiteX77" fmla="*/ 1442349 w 1772549"/>
              <a:gd name="connsiteY77" fmla="*/ 397933 h 1395856"/>
              <a:gd name="connsiteX78" fmla="*/ 1446582 w 1772549"/>
              <a:gd name="connsiteY78" fmla="*/ 414866 h 1395856"/>
              <a:gd name="connsiteX79" fmla="*/ 1455049 w 1772549"/>
              <a:gd name="connsiteY79" fmla="*/ 427566 h 1395856"/>
              <a:gd name="connsiteX80" fmla="*/ 1459282 w 1772549"/>
              <a:gd name="connsiteY80" fmla="*/ 440266 h 1395856"/>
              <a:gd name="connsiteX81" fmla="*/ 1471982 w 1772549"/>
              <a:gd name="connsiteY81" fmla="*/ 461433 h 1395856"/>
              <a:gd name="connsiteX82" fmla="*/ 1476215 w 1772549"/>
              <a:gd name="connsiteY82" fmla="*/ 474133 h 1395856"/>
              <a:gd name="connsiteX83" fmla="*/ 1493149 w 1772549"/>
              <a:gd name="connsiteY83" fmla="*/ 499533 h 1395856"/>
              <a:gd name="connsiteX84" fmla="*/ 1514315 w 1772549"/>
              <a:gd name="connsiteY84" fmla="*/ 541866 h 1395856"/>
              <a:gd name="connsiteX85" fmla="*/ 1514315 w 1772549"/>
              <a:gd name="connsiteY85" fmla="*/ 541866 h 1395856"/>
              <a:gd name="connsiteX86" fmla="*/ 1527015 w 1772549"/>
              <a:gd name="connsiteY86" fmla="*/ 571500 h 1395856"/>
              <a:gd name="connsiteX87" fmla="*/ 1535482 w 1772549"/>
              <a:gd name="connsiteY87" fmla="*/ 605366 h 1395856"/>
              <a:gd name="connsiteX88" fmla="*/ 1543949 w 1772549"/>
              <a:gd name="connsiteY88" fmla="*/ 618066 h 1395856"/>
              <a:gd name="connsiteX89" fmla="*/ 1556649 w 1772549"/>
              <a:gd name="connsiteY89" fmla="*/ 656166 h 1395856"/>
              <a:gd name="connsiteX90" fmla="*/ 1560882 w 1772549"/>
              <a:gd name="connsiteY90" fmla="*/ 668866 h 1395856"/>
              <a:gd name="connsiteX91" fmla="*/ 1569349 w 1772549"/>
              <a:gd name="connsiteY91" fmla="*/ 711200 h 1395856"/>
              <a:gd name="connsiteX92" fmla="*/ 1577815 w 1772549"/>
              <a:gd name="connsiteY92" fmla="*/ 745066 h 1395856"/>
              <a:gd name="connsiteX93" fmla="*/ 1586282 w 1772549"/>
              <a:gd name="connsiteY93" fmla="*/ 762000 h 1395856"/>
              <a:gd name="connsiteX94" fmla="*/ 1594749 w 1772549"/>
              <a:gd name="connsiteY94" fmla="*/ 787400 h 1395856"/>
              <a:gd name="connsiteX95" fmla="*/ 1611682 w 1772549"/>
              <a:gd name="connsiteY95" fmla="*/ 821266 h 1395856"/>
              <a:gd name="connsiteX96" fmla="*/ 1620149 w 1772549"/>
              <a:gd name="connsiteY96" fmla="*/ 838200 h 1395856"/>
              <a:gd name="connsiteX97" fmla="*/ 1624382 w 1772549"/>
              <a:gd name="connsiteY97" fmla="*/ 850900 h 1395856"/>
              <a:gd name="connsiteX98" fmla="*/ 1649782 w 1772549"/>
              <a:gd name="connsiteY98" fmla="*/ 897466 h 1395856"/>
              <a:gd name="connsiteX99" fmla="*/ 1654015 w 1772549"/>
              <a:gd name="connsiteY99" fmla="*/ 910166 h 1395856"/>
              <a:gd name="connsiteX100" fmla="*/ 1658249 w 1772549"/>
              <a:gd name="connsiteY100" fmla="*/ 927100 h 1395856"/>
              <a:gd name="connsiteX101" fmla="*/ 1666715 w 1772549"/>
              <a:gd name="connsiteY101" fmla="*/ 948266 h 1395856"/>
              <a:gd name="connsiteX102" fmla="*/ 1675182 w 1772549"/>
              <a:gd name="connsiteY102" fmla="*/ 973666 h 1395856"/>
              <a:gd name="connsiteX103" fmla="*/ 1692115 w 1772549"/>
              <a:gd name="connsiteY103" fmla="*/ 1007533 h 1395856"/>
              <a:gd name="connsiteX104" fmla="*/ 1696349 w 1772549"/>
              <a:gd name="connsiteY104" fmla="*/ 1020233 h 1395856"/>
              <a:gd name="connsiteX105" fmla="*/ 1700582 w 1772549"/>
              <a:gd name="connsiteY105" fmla="*/ 1037166 h 1395856"/>
              <a:gd name="connsiteX106" fmla="*/ 1709049 w 1772549"/>
              <a:gd name="connsiteY106" fmla="*/ 1049866 h 1395856"/>
              <a:gd name="connsiteX107" fmla="*/ 1717515 w 1772549"/>
              <a:gd name="connsiteY107" fmla="*/ 1079500 h 1395856"/>
              <a:gd name="connsiteX108" fmla="*/ 1725982 w 1772549"/>
              <a:gd name="connsiteY108" fmla="*/ 1104900 h 1395856"/>
              <a:gd name="connsiteX109" fmla="*/ 1730215 w 1772549"/>
              <a:gd name="connsiteY109" fmla="*/ 1121833 h 1395856"/>
              <a:gd name="connsiteX110" fmla="*/ 1747149 w 1772549"/>
              <a:gd name="connsiteY110" fmla="*/ 1155700 h 1395856"/>
              <a:gd name="connsiteX111" fmla="*/ 1755615 w 1772549"/>
              <a:gd name="connsiteY111" fmla="*/ 1181100 h 1395856"/>
              <a:gd name="connsiteX112" fmla="*/ 1759849 w 1772549"/>
              <a:gd name="connsiteY112" fmla="*/ 1193800 h 1395856"/>
              <a:gd name="connsiteX113" fmla="*/ 1772549 w 1772549"/>
              <a:gd name="connsiteY113" fmla="*/ 1176866 h 1395856"/>
              <a:gd name="connsiteX114" fmla="*/ 1759849 w 1772549"/>
              <a:gd name="connsiteY114" fmla="*/ 1185333 h 1395856"/>
              <a:gd name="connsiteX115" fmla="*/ 1751382 w 1772549"/>
              <a:gd name="connsiteY115" fmla="*/ 1206500 h 1395856"/>
              <a:gd name="connsiteX116" fmla="*/ 1742915 w 1772549"/>
              <a:gd name="connsiteY116" fmla="*/ 1223433 h 1395856"/>
              <a:gd name="connsiteX117" fmla="*/ 1717515 w 1772549"/>
              <a:gd name="connsiteY117" fmla="*/ 1261533 h 1395856"/>
              <a:gd name="connsiteX118" fmla="*/ 1709049 w 1772549"/>
              <a:gd name="connsiteY118" fmla="*/ 1274233 h 1395856"/>
              <a:gd name="connsiteX119" fmla="*/ 1662482 w 1772549"/>
              <a:gd name="connsiteY119" fmla="*/ 1303866 h 1395856"/>
              <a:gd name="connsiteX120" fmla="*/ 1641315 w 1772549"/>
              <a:gd name="connsiteY120" fmla="*/ 1308100 h 1395856"/>
              <a:gd name="connsiteX121" fmla="*/ 1607449 w 1772549"/>
              <a:gd name="connsiteY121" fmla="*/ 1316566 h 1395856"/>
              <a:gd name="connsiteX122" fmla="*/ 1582049 w 1772549"/>
              <a:gd name="connsiteY122" fmla="*/ 1320800 h 1395856"/>
              <a:gd name="connsiteX123" fmla="*/ 1565115 w 1772549"/>
              <a:gd name="connsiteY123" fmla="*/ 1325033 h 1395856"/>
              <a:gd name="connsiteX124" fmla="*/ 1493149 w 1772549"/>
              <a:gd name="connsiteY124" fmla="*/ 1333500 h 1395856"/>
              <a:gd name="connsiteX125" fmla="*/ 1467749 w 1772549"/>
              <a:gd name="connsiteY125" fmla="*/ 1337733 h 1395856"/>
              <a:gd name="connsiteX126" fmla="*/ 1446582 w 1772549"/>
              <a:gd name="connsiteY126" fmla="*/ 1350433 h 1395856"/>
              <a:gd name="connsiteX127" fmla="*/ 1387315 w 1772549"/>
              <a:gd name="connsiteY127" fmla="*/ 1358900 h 1395856"/>
              <a:gd name="connsiteX128" fmla="*/ 1366149 w 1772549"/>
              <a:gd name="connsiteY128" fmla="*/ 1363133 h 1395856"/>
              <a:gd name="connsiteX129" fmla="*/ 1302649 w 1772549"/>
              <a:gd name="connsiteY129" fmla="*/ 1380066 h 1395856"/>
              <a:gd name="connsiteX130" fmla="*/ 1006315 w 1772549"/>
              <a:gd name="connsiteY130" fmla="*/ 1384300 h 1395856"/>
              <a:gd name="connsiteX131" fmla="*/ 714215 w 1772549"/>
              <a:gd name="connsiteY131" fmla="*/ 1384300 h 1395856"/>
              <a:gd name="connsiteX132" fmla="*/ 671882 w 1772549"/>
              <a:gd name="connsiteY132" fmla="*/ 1371600 h 1395856"/>
              <a:gd name="connsiteX133" fmla="*/ 646482 w 1772549"/>
              <a:gd name="connsiteY133" fmla="*/ 1367366 h 1395856"/>
              <a:gd name="connsiteX134" fmla="*/ 595682 w 1772549"/>
              <a:gd name="connsiteY134" fmla="*/ 1354666 h 1395856"/>
              <a:gd name="connsiteX135" fmla="*/ 582982 w 1772549"/>
              <a:gd name="connsiteY135" fmla="*/ 1350433 h 1395856"/>
              <a:gd name="connsiteX136" fmla="*/ 566049 w 1772549"/>
              <a:gd name="connsiteY136" fmla="*/ 1346200 h 1395856"/>
              <a:gd name="connsiteX137" fmla="*/ 557582 w 1772549"/>
              <a:gd name="connsiteY137" fmla="*/ 1270000 h 1395856"/>
              <a:gd name="connsiteX138" fmla="*/ 574515 w 1772549"/>
              <a:gd name="connsiteY138" fmla="*/ 1240366 h 1395856"/>
              <a:gd name="connsiteX139" fmla="*/ 604149 w 1772549"/>
              <a:gd name="connsiteY139" fmla="*/ 1202266 h 1395856"/>
              <a:gd name="connsiteX140" fmla="*/ 629549 w 1772549"/>
              <a:gd name="connsiteY140" fmla="*/ 1185333 h 1395856"/>
              <a:gd name="connsiteX141" fmla="*/ 642249 w 1772549"/>
              <a:gd name="connsiteY141" fmla="*/ 1172633 h 1395856"/>
              <a:gd name="connsiteX142" fmla="*/ 650715 w 1772549"/>
              <a:gd name="connsiteY142" fmla="*/ 1159933 h 1395856"/>
              <a:gd name="connsiteX143" fmla="*/ 663415 w 1772549"/>
              <a:gd name="connsiteY143" fmla="*/ 1155700 h 1395856"/>
              <a:gd name="connsiteX144" fmla="*/ 676115 w 1772549"/>
              <a:gd name="connsiteY144" fmla="*/ 1147233 h 1395856"/>
              <a:gd name="connsiteX145" fmla="*/ 693049 w 1772549"/>
              <a:gd name="connsiteY145" fmla="*/ 1134533 h 1395856"/>
              <a:gd name="connsiteX146" fmla="*/ 722682 w 1772549"/>
              <a:gd name="connsiteY146" fmla="*/ 1121833 h 1395856"/>
              <a:gd name="connsiteX147" fmla="*/ 748082 w 1772549"/>
              <a:gd name="connsiteY147" fmla="*/ 1104900 h 1395856"/>
              <a:gd name="connsiteX148" fmla="*/ 765015 w 1772549"/>
              <a:gd name="connsiteY148" fmla="*/ 1096433 h 1395856"/>
              <a:gd name="connsiteX149" fmla="*/ 777715 w 1772549"/>
              <a:gd name="connsiteY149" fmla="*/ 1083733 h 1395856"/>
              <a:gd name="connsiteX150" fmla="*/ 803115 w 1772549"/>
              <a:gd name="connsiteY150" fmla="*/ 1066800 h 1395856"/>
              <a:gd name="connsiteX151" fmla="*/ 820049 w 1772549"/>
              <a:gd name="connsiteY151" fmla="*/ 1049866 h 1395856"/>
              <a:gd name="connsiteX152" fmla="*/ 845449 w 1772549"/>
              <a:gd name="connsiteY152" fmla="*/ 1032933 h 1395856"/>
              <a:gd name="connsiteX153" fmla="*/ 858149 w 1772549"/>
              <a:gd name="connsiteY153" fmla="*/ 1024466 h 1395856"/>
              <a:gd name="connsiteX154" fmla="*/ 866615 w 1772549"/>
              <a:gd name="connsiteY154" fmla="*/ 1011766 h 1395856"/>
              <a:gd name="connsiteX155" fmla="*/ 883549 w 1772549"/>
              <a:gd name="connsiteY155" fmla="*/ 994833 h 1395856"/>
              <a:gd name="connsiteX156" fmla="*/ 879315 w 1772549"/>
              <a:gd name="connsiteY156" fmla="*/ 952500 h 1395856"/>
              <a:gd name="connsiteX157" fmla="*/ 866615 w 1772549"/>
              <a:gd name="connsiteY157" fmla="*/ 939800 h 1395856"/>
              <a:gd name="connsiteX158" fmla="*/ 836982 w 1772549"/>
              <a:gd name="connsiteY158" fmla="*/ 927100 h 1395856"/>
              <a:gd name="connsiteX159" fmla="*/ 820049 w 1772549"/>
              <a:gd name="connsiteY159" fmla="*/ 918633 h 1395856"/>
              <a:gd name="connsiteX160" fmla="*/ 794649 w 1772549"/>
              <a:gd name="connsiteY160" fmla="*/ 901700 h 1395856"/>
              <a:gd name="connsiteX161" fmla="*/ 781949 w 1772549"/>
              <a:gd name="connsiteY161" fmla="*/ 893233 h 1395856"/>
              <a:gd name="connsiteX162" fmla="*/ 739615 w 1772549"/>
              <a:gd name="connsiteY162" fmla="*/ 876300 h 1395856"/>
              <a:gd name="connsiteX163" fmla="*/ 722682 w 1772549"/>
              <a:gd name="connsiteY163" fmla="*/ 872066 h 1395856"/>
              <a:gd name="connsiteX164" fmla="*/ 705749 w 1772549"/>
              <a:gd name="connsiteY164" fmla="*/ 863600 h 1395856"/>
              <a:gd name="connsiteX165" fmla="*/ 688815 w 1772549"/>
              <a:gd name="connsiteY165" fmla="*/ 859366 h 1395856"/>
              <a:gd name="connsiteX166" fmla="*/ 638015 w 1772549"/>
              <a:gd name="connsiteY166" fmla="*/ 838200 h 1395856"/>
              <a:gd name="connsiteX167" fmla="*/ 587215 w 1772549"/>
              <a:gd name="connsiteY167" fmla="*/ 817033 h 1395856"/>
              <a:gd name="connsiteX168" fmla="*/ 574515 w 1772549"/>
              <a:gd name="connsiteY168" fmla="*/ 800100 h 1395856"/>
              <a:gd name="connsiteX169" fmla="*/ 527949 w 1772549"/>
              <a:gd name="connsiteY169" fmla="*/ 774700 h 1395856"/>
              <a:gd name="connsiteX170" fmla="*/ 485615 w 1772549"/>
              <a:gd name="connsiteY170" fmla="*/ 757766 h 1395856"/>
              <a:gd name="connsiteX171" fmla="*/ 468682 w 1772549"/>
              <a:gd name="connsiteY171" fmla="*/ 740833 h 1395856"/>
              <a:gd name="connsiteX172" fmla="*/ 443282 w 1772549"/>
              <a:gd name="connsiteY172" fmla="*/ 732366 h 1395856"/>
              <a:gd name="connsiteX173" fmla="*/ 413649 w 1772549"/>
              <a:gd name="connsiteY173" fmla="*/ 715433 h 1395856"/>
              <a:gd name="connsiteX174" fmla="*/ 400949 w 1772549"/>
              <a:gd name="connsiteY174" fmla="*/ 706966 h 1395856"/>
              <a:gd name="connsiteX175" fmla="*/ 384015 w 1772549"/>
              <a:gd name="connsiteY175" fmla="*/ 702733 h 1395856"/>
              <a:gd name="connsiteX176" fmla="*/ 371315 w 1772549"/>
              <a:gd name="connsiteY176" fmla="*/ 694266 h 1395856"/>
              <a:gd name="connsiteX177" fmla="*/ 345915 w 1772549"/>
              <a:gd name="connsiteY177" fmla="*/ 685800 h 1395856"/>
              <a:gd name="connsiteX178" fmla="*/ 333215 w 1772549"/>
              <a:gd name="connsiteY178" fmla="*/ 681566 h 1395856"/>
              <a:gd name="connsiteX179" fmla="*/ 316282 w 1772549"/>
              <a:gd name="connsiteY179" fmla="*/ 673100 h 1395856"/>
              <a:gd name="connsiteX180" fmla="*/ 303582 w 1772549"/>
              <a:gd name="connsiteY180" fmla="*/ 664633 h 1395856"/>
              <a:gd name="connsiteX181" fmla="*/ 290882 w 1772549"/>
              <a:gd name="connsiteY181" fmla="*/ 651933 h 1395856"/>
              <a:gd name="connsiteX182" fmla="*/ 278182 w 1772549"/>
              <a:gd name="connsiteY182" fmla="*/ 647700 h 1395856"/>
              <a:gd name="connsiteX183" fmla="*/ 261249 w 1772549"/>
              <a:gd name="connsiteY183" fmla="*/ 635000 h 1395856"/>
              <a:gd name="connsiteX184" fmla="*/ 244315 w 1772549"/>
              <a:gd name="connsiteY184" fmla="*/ 626533 h 1395856"/>
              <a:gd name="connsiteX185" fmla="*/ 210449 w 1772549"/>
              <a:gd name="connsiteY185" fmla="*/ 605366 h 1395856"/>
              <a:gd name="connsiteX186" fmla="*/ 180815 w 1772549"/>
              <a:gd name="connsiteY186" fmla="*/ 584200 h 1395856"/>
              <a:gd name="connsiteX187" fmla="*/ 172349 w 1772549"/>
              <a:gd name="connsiteY187" fmla="*/ 571500 h 1395856"/>
              <a:gd name="connsiteX188" fmla="*/ 159649 w 1772549"/>
              <a:gd name="connsiteY188" fmla="*/ 563033 h 1395856"/>
              <a:gd name="connsiteX189" fmla="*/ 146949 w 1772549"/>
              <a:gd name="connsiteY189" fmla="*/ 550333 h 1395856"/>
              <a:gd name="connsiteX190" fmla="*/ 130015 w 1772549"/>
              <a:gd name="connsiteY190" fmla="*/ 537633 h 1395856"/>
              <a:gd name="connsiteX191" fmla="*/ 117315 w 1772549"/>
              <a:gd name="connsiteY191" fmla="*/ 529166 h 1395856"/>
              <a:gd name="connsiteX192" fmla="*/ 104615 w 1772549"/>
              <a:gd name="connsiteY192" fmla="*/ 516466 h 1395856"/>
              <a:gd name="connsiteX193" fmla="*/ 91915 w 1772549"/>
              <a:gd name="connsiteY193" fmla="*/ 508000 h 1395856"/>
              <a:gd name="connsiteX194" fmla="*/ 66515 w 1772549"/>
              <a:gd name="connsiteY194" fmla="*/ 482600 h 1395856"/>
              <a:gd name="connsiteX195" fmla="*/ 53815 w 1772549"/>
              <a:gd name="connsiteY195" fmla="*/ 469900 h 1395856"/>
              <a:gd name="connsiteX196" fmla="*/ 41115 w 1772549"/>
              <a:gd name="connsiteY196" fmla="*/ 452966 h 1395856"/>
              <a:gd name="connsiteX197" fmla="*/ 15715 w 1772549"/>
              <a:gd name="connsiteY197" fmla="*/ 427566 h 1395856"/>
              <a:gd name="connsiteX198" fmla="*/ 7249 w 1772549"/>
              <a:gd name="connsiteY198" fmla="*/ 402166 h 1395856"/>
              <a:gd name="connsiteX199" fmla="*/ 3015 w 1772549"/>
              <a:gd name="connsiteY199" fmla="*/ 389466 h 1395856"/>
              <a:gd name="connsiteX200" fmla="*/ 15715 w 1772549"/>
              <a:gd name="connsiteY200" fmla="*/ 275166 h 1395856"/>
              <a:gd name="connsiteX201" fmla="*/ 28415 w 1772549"/>
              <a:gd name="connsiteY201" fmla="*/ 262466 h 1395856"/>
              <a:gd name="connsiteX202" fmla="*/ 58049 w 1772549"/>
              <a:gd name="connsiteY202" fmla="*/ 245533 h 1395856"/>
              <a:gd name="connsiteX203" fmla="*/ 70749 w 1772549"/>
              <a:gd name="connsiteY203" fmla="*/ 232833 h 1395856"/>
              <a:gd name="connsiteX204" fmla="*/ 87682 w 1772549"/>
              <a:gd name="connsiteY204" fmla="*/ 224366 h 1395856"/>
              <a:gd name="connsiteX205" fmla="*/ 100382 w 1772549"/>
              <a:gd name="connsiteY205" fmla="*/ 215900 h 1395856"/>
              <a:gd name="connsiteX206" fmla="*/ 113082 w 1772549"/>
              <a:gd name="connsiteY206" fmla="*/ 211666 h 1395856"/>
              <a:gd name="connsiteX207" fmla="*/ 125782 w 1772549"/>
              <a:gd name="connsiteY207" fmla="*/ 203200 h 1395856"/>
              <a:gd name="connsiteX208" fmla="*/ 125782 w 1772549"/>
              <a:gd name="connsiteY208" fmla="*/ 194733 h 1395856"/>
              <a:gd name="connsiteX0" fmla="*/ 125782 w 1772549"/>
              <a:gd name="connsiteY0" fmla="*/ 194733 h 1408442"/>
              <a:gd name="connsiteX1" fmla="*/ 125782 w 1772549"/>
              <a:gd name="connsiteY1" fmla="*/ 194733 h 1408442"/>
              <a:gd name="connsiteX2" fmla="*/ 142715 w 1772549"/>
              <a:gd name="connsiteY2" fmla="*/ 156633 h 1408442"/>
              <a:gd name="connsiteX3" fmla="*/ 151182 w 1772549"/>
              <a:gd name="connsiteY3" fmla="*/ 143933 h 1408442"/>
              <a:gd name="connsiteX4" fmla="*/ 159649 w 1772549"/>
              <a:gd name="connsiteY4" fmla="*/ 127000 h 1408442"/>
              <a:gd name="connsiteX5" fmla="*/ 168115 w 1772549"/>
              <a:gd name="connsiteY5" fmla="*/ 114300 h 1408442"/>
              <a:gd name="connsiteX6" fmla="*/ 172349 w 1772549"/>
              <a:gd name="connsiteY6" fmla="*/ 101600 h 1408442"/>
              <a:gd name="connsiteX7" fmla="*/ 201982 w 1772549"/>
              <a:gd name="connsiteY7" fmla="*/ 63500 h 1408442"/>
              <a:gd name="connsiteX8" fmla="*/ 206215 w 1772549"/>
              <a:gd name="connsiteY8" fmla="*/ 50800 h 1408442"/>
              <a:gd name="connsiteX9" fmla="*/ 218915 w 1772549"/>
              <a:gd name="connsiteY9" fmla="*/ 42333 h 1408442"/>
              <a:gd name="connsiteX10" fmla="*/ 244315 w 1772549"/>
              <a:gd name="connsiteY10" fmla="*/ 25400 h 1408442"/>
              <a:gd name="connsiteX11" fmla="*/ 282415 w 1772549"/>
              <a:gd name="connsiteY11" fmla="*/ 4233 h 1408442"/>
              <a:gd name="connsiteX12" fmla="*/ 295115 w 1772549"/>
              <a:gd name="connsiteY12" fmla="*/ 0 h 1408442"/>
              <a:gd name="connsiteX13" fmla="*/ 379782 w 1772549"/>
              <a:gd name="connsiteY13" fmla="*/ 4233 h 1408442"/>
              <a:gd name="connsiteX14" fmla="*/ 396715 w 1772549"/>
              <a:gd name="connsiteY14" fmla="*/ 8466 h 1408442"/>
              <a:gd name="connsiteX15" fmla="*/ 409415 w 1772549"/>
              <a:gd name="connsiteY15" fmla="*/ 21166 h 1408442"/>
              <a:gd name="connsiteX16" fmla="*/ 443282 w 1772549"/>
              <a:gd name="connsiteY16" fmla="*/ 38100 h 1408442"/>
              <a:gd name="connsiteX17" fmla="*/ 481382 w 1772549"/>
              <a:gd name="connsiteY17" fmla="*/ 50800 h 1408442"/>
              <a:gd name="connsiteX18" fmla="*/ 511015 w 1772549"/>
              <a:gd name="connsiteY18" fmla="*/ 67733 h 1408442"/>
              <a:gd name="connsiteX19" fmla="*/ 536415 w 1772549"/>
              <a:gd name="connsiteY19" fmla="*/ 84666 h 1408442"/>
              <a:gd name="connsiteX20" fmla="*/ 561815 w 1772549"/>
              <a:gd name="connsiteY20" fmla="*/ 105833 h 1408442"/>
              <a:gd name="connsiteX21" fmla="*/ 587215 w 1772549"/>
              <a:gd name="connsiteY21" fmla="*/ 139700 h 1408442"/>
              <a:gd name="connsiteX22" fmla="*/ 604149 w 1772549"/>
              <a:gd name="connsiteY22" fmla="*/ 165100 h 1408442"/>
              <a:gd name="connsiteX23" fmla="*/ 625315 w 1772549"/>
              <a:gd name="connsiteY23" fmla="*/ 194733 h 1408442"/>
              <a:gd name="connsiteX24" fmla="*/ 638015 w 1772549"/>
              <a:gd name="connsiteY24" fmla="*/ 224366 h 1408442"/>
              <a:gd name="connsiteX25" fmla="*/ 654949 w 1772549"/>
              <a:gd name="connsiteY25" fmla="*/ 249766 h 1408442"/>
              <a:gd name="connsiteX26" fmla="*/ 663415 w 1772549"/>
              <a:gd name="connsiteY26" fmla="*/ 262466 h 1408442"/>
              <a:gd name="connsiteX27" fmla="*/ 671882 w 1772549"/>
              <a:gd name="connsiteY27" fmla="*/ 275166 h 1408442"/>
              <a:gd name="connsiteX28" fmla="*/ 680349 w 1772549"/>
              <a:gd name="connsiteY28" fmla="*/ 287866 h 1408442"/>
              <a:gd name="connsiteX29" fmla="*/ 693049 w 1772549"/>
              <a:gd name="connsiteY29" fmla="*/ 300566 h 1408442"/>
              <a:gd name="connsiteX30" fmla="*/ 697282 w 1772549"/>
              <a:gd name="connsiteY30" fmla="*/ 313266 h 1408442"/>
              <a:gd name="connsiteX31" fmla="*/ 718449 w 1772549"/>
              <a:gd name="connsiteY31" fmla="*/ 342900 h 1408442"/>
              <a:gd name="connsiteX32" fmla="*/ 731149 w 1772549"/>
              <a:gd name="connsiteY32" fmla="*/ 355600 h 1408442"/>
              <a:gd name="connsiteX33" fmla="*/ 739615 w 1772549"/>
              <a:gd name="connsiteY33" fmla="*/ 368300 h 1408442"/>
              <a:gd name="connsiteX34" fmla="*/ 765015 w 1772549"/>
              <a:gd name="connsiteY34" fmla="*/ 385233 h 1408442"/>
              <a:gd name="connsiteX35" fmla="*/ 777715 w 1772549"/>
              <a:gd name="connsiteY35" fmla="*/ 402166 h 1408442"/>
              <a:gd name="connsiteX36" fmla="*/ 790415 w 1772549"/>
              <a:gd name="connsiteY36" fmla="*/ 410633 h 1408442"/>
              <a:gd name="connsiteX37" fmla="*/ 803115 w 1772549"/>
              <a:gd name="connsiteY37" fmla="*/ 423333 h 1408442"/>
              <a:gd name="connsiteX38" fmla="*/ 815815 w 1772549"/>
              <a:gd name="connsiteY38" fmla="*/ 431800 h 1408442"/>
              <a:gd name="connsiteX39" fmla="*/ 845449 w 1772549"/>
              <a:gd name="connsiteY39" fmla="*/ 461433 h 1408442"/>
              <a:gd name="connsiteX40" fmla="*/ 887782 w 1772549"/>
              <a:gd name="connsiteY40" fmla="*/ 482600 h 1408442"/>
              <a:gd name="connsiteX41" fmla="*/ 900482 w 1772549"/>
              <a:gd name="connsiteY41" fmla="*/ 495300 h 1408442"/>
              <a:gd name="connsiteX42" fmla="*/ 925882 w 1772549"/>
              <a:gd name="connsiteY42" fmla="*/ 512233 h 1408442"/>
              <a:gd name="connsiteX43" fmla="*/ 938582 w 1772549"/>
              <a:gd name="connsiteY43" fmla="*/ 520700 h 1408442"/>
              <a:gd name="connsiteX44" fmla="*/ 951282 w 1772549"/>
              <a:gd name="connsiteY44" fmla="*/ 533400 h 1408442"/>
              <a:gd name="connsiteX45" fmla="*/ 963982 w 1772549"/>
              <a:gd name="connsiteY45" fmla="*/ 541866 h 1408442"/>
              <a:gd name="connsiteX46" fmla="*/ 989382 w 1772549"/>
              <a:gd name="connsiteY46" fmla="*/ 567266 h 1408442"/>
              <a:gd name="connsiteX47" fmla="*/ 1027482 w 1772549"/>
              <a:gd name="connsiteY47" fmla="*/ 592666 h 1408442"/>
              <a:gd name="connsiteX48" fmla="*/ 1040182 w 1772549"/>
              <a:gd name="connsiteY48" fmla="*/ 601133 h 1408442"/>
              <a:gd name="connsiteX49" fmla="*/ 1052882 w 1772549"/>
              <a:gd name="connsiteY49" fmla="*/ 605366 h 1408442"/>
              <a:gd name="connsiteX50" fmla="*/ 1082515 w 1772549"/>
              <a:gd name="connsiteY50" fmla="*/ 622300 h 1408442"/>
              <a:gd name="connsiteX51" fmla="*/ 1107915 w 1772549"/>
              <a:gd name="connsiteY51" fmla="*/ 635000 h 1408442"/>
              <a:gd name="connsiteX52" fmla="*/ 1133315 w 1772549"/>
              <a:gd name="connsiteY52" fmla="*/ 630766 h 1408442"/>
              <a:gd name="connsiteX53" fmla="*/ 1158715 w 1772549"/>
              <a:gd name="connsiteY53" fmla="*/ 601133 h 1408442"/>
              <a:gd name="connsiteX54" fmla="*/ 1175649 w 1772549"/>
              <a:gd name="connsiteY54" fmla="*/ 558800 h 1408442"/>
              <a:gd name="connsiteX55" fmla="*/ 1179882 w 1772549"/>
              <a:gd name="connsiteY55" fmla="*/ 546100 h 1408442"/>
              <a:gd name="connsiteX56" fmla="*/ 1184115 w 1772549"/>
              <a:gd name="connsiteY56" fmla="*/ 529166 h 1408442"/>
              <a:gd name="connsiteX57" fmla="*/ 1192582 w 1772549"/>
              <a:gd name="connsiteY57" fmla="*/ 516466 h 1408442"/>
              <a:gd name="connsiteX58" fmla="*/ 1201049 w 1772549"/>
              <a:gd name="connsiteY58" fmla="*/ 478366 h 1408442"/>
              <a:gd name="connsiteX59" fmla="*/ 1209515 w 1772549"/>
              <a:gd name="connsiteY59" fmla="*/ 465666 h 1408442"/>
              <a:gd name="connsiteX60" fmla="*/ 1217982 w 1772549"/>
              <a:gd name="connsiteY60" fmla="*/ 436033 h 1408442"/>
              <a:gd name="connsiteX61" fmla="*/ 1226449 w 1772549"/>
              <a:gd name="connsiteY61" fmla="*/ 423333 h 1408442"/>
              <a:gd name="connsiteX62" fmla="*/ 1243382 w 1772549"/>
              <a:gd name="connsiteY62" fmla="*/ 393700 h 1408442"/>
              <a:gd name="connsiteX63" fmla="*/ 1247615 w 1772549"/>
              <a:gd name="connsiteY63" fmla="*/ 381000 h 1408442"/>
              <a:gd name="connsiteX64" fmla="*/ 1268782 w 1772549"/>
              <a:gd name="connsiteY64" fmla="*/ 351366 h 1408442"/>
              <a:gd name="connsiteX65" fmla="*/ 1277249 w 1772549"/>
              <a:gd name="connsiteY65" fmla="*/ 334433 h 1408442"/>
              <a:gd name="connsiteX66" fmla="*/ 1285715 w 1772549"/>
              <a:gd name="connsiteY66" fmla="*/ 309033 h 1408442"/>
              <a:gd name="connsiteX67" fmla="*/ 1298415 w 1772549"/>
              <a:gd name="connsiteY67" fmla="*/ 296333 h 1408442"/>
              <a:gd name="connsiteX68" fmla="*/ 1336515 w 1772549"/>
              <a:gd name="connsiteY68" fmla="*/ 279400 h 1408442"/>
              <a:gd name="connsiteX69" fmla="*/ 1353449 w 1772549"/>
              <a:gd name="connsiteY69" fmla="*/ 275166 h 1408442"/>
              <a:gd name="connsiteX70" fmla="*/ 1370382 w 1772549"/>
              <a:gd name="connsiteY70" fmla="*/ 266700 h 1408442"/>
              <a:gd name="connsiteX71" fmla="*/ 1395782 w 1772549"/>
              <a:gd name="connsiteY71" fmla="*/ 270933 h 1408442"/>
              <a:gd name="connsiteX72" fmla="*/ 1400015 w 1772549"/>
              <a:gd name="connsiteY72" fmla="*/ 283633 h 1408442"/>
              <a:gd name="connsiteX73" fmla="*/ 1408482 w 1772549"/>
              <a:gd name="connsiteY73" fmla="*/ 317500 h 1408442"/>
              <a:gd name="connsiteX74" fmla="*/ 1412715 w 1772549"/>
              <a:gd name="connsiteY74" fmla="*/ 330200 h 1408442"/>
              <a:gd name="connsiteX75" fmla="*/ 1416949 w 1772549"/>
              <a:gd name="connsiteY75" fmla="*/ 347133 h 1408442"/>
              <a:gd name="connsiteX76" fmla="*/ 1425415 w 1772549"/>
              <a:gd name="connsiteY76" fmla="*/ 359833 h 1408442"/>
              <a:gd name="connsiteX77" fmla="*/ 1442349 w 1772549"/>
              <a:gd name="connsiteY77" fmla="*/ 397933 h 1408442"/>
              <a:gd name="connsiteX78" fmla="*/ 1446582 w 1772549"/>
              <a:gd name="connsiteY78" fmla="*/ 414866 h 1408442"/>
              <a:gd name="connsiteX79" fmla="*/ 1455049 w 1772549"/>
              <a:gd name="connsiteY79" fmla="*/ 427566 h 1408442"/>
              <a:gd name="connsiteX80" fmla="*/ 1459282 w 1772549"/>
              <a:gd name="connsiteY80" fmla="*/ 440266 h 1408442"/>
              <a:gd name="connsiteX81" fmla="*/ 1471982 w 1772549"/>
              <a:gd name="connsiteY81" fmla="*/ 461433 h 1408442"/>
              <a:gd name="connsiteX82" fmla="*/ 1476215 w 1772549"/>
              <a:gd name="connsiteY82" fmla="*/ 474133 h 1408442"/>
              <a:gd name="connsiteX83" fmla="*/ 1493149 w 1772549"/>
              <a:gd name="connsiteY83" fmla="*/ 499533 h 1408442"/>
              <a:gd name="connsiteX84" fmla="*/ 1514315 w 1772549"/>
              <a:gd name="connsiteY84" fmla="*/ 541866 h 1408442"/>
              <a:gd name="connsiteX85" fmla="*/ 1514315 w 1772549"/>
              <a:gd name="connsiteY85" fmla="*/ 541866 h 1408442"/>
              <a:gd name="connsiteX86" fmla="*/ 1527015 w 1772549"/>
              <a:gd name="connsiteY86" fmla="*/ 571500 h 1408442"/>
              <a:gd name="connsiteX87" fmla="*/ 1535482 w 1772549"/>
              <a:gd name="connsiteY87" fmla="*/ 605366 h 1408442"/>
              <a:gd name="connsiteX88" fmla="*/ 1543949 w 1772549"/>
              <a:gd name="connsiteY88" fmla="*/ 618066 h 1408442"/>
              <a:gd name="connsiteX89" fmla="*/ 1556649 w 1772549"/>
              <a:gd name="connsiteY89" fmla="*/ 656166 h 1408442"/>
              <a:gd name="connsiteX90" fmla="*/ 1560882 w 1772549"/>
              <a:gd name="connsiteY90" fmla="*/ 668866 h 1408442"/>
              <a:gd name="connsiteX91" fmla="*/ 1569349 w 1772549"/>
              <a:gd name="connsiteY91" fmla="*/ 711200 h 1408442"/>
              <a:gd name="connsiteX92" fmla="*/ 1577815 w 1772549"/>
              <a:gd name="connsiteY92" fmla="*/ 745066 h 1408442"/>
              <a:gd name="connsiteX93" fmla="*/ 1586282 w 1772549"/>
              <a:gd name="connsiteY93" fmla="*/ 762000 h 1408442"/>
              <a:gd name="connsiteX94" fmla="*/ 1594749 w 1772549"/>
              <a:gd name="connsiteY94" fmla="*/ 787400 h 1408442"/>
              <a:gd name="connsiteX95" fmla="*/ 1611682 w 1772549"/>
              <a:gd name="connsiteY95" fmla="*/ 821266 h 1408442"/>
              <a:gd name="connsiteX96" fmla="*/ 1620149 w 1772549"/>
              <a:gd name="connsiteY96" fmla="*/ 838200 h 1408442"/>
              <a:gd name="connsiteX97" fmla="*/ 1624382 w 1772549"/>
              <a:gd name="connsiteY97" fmla="*/ 850900 h 1408442"/>
              <a:gd name="connsiteX98" fmla="*/ 1649782 w 1772549"/>
              <a:gd name="connsiteY98" fmla="*/ 897466 h 1408442"/>
              <a:gd name="connsiteX99" fmla="*/ 1654015 w 1772549"/>
              <a:gd name="connsiteY99" fmla="*/ 910166 h 1408442"/>
              <a:gd name="connsiteX100" fmla="*/ 1658249 w 1772549"/>
              <a:gd name="connsiteY100" fmla="*/ 927100 h 1408442"/>
              <a:gd name="connsiteX101" fmla="*/ 1666715 w 1772549"/>
              <a:gd name="connsiteY101" fmla="*/ 948266 h 1408442"/>
              <a:gd name="connsiteX102" fmla="*/ 1675182 w 1772549"/>
              <a:gd name="connsiteY102" fmla="*/ 973666 h 1408442"/>
              <a:gd name="connsiteX103" fmla="*/ 1692115 w 1772549"/>
              <a:gd name="connsiteY103" fmla="*/ 1007533 h 1408442"/>
              <a:gd name="connsiteX104" fmla="*/ 1696349 w 1772549"/>
              <a:gd name="connsiteY104" fmla="*/ 1020233 h 1408442"/>
              <a:gd name="connsiteX105" fmla="*/ 1700582 w 1772549"/>
              <a:gd name="connsiteY105" fmla="*/ 1037166 h 1408442"/>
              <a:gd name="connsiteX106" fmla="*/ 1709049 w 1772549"/>
              <a:gd name="connsiteY106" fmla="*/ 1049866 h 1408442"/>
              <a:gd name="connsiteX107" fmla="*/ 1717515 w 1772549"/>
              <a:gd name="connsiteY107" fmla="*/ 1079500 h 1408442"/>
              <a:gd name="connsiteX108" fmla="*/ 1725982 w 1772549"/>
              <a:gd name="connsiteY108" fmla="*/ 1104900 h 1408442"/>
              <a:gd name="connsiteX109" fmla="*/ 1730215 w 1772549"/>
              <a:gd name="connsiteY109" fmla="*/ 1121833 h 1408442"/>
              <a:gd name="connsiteX110" fmla="*/ 1747149 w 1772549"/>
              <a:gd name="connsiteY110" fmla="*/ 1155700 h 1408442"/>
              <a:gd name="connsiteX111" fmla="*/ 1755615 w 1772549"/>
              <a:gd name="connsiteY111" fmla="*/ 1181100 h 1408442"/>
              <a:gd name="connsiteX112" fmla="*/ 1759849 w 1772549"/>
              <a:gd name="connsiteY112" fmla="*/ 1193800 h 1408442"/>
              <a:gd name="connsiteX113" fmla="*/ 1772549 w 1772549"/>
              <a:gd name="connsiteY113" fmla="*/ 1176866 h 1408442"/>
              <a:gd name="connsiteX114" fmla="*/ 1759849 w 1772549"/>
              <a:gd name="connsiteY114" fmla="*/ 1185333 h 1408442"/>
              <a:gd name="connsiteX115" fmla="*/ 1751382 w 1772549"/>
              <a:gd name="connsiteY115" fmla="*/ 1206500 h 1408442"/>
              <a:gd name="connsiteX116" fmla="*/ 1742915 w 1772549"/>
              <a:gd name="connsiteY116" fmla="*/ 1223433 h 1408442"/>
              <a:gd name="connsiteX117" fmla="*/ 1717515 w 1772549"/>
              <a:gd name="connsiteY117" fmla="*/ 1261533 h 1408442"/>
              <a:gd name="connsiteX118" fmla="*/ 1709049 w 1772549"/>
              <a:gd name="connsiteY118" fmla="*/ 1274233 h 1408442"/>
              <a:gd name="connsiteX119" fmla="*/ 1662482 w 1772549"/>
              <a:gd name="connsiteY119" fmla="*/ 1303866 h 1408442"/>
              <a:gd name="connsiteX120" fmla="*/ 1641315 w 1772549"/>
              <a:gd name="connsiteY120" fmla="*/ 1308100 h 1408442"/>
              <a:gd name="connsiteX121" fmla="*/ 1607449 w 1772549"/>
              <a:gd name="connsiteY121" fmla="*/ 1316566 h 1408442"/>
              <a:gd name="connsiteX122" fmla="*/ 1582049 w 1772549"/>
              <a:gd name="connsiteY122" fmla="*/ 1320800 h 1408442"/>
              <a:gd name="connsiteX123" fmla="*/ 1565115 w 1772549"/>
              <a:gd name="connsiteY123" fmla="*/ 1325033 h 1408442"/>
              <a:gd name="connsiteX124" fmla="*/ 1493149 w 1772549"/>
              <a:gd name="connsiteY124" fmla="*/ 1333500 h 1408442"/>
              <a:gd name="connsiteX125" fmla="*/ 1467749 w 1772549"/>
              <a:gd name="connsiteY125" fmla="*/ 1337733 h 1408442"/>
              <a:gd name="connsiteX126" fmla="*/ 1446582 w 1772549"/>
              <a:gd name="connsiteY126" fmla="*/ 1350433 h 1408442"/>
              <a:gd name="connsiteX127" fmla="*/ 1387315 w 1772549"/>
              <a:gd name="connsiteY127" fmla="*/ 1358900 h 1408442"/>
              <a:gd name="connsiteX128" fmla="*/ 1366149 w 1772549"/>
              <a:gd name="connsiteY128" fmla="*/ 1363133 h 1408442"/>
              <a:gd name="connsiteX129" fmla="*/ 1302649 w 1772549"/>
              <a:gd name="connsiteY129" fmla="*/ 1380066 h 1408442"/>
              <a:gd name="connsiteX130" fmla="*/ 1010548 w 1772549"/>
              <a:gd name="connsiteY130" fmla="*/ 1401233 h 1408442"/>
              <a:gd name="connsiteX131" fmla="*/ 714215 w 1772549"/>
              <a:gd name="connsiteY131" fmla="*/ 1384300 h 1408442"/>
              <a:gd name="connsiteX132" fmla="*/ 671882 w 1772549"/>
              <a:gd name="connsiteY132" fmla="*/ 1371600 h 1408442"/>
              <a:gd name="connsiteX133" fmla="*/ 646482 w 1772549"/>
              <a:gd name="connsiteY133" fmla="*/ 1367366 h 1408442"/>
              <a:gd name="connsiteX134" fmla="*/ 595682 w 1772549"/>
              <a:gd name="connsiteY134" fmla="*/ 1354666 h 1408442"/>
              <a:gd name="connsiteX135" fmla="*/ 582982 w 1772549"/>
              <a:gd name="connsiteY135" fmla="*/ 1350433 h 1408442"/>
              <a:gd name="connsiteX136" fmla="*/ 566049 w 1772549"/>
              <a:gd name="connsiteY136" fmla="*/ 1346200 h 1408442"/>
              <a:gd name="connsiteX137" fmla="*/ 557582 w 1772549"/>
              <a:gd name="connsiteY137" fmla="*/ 1270000 h 1408442"/>
              <a:gd name="connsiteX138" fmla="*/ 574515 w 1772549"/>
              <a:gd name="connsiteY138" fmla="*/ 1240366 h 1408442"/>
              <a:gd name="connsiteX139" fmla="*/ 604149 w 1772549"/>
              <a:gd name="connsiteY139" fmla="*/ 1202266 h 1408442"/>
              <a:gd name="connsiteX140" fmla="*/ 629549 w 1772549"/>
              <a:gd name="connsiteY140" fmla="*/ 1185333 h 1408442"/>
              <a:gd name="connsiteX141" fmla="*/ 642249 w 1772549"/>
              <a:gd name="connsiteY141" fmla="*/ 1172633 h 1408442"/>
              <a:gd name="connsiteX142" fmla="*/ 650715 w 1772549"/>
              <a:gd name="connsiteY142" fmla="*/ 1159933 h 1408442"/>
              <a:gd name="connsiteX143" fmla="*/ 663415 w 1772549"/>
              <a:gd name="connsiteY143" fmla="*/ 1155700 h 1408442"/>
              <a:gd name="connsiteX144" fmla="*/ 676115 w 1772549"/>
              <a:gd name="connsiteY144" fmla="*/ 1147233 h 1408442"/>
              <a:gd name="connsiteX145" fmla="*/ 693049 w 1772549"/>
              <a:gd name="connsiteY145" fmla="*/ 1134533 h 1408442"/>
              <a:gd name="connsiteX146" fmla="*/ 722682 w 1772549"/>
              <a:gd name="connsiteY146" fmla="*/ 1121833 h 1408442"/>
              <a:gd name="connsiteX147" fmla="*/ 748082 w 1772549"/>
              <a:gd name="connsiteY147" fmla="*/ 1104900 h 1408442"/>
              <a:gd name="connsiteX148" fmla="*/ 765015 w 1772549"/>
              <a:gd name="connsiteY148" fmla="*/ 1096433 h 1408442"/>
              <a:gd name="connsiteX149" fmla="*/ 777715 w 1772549"/>
              <a:gd name="connsiteY149" fmla="*/ 1083733 h 1408442"/>
              <a:gd name="connsiteX150" fmla="*/ 803115 w 1772549"/>
              <a:gd name="connsiteY150" fmla="*/ 1066800 h 1408442"/>
              <a:gd name="connsiteX151" fmla="*/ 820049 w 1772549"/>
              <a:gd name="connsiteY151" fmla="*/ 1049866 h 1408442"/>
              <a:gd name="connsiteX152" fmla="*/ 845449 w 1772549"/>
              <a:gd name="connsiteY152" fmla="*/ 1032933 h 1408442"/>
              <a:gd name="connsiteX153" fmla="*/ 858149 w 1772549"/>
              <a:gd name="connsiteY153" fmla="*/ 1024466 h 1408442"/>
              <a:gd name="connsiteX154" fmla="*/ 866615 w 1772549"/>
              <a:gd name="connsiteY154" fmla="*/ 1011766 h 1408442"/>
              <a:gd name="connsiteX155" fmla="*/ 883549 w 1772549"/>
              <a:gd name="connsiteY155" fmla="*/ 994833 h 1408442"/>
              <a:gd name="connsiteX156" fmla="*/ 879315 w 1772549"/>
              <a:gd name="connsiteY156" fmla="*/ 952500 h 1408442"/>
              <a:gd name="connsiteX157" fmla="*/ 866615 w 1772549"/>
              <a:gd name="connsiteY157" fmla="*/ 939800 h 1408442"/>
              <a:gd name="connsiteX158" fmla="*/ 836982 w 1772549"/>
              <a:gd name="connsiteY158" fmla="*/ 927100 h 1408442"/>
              <a:gd name="connsiteX159" fmla="*/ 820049 w 1772549"/>
              <a:gd name="connsiteY159" fmla="*/ 918633 h 1408442"/>
              <a:gd name="connsiteX160" fmla="*/ 794649 w 1772549"/>
              <a:gd name="connsiteY160" fmla="*/ 901700 h 1408442"/>
              <a:gd name="connsiteX161" fmla="*/ 781949 w 1772549"/>
              <a:gd name="connsiteY161" fmla="*/ 893233 h 1408442"/>
              <a:gd name="connsiteX162" fmla="*/ 739615 w 1772549"/>
              <a:gd name="connsiteY162" fmla="*/ 876300 h 1408442"/>
              <a:gd name="connsiteX163" fmla="*/ 722682 w 1772549"/>
              <a:gd name="connsiteY163" fmla="*/ 872066 h 1408442"/>
              <a:gd name="connsiteX164" fmla="*/ 705749 w 1772549"/>
              <a:gd name="connsiteY164" fmla="*/ 863600 h 1408442"/>
              <a:gd name="connsiteX165" fmla="*/ 688815 w 1772549"/>
              <a:gd name="connsiteY165" fmla="*/ 859366 h 1408442"/>
              <a:gd name="connsiteX166" fmla="*/ 638015 w 1772549"/>
              <a:gd name="connsiteY166" fmla="*/ 838200 h 1408442"/>
              <a:gd name="connsiteX167" fmla="*/ 587215 w 1772549"/>
              <a:gd name="connsiteY167" fmla="*/ 817033 h 1408442"/>
              <a:gd name="connsiteX168" fmla="*/ 574515 w 1772549"/>
              <a:gd name="connsiteY168" fmla="*/ 800100 h 1408442"/>
              <a:gd name="connsiteX169" fmla="*/ 527949 w 1772549"/>
              <a:gd name="connsiteY169" fmla="*/ 774700 h 1408442"/>
              <a:gd name="connsiteX170" fmla="*/ 485615 w 1772549"/>
              <a:gd name="connsiteY170" fmla="*/ 757766 h 1408442"/>
              <a:gd name="connsiteX171" fmla="*/ 468682 w 1772549"/>
              <a:gd name="connsiteY171" fmla="*/ 740833 h 1408442"/>
              <a:gd name="connsiteX172" fmla="*/ 443282 w 1772549"/>
              <a:gd name="connsiteY172" fmla="*/ 732366 h 1408442"/>
              <a:gd name="connsiteX173" fmla="*/ 413649 w 1772549"/>
              <a:gd name="connsiteY173" fmla="*/ 715433 h 1408442"/>
              <a:gd name="connsiteX174" fmla="*/ 400949 w 1772549"/>
              <a:gd name="connsiteY174" fmla="*/ 706966 h 1408442"/>
              <a:gd name="connsiteX175" fmla="*/ 384015 w 1772549"/>
              <a:gd name="connsiteY175" fmla="*/ 702733 h 1408442"/>
              <a:gd name="connsiteX176" fmla="*/ 371315 w 1772549"/>
              <a:gd name="connsiteY176" fmla="*/ 694266 h 1408442"/>
              <a:gd name="connsiteX177" fmla="*/ 345915 w 1772549"/>
              <a:gd name="connsiteY177" fmla="*/ 685800 h 1408442"/>
              <a:gd name="connsiteX178" fmla="*/ 333215 w 1772549"/>
              <a:gd name="connsiteY178" fmla="*/ 681566 h 1408442"/>
              <a:gd name="connsiteX179" fmla="*/ 316282 w 1772549"/>
              <a:gd name="connsiteY179" fmla="*/ 673100 h 1408442"/>
              <a:gd name="connsiteX180" fmla="*/ 303582 w 1772549"/>
              <a:gd name="connsiteY180" fmla="*/ 664633 h 1408442"/>
              <a:gd name="connsiteX181" fmla="*/ 290882 w 1772549"/>
              <a:gd name="connsiteY181" fmla="*/ 651933 h 1408442"/>
              <a:gd name="connsiteX182" fmla="*/ 278182 w 1772549"/>
              <a:gd name="connsiteY182" fmla="*/ 647700 h 1408442"/>
              <a:gd name="connsiteX183" fmla="*/ 261249 w 1772549"/>
              <a:gd name="connsiteY183" fmla="*/ 635000 h 1408442"/>
              <a:gd name="connsiteX184" fmla="*/ 244315 w 1772549"/>
              <a:gd name="connsiteY184" fmla="*/ 626533 h 1408442"/>
              <a:gd name="connsiteX185" fmla="*/ 210449 w 1772549"/>
              <a:gd name="connsiteY185" fmla="*/ 605366 h 1408442"/>
              <a:gd name="connsiteX186" fmla="*/ 180815 w 1772549"/>
              <a:gd name="connsiteY186" fmla="*/ 584200 h 1408442"/>
              <a:gd name="connsiteX187" fmla="*/ 172349 w 1772549"/>
              <a:gd name="connsiteY187" fmla="*/ 571500 h 1408442"/>
              <a:gd name="connsiteX188" fmla="*/ 159649 w 1772549"/>
              <a:gd name="connsiteY188" fmla="*/ 563033 h 1408442"/>
              <a:gd name="connsiteX189" fmla="*/ 146949 w 1772549"/>
              <a:gd name="connsiteY189" fmla="*/ 550333 h 1408442"/>
              <a:gd name="connsiteX190" fmla="*/ 130015 w 1772549"/>
              <a:gd name="connsiteY190" fmla="*/ 537633 h 1408442"/>
              <a:gd name="connsiteX191" fmla="*/ 117315 w 1772549"/>
              <a:gd name="connsiteY191" fmla="*/ 529166 h 1408442"/>
              <a:gd name="connsiteX192" fmla="*/ 104615 w 1772549"/>
              <a:gd name="connsiteY192" fmla="*/ 516466 h 1408442"/>
              <a:gd name="connsiteX193" fmla="*/ 91915 w 1772549"/>
              <a:gd name="connsiteY193" fmla="*/ 508000 h 1408442"/>
              <a:gd name="connsiteX194" fmla="*/ 66515 w 1772549"/>
              <a:gd name="connsiteY194" fmla="*/ 482600 h 1408442"/>
              <a:gd name="connsiteX195" fmla="*/ 53815 w 1772549"/>
              <a:gd name="connsiteY195" fmla="*/ 469900 h 1408442"/>
              <a:gd name="connsiteX196" fmla="*/ 41115 w 1772549"/>
              <a:gd name="connsiteY196" fmla="*/ 452966 h 1408442"/>
              <a:gd name="connsiteX197" fmla="*/ 15715 w 1772549"/>
              <a:gd name="connsiteY197" fmla="*/ 427566 h 1408442"/>
              <a:gd name="connsiteX198" fmla="*/ 7249 w 1772549"/>
              <a:gd name="connsiteY198" fmla="*/ 402166 h 1408442"/>
              <a:gd name="connsiteX199" fmla="*/ 3015 w 1772549"/>
              <a:gd name="connsiteY199" fmla="*/ 389466 h 1408442"/>
              <a:gd name="connsiteX200" fmla="*/ 15715 w 1772549"/>
              <a:gd name="connsiteY200" fmla="*/ 275166 h 1408442"/>
              <a:gd name="connsiteX201" fmla="*/ 28415 w 1772549"/>
              <a:gd name="connsiteY201" fmla="*/ 262466 h 1408442"/>
              <a:gd name="connsiteX202" fmla="*/ 58049 w 1772549"/>
              <a:gd name="connsiteY202" fmla="*/ 245533 h 1408442"/>
              <a:gd name="connsiteX203" fmla="*/ 70749 w 1772549"/>
              <a:gd name="connsiteY203" fmla="*/ 232833 h 1408442"/>
              <a:gd name="connsiteX204" fmla="*/ 87682 w 1772549"/>
              <a:gd name="connsiteY204" fmla="*/ 224366 h 1408442"/>
              <a:gd name="connsiteX205" fmla="*/ 100382 w 1772549"/>
              <a:gd name="connsiteY205" fmla="*/ 215900 h 1408442"/>
              <a:gd name="connsiteX206" fmla="*/ 113082 w 1772549"/>
              <a:gd name="connsiteY206" fmla="*/ 211666 h 1408442"/>
              <a:gd name="connsiteX207" fmla="*/ 125782 w 1772549"/>
              <a:gd name="connsiteY207" fmla="*/ 203200 h 1408442"/>
              <a:gd name="connsiteX208" fmla="*/ 125782 w 1772549"/>
              <a:gd name="connsiteY208" fmla="*/ 194733 h 1408442"/>
              <a:gd name="connsiteX0" fmla="*/ 125782 w 1772549"/>
              <a:gd name="connsiteY0" fmla="*/ 194733 h 1408442"/>
              <a:gd name="connsiteX1" fmla="*/ 125782 w 1772549"/>
              <a:gd name="connsiteY1" fmla="*/ 194733 h 1408442"/>
              <a:gd name="connsiteX2" fmla="*/ 142715 w 1772549"/>
              <a:gd name="connsiteY2" fmla="*/ 156633 h 1408442"/>
              <a:gd name="connsiteX3" fmla="*/ 151182 w 1772549"/>
              <a:gd name="connsiteY3" fmla="*/ 143933 h 1408442"/>
              <a:gd name="connsiteX4" fmla="*/ 159649 w 1772549"/>
              <a:gd name="connsiteY4" fmla="*/ 127000 h 1408442"/>
              <a:gd name="connsiteX5" fmla="*/ 168115 w 1772549"/>
              <a:gd name="connsiteY5" fmla="*/ 114300 h 1408442"/>
              <a:gd name="connsiteX6" fmla="*/ 172349 w 1772549"/>
              <a:gd name="connsiteY6" fmla="*/ 101600 h 1408442"/>
              <a:gd name="connsiteX7" fmla="*/ 201982 w 1772549"/>
              <a:gd name="connsiteY7" fmla="*/ 63500 h 1408442"/>
              <a:gd name="connsiteX8" fmla="*/ 206215 w 1772549"/>
              <a:gd name="connsiteY8" fmla="*/ 50800 h 1408442"/>
              <a:gd name="connsiteX9" fmla="*/ 218915 w 1772549"/>
              <a:gd name="connsiteY9" fmla="*/ 42333 h 1408442"/>
              <a:gd name="connsiteX10" fmla="*/ 244315 w 1772549"/>
              <a:gd name="connsiteY10" fmla="*/ 25400 h 1408442"/>
              <a:gd name="connsiteX11" fmla="*/ 282415 w 1772549"/>
              <a:gd name="connsiteY11" fmla="*/ 4233 h 1408442"/>
              <a:gd name="connsiteX12" fmla="*/ 295115 w 1772549"/>
              <a:gd name="connsiteY12" fmla="*/ 0 h 1408442"/>
              <a:gd name="connsiteX13" fmla="*/ 379782 w 1772549"/>
              <a:gd name="connsiteY13" fmla="*/ 4233 h 1408442"/>
              <a:gd name="connsiteX14" fmla="*/ 396715 w 1772549"/>
              <a:gd name="connsiteY14" fmla="*/ 8466 h 1408442"/>
              <a:gd name="connsiteX15" fmla="*/ 409415 w 1772549"/>
              <a:gd name="connsiteY15" fmla="*/ 21166 h 1408442"/>
              <a:gd name="connsiteX16" fmla="*/ 443282 w 1772549"/>
              <a:gd name="connsiteY16" fmla="*/ 38100 h 1408442"/>
              <a:gd name="connsiteX17" fmla="*/ 481382 w 1772549"/>
              <a:gd name="connsiteY17" fmla="*/ 50800 h 1408442"/>
              <a:gd name="connsiteX18" fmla="*/ 511015 w 1772549"/>
              <a:gd name="connsiteY18" fmla="*/ 67733 h 1408442"/>
              <a:gd name="connsiteX19" fmla="*/ 536415 w 1772549"/>
              <a:gd name="connsiteY19" fmla="*/ 84666 h 1408442"/>
              <a:gd name="connsiteX20" fmla="*/ 561815 w 1772549"/>
              <a:gd name="connsiteY20" fmla="*/ 105833 h 1408442"/>
              <a:gd name="connsiteX21" fmla="*/ 587215 w 1772549"/>
              <a:gd name="connsiteY21" fmla="*/ 139700 h 1408442"/>
              <a:gd name="connsiteX22" fmla="*/ 604149 w 1772549"/>
              <a:gd name="connsiteY22" fmla="*/ 165100 h 1408442"/>
              <a:gd name="connsiteX23" fmla="*/ 625315 w 1772549"/>
              <a:gd name="connsiteY23" fmla="*/ 194733 h 1408442"/>
              <a:gd name="connsiteX24" fmla="*/ 638015 w 1772549"/>
              <a:gd name="connsiteY24" fmla="*/ 224366 h 1408442"/>
              <a:gd name="connsiteX25" fmla="*/ 654949 w 1772549"/>
              <a:gd name="connsiteY25" fmla="*/ 249766 h 1408442"/>
              <a:gd name="connsiteX26" fmla="*/ 663415 w 1772549"/>
              <a:gd name="connsiteY26" fmla="*/ 262466 h 1408442"/>
              <a:gd name="connsiteX27" fmla="*/ 671882 w 1772549"/>
              <a:gd name="connsiteY27" fmla="*/ 275166 h 1408442"/>
              <a:gd name="connsiteX28" fmla="*/ 680349 w 1772549"/>
              <a:gd name="connsiteY28" fmla="*/ 287866 h 1408442"/>
              <a:gd name="connsiteX29" fmla="*/ 693049 w 1772549"/>
              <a:gd name="connsiteY29" fmla="*/ 300566 h 1408442"/>
              <a:gd name="connsiteX30" fmla="*/ 697282 w 1772549"/>
              <a:gd name="connsiteY30" fmla="*/ 313266 h 1408442"/>
              <a:gd name="connsiteX31" fmla="*/ 718449 w 1772549"/>
              <a:gd name="connsiteY31" fmla="*/ 342900 h 1408442"/>
              <a:gd name="connsiteX32" fmla="*/ 731149 w 1772549"/>
              <a:gd name="connsiteY32" fmla="*/ 355600 h 1408442"/>
              <a:gd name="connsiteX33" fmla="*/ 739615 w 1772549"/>
              <a:gd name="connsiteY33" fmla="*/ 368300 h 1408442"/>
              <a:gd name="connsiteX34" fmla="*/ 765015 w 1772549"/>
              <a:gd name="connsiteY34" fmla="*/ 385233 h 1408442"/>
              <a:gd name="connsiteX35" fmla="*/ 777715 w 1772549"/>
              <a:gd name="connsiteY35" fmla="*/ 402166 h 1408442"/>
              <a:gd name="connsiteX36" fmla="*/ 790415 w 1772549"/>
              <a:gd name="connsiteY36" fmla="*/ 410633 h 1408442"/>
              <a:gd name="connsiteX37" fmla="*/ 803115 w 1772549"/>
              <a:gd name="connsiteY37" fmla="*/ 423333 h 1408442"/>
              <a:gd name="connsiteX38" fmla="*/ 815815 w 1772549"/>
              <a:gd name="connsiteY38" fmla="*/ 431800 h 1408442"/>
              <a:gd name="connsiteX39" fmla="*/ 845449 w 1772549"/>
              <a:gd name="connsiteY39" fmla="*/ 461433 h 1408442"/>
              <a:gd name="connsiteX40" fmla="*/ 887782 w 1772549"/>
              <a:gd name="connsiteY40" fmla="*/ 482600 h 1408442"/>
              <a:gd name="connsiteX41" fmla="*/ 900482 w 1772549"/>
              <a:gd name="connsiteY41" fmla="*/ 495300 h 1408442"/>
              <a:gd name="connsiteX42" fmla="*/ 925882 w 1772549"/>
              <a:gd name="connsiteY42" fmla="*/ 512233 h 1408442"/>
              <a:gd name="connsiteX43" fmla="*/ 938582 w 1772549"/>
              <a:gd name="connsiteY43" fmla="*/ 520700 h 1408442"/>
              <a:gd name="connsiteX44" fmla="*/ 951282 w 1772549"/>
              <a:gd name="connsiteY44" fmla="*/ 533400 h 1408442"/>
              <a:gd name="connsiteX45" fmla="*/ 963982 w 1772549"/>
              <a:gd name="connsiteY45" fmla="*/ 541866 h 1408442"/>
              <a:gd name="connsiteX46" fmla="*/ 989382 w 1772549"/>
              <a:gd name="connsiteY46" fmla="*/ 567266 h 1408442"/>
              <a:gd name="connsiteX47" fmla="*/ 1027482 w 1772549"/>
              <a:gd name="connsiteY47" fmla="*/ 592666 h 1408442"/>
              <a:gd name="connsiteX48" fmla="*/ 1040182 w 1772549"/>
              <a:gd name="connsiteY48" fmla="*/ 601133 h 1408442"/>
              <a:gd name="connsiteX49" fmla="*/ 1052882 w 1772549"/>
              <a:gd name="connsiteY49" fmla="*/ 605366 h 1408442"/>
              <a:gd name="connsiteX50" fmla="*/ 1082515 w 1772549"/>
              <a:gd name="connsiteY50" fmla="*/ 622300 h 1408442"/>
              <a:gd name="connsiteX51" fmla="*/ 1107915 w 1772549"/>
              <a:gd name="connsiteY51" fmla="*/ 635000 h 1408442"/>
              <a:gd name="connsiteX52" fmla="*/ 1133315 w 1772549"/>
              <a:gd name="connsiteY52" fmla="*/ 630766 h 1408442"/>
              <a:gd name="connsiteX53" fmla="*/ 1158715 w 1772549"/>
              <a:gd name="connsiteY53" fmla="*/ 601133 h 1408442"/>
              <a:gd name="connsiteX54" fmla="*/ 1175649 w 1772549"/>
              <a:gd name="connsiteY54" fmla="*/ 558800 h 1408442"/>
              <a:gd name="connsiteX55" fmla="*/ 1179882 w 1772549"/>
              <a:gd name="connsiteY55" fmla="*/ 546100 h 1408442"/>
              <a:gd name="connsiteX56" fmla="*/ 1184115 w 1772549"/>
              <a:gd name="connsiteY56" fmla="*/ 529166 h 1408442"/>
              <a:gd name="connsiteX57" fmla="*/ 1192582 w 1772549"/>
              <a:gd name="connsiteY57" fmla="*/ 516466 h 1408442"/>
              <a:gd name="connsiteX58" fmla="*/ 1201049 w 1772549"/>
              <a:gd name="connsiteY58" fmla="*/ 478366 h 1408442"/>
              <a:gd name="connsiteX59" fmla="*/ 1209515 w 1772549"/>
              <a:gd name="connsiteY59" fmla="*/ 465666 h 1408442"/>
              <a:gd name="connsiteX60" fmla="*/ 1217982 w 1772549"/>
              <a:gd name="connsiteY60" fmla="*/ 436033 h 1408442"/>
              <a:gd name="connsiteX61" fmla="*/ 1226449 w 1772549"/>
              <a:gd name="connsiteY61" fmla="*/ 423333 h 1408442"/>
              <a:gd name="connsiteX62" fmla="*/ 1243382 w 1772549"/>
              <a:gd name="connsiteY62" fmla="*/ 393700 h 1408442"/>
              <a:gd name="connsiteX63" fmla="*/ 1247615 w 1772549"/>
              <a:gd name="connsiteY63" fmla="*/ 381000 h 1408442"/>
              <a:gd name="connsiteX64" fmla="*/ 1268782 w 1772549"/>
              <a:gd name="connsiteY64" fmla="*/ 351366 h 1408442"/>
              <a:gd name="connsiteX65" fmla="*/ 1277249 w 1772549"/>
              <a:gd name="connsiteY65" fmla="*/ 334433 h 1408442"/>
              <a:gd name="connsiteX66" fmla="*/ 1285715 w 1772549"/>
              <a:gd name="connsiteY66" fmla="*/ 309033 h 1408442"/>
              <a:gd name="connsiteX67" fmla="*/ 1298415 w 1772549"/>
              <a:gd name="connsiteY67" fmla="*/ 296333 h 1408442"/>
              <a:gd name="connsiteX68" fmla="*/ 1336515 w 1772549"/>
              <a:gd name="connsiteY68" fmla="*/ 279400 h 1408442"/>
              <a:gd name="connsiteX69" fmla="*/ 1353449 w 1772549"/>
              <a:gd name="connsiteY69" fmla="*/ 275166 h 1408442"/>
              <a:gd name="connsiteX70" fmla="*/ 1370382 w 1772549"/>
              <a:gd name="connsiteY70" fmla="*/ 266700 h 1408442"/>
              <a:gd name="connsiteX71" fmla="*/ 1395782 w 1772549"/>
              <a:gd name="connsiteY71" fmla="*/ 270933 h 1408442"/>
              <a:gd name="connsiteX72" fmla="*/ 1400015 w 1772549"/>
              <a:gd name="connsiteY72" fmla="*/ 283633 h 1408442"/>
              <a:gd name="connsiteX73" fmla="*/ 1408482 w 1772549"/>
              <a:gd name="connsiteY73" fmla="*/ 317500 h 1408442"/>
              <a:gd name="connsiteX74" fmla="*/ 1412715 w 1772549"/>
              <a:gd name="connsiteY74" fmla="*/ 330200 h 1408442"/>
              <a:gd name="connsiteX75" fmla="*/ 1416949 w 1772549"/>
              <a:gd name="connsiteY75" fmla="*/ 347133 h 1408442"/>
              <a:gd name="connsiteX76" fmla="*/ 1425415 w 1772549"/>
              <a:gd name="connsiteY76" fmla="*/ 359833 h 1408442"/>
              <a:gd name="connsiteX77" fmla="*/ 1442349 w 1772549"/>
              <a:gd name="connsiteY77" fmla="*/ 397933 h 1408442"/>
              <a:gd name="connsiteX78" fmla="*/ 1446582 w 1772549"/>
              <a:gd name="connsiteY78" fmla="*/ 414866 h 1408442"/>
              <a:gd name="connsiteX79" fmla="*/ 1455049 w 1772549"/>
              <a:gd name="connsiteY79" fmla="*/ 427566 h 1408442"/>
              <a:gd name="connsiteX80" fmla="*/ 1459282 w 1772549"/>
              <a:gd name="connsiteY80" fmla="*/ 440266 h 1408442"/>
              <a:gd name="connsiteX81" fmla="*/ 1471982 w 1772549"/>
              <a:gd name="connsiteY81" fmla="*/ 461433 h 1408442"/>
              <a:gd name="connsiteX82" fmla="*/ 1476215 w 1772549"/>
              <a:gd name="connsiteY82" fmla="*/ 474133 h 1408442"/>
              <a:gd name="connsiteX83" fmla="*/ 1493149 w 1772549"/>
              <a:gd name="connsiteY83" fmla="*/ 499533 h 1408442"/>
              <a:gd name="connsiteX84" fmla="*/ 1514315 w 1772549"/>
              <a:gd name="connsiteY84" fmla="*/ 541866 h 1408442"/>
              <a:gd name="connsiteX85" fmla="*/ 1514315 w 1772549"/>
              <a:gd name="connsiteY85" fmla="*/ 541866 h 1408442"/>
              <a:gd name="connsiteX86" fmla="*/ 1527015 w 1772549"/>
              <a:gd name="connsiteY86" fmla="*/ 571500 h 1408442"/>
              <a:gd name="connsiteX87" fmla="*/ 1535482 w 1772549"/>
              <a:gd name="connsiteY87" fmla="*/ 605366 h 1408442"/>
              <a:gd name="connsiteX88" fmla="*/ 1543949 w 1772549"/>
              <a:gd name="connsiteY88" fmla="*/ 618066 h 1408442"/>
              <a:gd name="connsiteX89" fmla="*/ 1556649 w 1772549"/>
              <a:gd name="connsiteY89" fmla="*/ 656166 h 1408442"/>
              <a:gd name="connsiteX90" fmla="*/ 1560882 w 1772549"/>
              <a:gd name="connsiteY90" fmla="*/ 668866 h 1408442"/>
              <a:gd name="connsiteX91" fmla="*/ 1569349 w 1772549"/>
              <a:gd name="connsiteY91" fmla="*/ 711200 h 1408442"/>
              <a:gd name="connsiteX92" fmla="*/ 1577815 w 1772549"/>
              <a:gd name="connsiteY92" fmla="*/ 745066 h 1408442"/>
              <a:gd name="connsiteX93" fmla="*/ 1586282 w 1772549"/>
              <a:gd name="connsiteY93" fmla="*/ 762000 h 1408442"/>
              <a:gd name="connsiteX94" fmla="*/ 1594749 w 1772549"/>
              <a:gd name="connsiteY94" fmla="*/ 787400 h 1408442"/>
              <a:gd name="connsiteX95" fmla="*/ 1611682 w 1772549"/>
              <a:gd name="connsiteY95" fmla="*/ 821266 h 1408442"/>
              <a:gd name="connsiteX96" fmla="*/ 1620149 w 1772549"/>
              <a:gd name="connsiteY96" fmla="*/ 838200 h 1408442"/>
              <a:gd name="connsiteX97" fmla="*/ 1624382 w 1772549"/>
              <a:gd name="connsiteY97" fmla="*/ 850900 h 1408442"/>
              <a:gd name="connsiteX98" fmla="*/ 1649782 w 1772549"/>
              <a:gd name="connsiteY98" fmla="*/ 897466 h 1408442"/>
              <a:gd name="connsiteX99" fmla="*/ 1654015 w 1772549"/>
              <a:gd name="connsiteY99" fmla="*/ 910166 h 1408442"/>
              <a:gd name="connsiteX100" fmla="*/ 1658249 w 1772549"/>
              <a:gd name="connsiteY100" fmla="*/ 927100 h 1408442"/>
              <a:gd name="connsiteX101" fmla="*/ 1666715 w 1772549"/>
              <a:gd name="connsiteY101" fmla="*/ 948266 h 1408442"/>
              <a:gd name="connsiteX102" fmla="*/ 1675182 w 1772549"/>
              <a:gd name="connsiteY102" fmla="*/ 973666 h 1408442"/>
              <a:gd name="connsiteX103" fmla="*/ 1692115 w 1772549"/>
              <a:gd name="connsiteY103" fmla="*/ 1007533 h 1408442"/>
              <a:gd name="connsiteX104" fmla="*/ 1696349 w 1772549"/>
              <a:gd name="connsiteY104" fmla="*/ 1020233 h 1408442"/>
              <a:gd name="connsiteX105" fmla="*/ 1700582 w 1772549"/>
              <a:gd name="connsiteY105" fmla="*/ 1037166 h 1408442"/>
              <a:gd name="connsiteX106" fmla="*/ 1709049 w 1772549"/>
              <a:gd name="connsiteY106" fmla="*/ 1049866 h 1408442"/>
              <a:gd name="connsiteX107" fmla="*/ 1717515 w 1772549"/>
              <a:gd name="connsiteY107" fmla="*/ 1079500 h 1408442"/>
              <a:gd name="connsiteX108" fmla="*/ 1725982 w 1772549"/>
              <a:gd name="connsiteY108" fmla="*/ 1104900 h 1408442"/>
              <a:gd name="connsiteX109" fmla="*/ 1730215 w 1772549"/>
              <a:gd name="connsiteY109" fmla="*/ 1121833 h 1408442"/>
              <a:gd name="connsiteX110" fmla="*/ 1747149 w 1772549"/>
              <a:gd name="connsiteY110" fmla="*/ 1155700 h 1408442"/>
              <a:gd name="connsiteX111" fmla="*/ 1755615 w 1772549"/>
              <a:gd name="connsiteY111" fmla="*/ 1181100 h 1408442"/>
              <a:gd name="connsiteX112" fmla="*/ 1759849 w 1772549"/>
              <a:gd name="connsiteY112" fmla="*/ 1193800 h 1408442"/>
              <a:gd name="connsiteX113" fmla="*/ 1772549 w 1772549"/>
              <a:gd name="connsiteY113" fmla="*/ 1176866 h 1408442"/>
              <a:gd name="connsiteX114" fmla="*/ 1759849 w 1772549"/>
              <a:gd name="connsiteY114" fmla="*/ 1185333 h 1408442"/>
              <a:gd name="connsiteX115" fmla="*/ 1751382 w 1772549"/>
              <a:gd name="connsiteY115" fmla="*/ 1206500 h 1408442"/>
              <a:gd name="connsiteX116" fmla="*/ 1742915 w 1772549"/>
              <a:gd name="connsiteY116" fmla="*/ 1223433 h 1408442"/>
              <a:gd name="connsiteX117" fmla="*/ 1717515 w 1772549"/>
              <a:gd name="connsiteY117" fmla="*/ 1261533 h 1408442"/>
              <a:gd name="connsiteX118" fmla="*/ 1709049 w 1772549"/>
              <a:gd name="connsiteY118" fmla="*/ 1274233 h 1408442"/>
              <a:gd name="connsiteX119" fmla="*/ 1662482 w 1772549"/>
              <a:gd name="connsiteY119" fmla="*/ 1303866 h 1408442"/>
              <a:gd name="connsiteX120" fmla="*/ 1641315 w 1772549"/>
              <a:gd name="connsiteY120" fmla="*/ 1308100 h 1408442"/>
              <a:gd name="connsiteX121" fmla="*/ 1607449 w 1772549"/>
              <a:gd name="connsiteY121" fmla="*/ 1316566 h 1408442"/>
              <a:gd name="connsiteX122" fmla="*/ 1582049 w 1772549"/>
              <a:gd name="connsiteY122" fmla="*/ 1320800 h 1408442"/>
              <a:gd name="connsiteX123" fmla="*/ 1565115 w 1772549"/>
              <a:gd name="connsiteY123" fmla="*/ 1325033 h 1408442"/>
              <a:gd name="connsiteX124" fmla="*/ 1493149 w 1772549"/>
              <a:gd name="connsiteY124" fmla="*/ 1333500 h 1408442"/>
              <a:gd name="connsiteX125" fmla="*/ 1467749 w 1772549"/>
              <a:gd name="connsiteY125" fmla="*/ 1337733 h 1408442"/>
              <a:gd name="connsiteX126" fmla="*/ 1446582 w 1772549"/>
              <a:gd name="connsiteY126" fmla="*/ 1350433 h 1408442"/>
              <a:gd name="connsiteX127" fmla="*/ 1387315 w 1772549"/>
              <a:gd name="connsiteY127" fmla="*/ 1358900 h 1408442"/>
              <a:gd name="connsiteX128" fmla="*/ 1366149 w 1772549"/>
              <a:gd name="connsiteY128" fmla="*/ 1363133 h 1408442"/>
              <a:gd name="connsiteX129" fmla="*/ 1302649 w 1772549"/>
              <a:gd name="connsiteY129" fmla="*/ 1380066 h 1408442"/>
              <a:gd name="connsiteX130" fmla="*/ 1010548 w 1772549"/>
              <a:gd name="connsiteY130" fmla="*/ 1401233 h 1408442"/>
              <a:gd name="connsiteX131" fmla="*/ 714215 w 1772549"/>
              <a:gd name="connsiteY131" fmla="*/ 1384300 h 1408442"/>
              <a:gd name="connsiteX132" fmla="*/ 671882 w 1772549"/>
              <a:gd name="connsiteY132" fmla="*/ 1371600 h 1408442"/>
              <a:gd name="connsiteX133" fmla="*/ 646482 w 1772549"/>
              <a:gd name="connsiteY133" fmla="*/ 1367366 h 1408442"/>
              <a:gd name="connsiteX134" fmla="*/ 595682 w 1772549"/>
              <a:gd name="connsiteY134" fmla="*/ 1354666 h 1408442"/>
              <a:gd name="connsiteX135" fmla="*/ 582982 w 1772549"/>
              <a:gd name="connsiteY135" fmla="*/ 1350433 h 1408442"/>
              <a:gd name="connsiteX136" fmla="*/ 566049 w 1772549"/>
              <a:gd name="connsiteY136" fmla="*/ 1346200 h 1408442"/>
              <a:gd name="connsiteX137" fmla="*/ 557582 w 1772549"/>
              <a:gd name="connsiteY137" fmla="*/ 1270000 h 1408442"/>
              <a:gd name="connsiteX138" fmla="*/ 574515 w 1772549"/>
              <a:gd name="connsiteY138" fmla="*/ 1240366 h 1408442"/>
              <a:gd name="connsiteX139" fmla="*/ 604149 w 1772549"/>
              <a:gd name="connsiteY139" fmla="*/ 1202266 h 1408442"/>
              <a:gd name="connsiteX140" fmla="*/ 629549 w 1772549"/>
              <a:gd name="connsiteY140" fmla="*/ 1185333 h 1408442"/>
              <a:gd name="connsiteX141" fmla="*/ 642249 w 1772549"/>
              <a:gd name="connsiteY141" fmla="*/ 1172633 h 1408442"/>
              <a:gd name="connsiteX142" fmla="*/ 650715 w 1772549"/>
              <a:gd name="connsiteY142" fmla="*/ 1159933 h 1408442"/>
              <a:gd name="connsiteX143" fmla="*/ 663415 w 1772549"/>
              <a:gd name="connsiteY143" fmla="*/ 1155700 h 1408442"/>
              <a:gd name="connsiteX144" fmla="*/ 676115 w 1772549"/>
              <a:gd name="connsiteY144" fmla="*/ 1147233 h 1408442"/>
              <a:gd name="connsiteX145" fmla="*/ 693049 w 1772549"/>
              <a:gd name="connsiteY145" fmla="*/ 1134533 h 1408442"/>
              <a:gd name="connsiteX146" fmla="*/ 722682 w 1772549"/>
              <a:gd name="connsiteY146" fmla="*/ 1121833 h 1408442"/>
              <a:gd name="connsiteX147" fmla="*/ 748082 w 1772549"/>
              <a:gd name="connsiteY147" fmla="*/ 1104900 h 1408442"/>
              <a:gd name="connsiteX148" fmla="*/ 765015 w 1772549"/>
              <a:gd name="connsiteY148" fmla="*/ 1096433 h 1408442"/>
              <a:gd name="connsiteX149" fmla="*/ 777715 w 1772549"/>
              <a:gd name="connsiteY149" fmla="*/ 1083733 h 1408442"/>
              <a:gd name="connsiteX150" fmla="*/ 803115 w 1772549"/>
              <a:gd name="connsiteY150" fmla="*/ 1066800 h 1408442"/>
              <a:gd name="connsiteX151" fmla="*/ 820049 w 1772549"/>
              <a:gd name="connsiteY151" fmla="*/ 1049866 h 1408442"/>
              <a:gd name="connsiteX152" fmla="*/ 845449 w 1772549"/>
              <a:gd name="connsiteY152" fmla="*/ 1032933 h 1408442"/>
              <a:gd name="connsiteX153" fmla="*/ 858149 w 1772549"/>
              <a:gd name="connsiteY153" fmla="*/ 1024466 h 1408442"/>
              <a:gd name="connsiteX154" fmla="*/ 866615 w 1772549"/>
              <a:gd name="connsiteY154" fmla="*/ 1011766 h 1408442"/>
              <a:gd name="connsiteX155" fmla="*/ 883549 w 1772549"/>
              <a:gd name="connsiteY155" fmla="*/ 994833 h 1408442"/>
              <a:gd name="connsiteX156" fmla="*/ 879315 w 1772549"/>
              <a:gd name="connsiteY156" fmla="*/ 952500 h 1408442"/>
              <a:gd name="connsiteX157" fmla="*/ 866615 w 1772549"/>
              <a:gd name="connsiteY157" fmla="*/ 939800 h 1408442"/>
              <a:gd name="connsiteX158" fmla="*/ 836982 w 1772549"/>
              <a:gd name="connsiteY158" fmla="*/ 927100 h 1408442"/>
              <a:gd name="connsiteX159" fmla="*/ 820049 w 1772549"/>
              <a:gd name="connsiteY159" fmla="*/ 918633 h 1408442"/>
              <a:gd name="connsiteX160" fmla="*/ 794649 w 1772549"/>
              <a:gd name="connsiteY160" fmla="*/ 901700 h 1408442"/>
              <a:gd name="connsiteX161" fmla="*/ 781949 w 1772549"/>
              <a:gd name="connsiteY161" fmla="*/ 893233 h 1408442"/>
              <a:gd name="connsiteX162" fmla="*/ 739615 w 1772549"/>
              <a:gd name="connsiteY162" fmla="*/ 876300 h 1408442"/>
              <a:gd name="connsiteX163" fmla="*/ 722682 w 1772549"/>
              <a:gd name="connsiteY163" fmla="*/ 872066 h 1408442"/>
              <a:gd name="connsiteX164" fmla="*/ 705749 w 1772549"/>
              <a:gd name="connsiteY164" fmla="*/ 863600 h 1408442"/>
              <a:gd name="connsiteX165" fmla="*/ 688815 w 1772549"/>
              <a:gd name="connsiteY165" fmla="*/ 859366 h 1408442"/>
              <a:gd name="connsiteX166" fmla="*/ 638015 w 1772549"/>
              <a:gd name="connsiteY166" fmla="*/ 838200 h 1408442"/>
              <a:gd name="connsiteX167" fmla="*/ 587215 w 1772549"/>
              <a:gd name="connsiteY167" fmla="*/ 817033 h 1408442"/>
              <a:gd name="connsiteX168" fmla="*/ 574515 w 1772549"/>
              <a:gd name="connsiteY168" fmla="*/ 800100 h 1408442"/>
              <a:gd name="connsiteX169" fmla="*/ 527949 w 1772549"/>
              <a:gd name="connsiteY169" fmla="*/ 774700 h 1408442"/>
              <a:gd name="connsiteX170" fmla="*/ 485615 w 1772549"/>
              <a:gd name="connsiteY170" fmla="*/ 757766 h 1408442"/>
              <a:gd name="connsiteX171" fmla="*/ 468682 w 1772549"/>
              <a:gd name="connsiteY171" fmla="*/ 740833 h 1408442"/>
              <a:gd name="connsiteX172" fmla="*/ 443282 w 1772549"/>
              <a:gd name="connsiteY172" fmla="*/ 732366 h 1408442"/>
              <a:gd name="connsiteX173" fmla="*/ 413649 w 1772549"/>
              <a:gd name="connsiteY173" fmla="*/ 715433 h 1408442"/>
              <a:gd name="connsiteX174" fmla="*/ 400949 w 1772549"/>
              <a:gd name="connsiteY174" fmla="*/ 706966 h 1408442"/>
              <a:gd name="connsiteX175" fmla="*/ 384015 w 1772549"/>
              <a:gd name="connsiteY175" fmla="*/ 702733 h 1408442"/>
              <a:gd name="connsiteX176" fmla="*/ 371315 w 1772549"/>
              <a:gd name="connsiteY176" fmla="*/ 694266 h 1408442"/>
              <a:gd name="connsiteX177" fmla="*/ 345915 w 1772549"/>
              <a:gd name="connsiteY177" fmla="*/ 685800 h 1408442"/>
              <a:gd name="connsiteX178" fmla="*/ 333215 w 1772549"/>
              <a:gd name="connsiteY178" fmla="*/ 681566 h 1408442"/>
              <a:gd name="connsiteX179" fmla="*/ 316282 w 1772549"/>
              <a:gd name="connsiteY179" fmla="*/ 673100 h 1408442"/>
              <a:gd name="connsiteX180" fmla="*/ 303582 w 1772549"/>
              <a:gd name="connsiteY180" fmla="*/ 664633 h 1408442"/>
              <a:gd name="connsiteX181" fmla="*/ 290882 w 1772549"/>
              <a:gd name="connsiteY181" fmla="*/ 651933 h 1408442"/>
              <a:gd name="connsiteX182" fmla="*/ 278182 w 1772549"/>
              <a:gd name="connsiteY182" fmla="*/ 647700 h 1408442"/>
              <a:gd name="connsiteX183" fmla="*/ 261249 w 1772549"/>
              <a:gd name="connsiteY183" fmla="*/ 635000 h 1408442"/>
              <a:gd name="connsiteX184" fmla="*/ 244315 w 1772549"/>
              <a:gd name="connsiteY184" fmla="*/ 626533 h 1408442"/>
              <a:gd name="connsiteX185" fmla="*/ 210449 w 1772549"/>
              <a:gd name="connsiteY185" fmla="*/ 605366 h 1408442"/>
              <a:gd name="connsiteX186" fmla="*/ 180815 w 1772549"/>
              <a:gd name="connsiteY186" fmla="*/ 584200 h 1408442"/>
              <a:gd name="connsiteX187" fmla="*/ 172349 w 1772549"/>
              <a:gd name="connsiteY187" fmla="*/ 571500 h 1408442"/>
              <a:gd name="connsiteX188" fmla="*/ 159649 w 1772549"/>
              <a:gd name="connsiteY188" fmla="*/ 563033 h 1408442"/>
              <a:gd name="connsiteX189" fmla="*/ 146949 w 1772549"/>
              <a:gd name="connsiteY189" fmla="*/ 550333 h 1408442"/>
              <a:gd name="connsiteX190" fmla="*/ 130015 w 1772549"/>
              <a:gd name="connsiteY190" fmla="*/ 537633 h 1408442"/>
              <a:gd name="connsiteX191" fmla="*/ 117315 w 1772549"/>
              <a:gd name="connsiteY191" fmla="*/ 529166 h 1408442"/>
              <a:gd name="connsiteX192" fmla="*/ 104615 w 1772549"/>
              <a:gd name="connsiteY192" fmla="*/ 516466 h 1408442"/>
              <a:gd name="connsiteX193" fmla="*/ 91915 w 1772549"/>
              <a:gd name="connsiteY193" fmla="*/ 508000 h 1408442"/>
              <a:gd name="connsiteX194" fmla="*/ 66515 w 1772549"/>
              <a:gd name="connsiteY194" fmla="*/ 482600 h 1408442"/>
              <a:gd name="connsiteX195" fmla="*/ 53815 w 1772549"/>
              <a:gd name="connsiteY195" fmla="*/ 469900 h 1408442"/>
              <a:gd name="connsiteX196" fmla="*/ 41115 w 1772549"/>
              <a:gd name="connsiteY196" fmla="*/ 452966 h 1408442"/>
              <a:gd name="connsiteX197" fmla="*/ 15715 w 1772549"/>
              <a:gd name="connsiteY197" fmla="*/ 427566 h 1408442"/>
              <a:gd name="connsiteX198" fmla="*/ 7249 w 1772549"/>
              <a:gd name="connsiteY198" fmla="*/ 402166 h 1408442"/>
              <a:gd name="connsiteX199" fmla="*/ 3015 w 1772549"/>
              <a:gd name="connsiteY199" fmla="*/ 389466 h 1408442"/>
              <a:gd name="connsiteX200" fmla="*/ 15715 w 1772549"/>
              <a:gd name="connsiteY200" fmla="*/ 275166 h 1408442"/>
              <a:gd name="connsiteX201" fmla="*/ 28415 w 1772549"/>
              <a:gd name="connsiteY201" fmla="*/ 262466 h 1408442"/>
              <a:gd name="connsiteX202" fmla="*/ 58049 w 1772549"/>
              <a:gd name="connsiteY202" fmla="*/ 245533 h 1408442"/>
              <a:gd name="connsiteX203" fmla="*/ 70749 w 1772549"/>
              <a:gd name="connsiteY203" fmla="*/ 232833 h 1408442"/>
              <a:gd name="connsiteX204" fmla="*/ 87682 w 1772549"/>
              <a:gd name="connsiteY204" fmla="*/ 224366 h 1408442"/>
              <a:gd name="connsiteX205" fmla="*/ 100382 w 1772549"/>
              <a:gd name="connsiteY205" fmla="*/ 215900 h 1408442"/>
              <a:gd name="connsiteX206" fmla="*/ 113082 w 1772549"/>
              <a:gd name="connsiteY206" fmla="*/ 211666 h 1408442"/>
              <a:gd name="connsiteX207" fmla="*/ 125782 w 1772549"/>
              <a:gd name="connsiteY207" fmla="*/ 203200 h 1408442"/>
              <a:gd name="connsiteX208" fmla="*/ 125782 w 1772549"/>
              <a:gd name="connsiteY208" fmla="*/ 194733 h 1408442"/>
              <a:gd name="connsiteX0" fmla="*/ 125782 w 1772549"/>
              <a:gd name="connsiteY0" fmla="*/ 194733 h 1408442"/>
              <a:gd name="connsiteX1" fmla="*/ 125782 w 1772549"/>
              <a:gd name="connsiteY1" fmla="*/ 194733 h 1408442"/>
              <a:gd name="connsiteX2" fmla="*/ 142715 w 1772549"/>
              <a:gd name="connsiteY2" fmla="*/ 156633 h 1408442"/>
              <a:gd name="connsiteX3" fmla="*/ 151182 w 1772549"/>
              <a:gd name="connsiteY3" fmla="*/ 143933 h 1408442"/>
              <a:gd name="connsiteX4" fmla="*/ 159649 w 1772549"/>
              <a:gd name="connsiteY4" fmla="*/ 127000 h 1408442"/>
              <a:gd name="connsiteX5" fmla="*/ 168115 w 1772549"/>
              <a:gd name="connsiteY5" fmla="*/ 114300 h 1408442"/>
              <a:gd name="connsiteX6" fmla="*/ 172349 w 1772549"/>
              <a:gd name="connsiteY6" fmla="*/ 101600 h 1408442"/>
              <a:gd name="connsiteX7" fmla="*/ 201982 w 1772549"/>
              <a:gd name="connsiteY7" fmla="*/ 63500 h 1408442"/>
              <a:gd name="connsiteX8" fmla="*/ 206215 w 1772549"/>
              <a:gd name="connsiteY8" fmla="*/ 50800 h 1408442"/>
              <a:gd name="connsiteX9" fmla="*/ 218915 w 1772549"/>
              <a:gd name="connsiteY9" fmla="*/ 42333 h 1408442"/>
              <a:gd name="connsiteX10" fmla="*/ 244315 w 1772549"/>
              <a:gd name="connsiteY10" fmla="*/ 25400 h 1408442"/>
              <a:gd name="connsiteX11" fmla="*/ 282415 w 1772549"/>
              <a:gd name="connsiteY11" fmla="*/ 4233 h 1408442"/>
              <a:gd name="connsiteX12" fmla="*/ 295115 w 1772549"/>
              <a:gd name="connsiteY12" fmla="*/ 0 h 1408442"/>
              <a:gd name="connsiteX13" fmla="*/ 379782 w 1772549"/>
              <a:gd name="connsiteY13" fmla="*/ 4233 h 1408442"/>
              <a:gd name="connsiteX14" fmla="*/ 396715 w 1772549"/>
              <a:gd name="connsiteY14" fmla="*/ 8466 h 1408442"/>
              <a:gd name="connsiteX15" fmla="*/ 409415 w 1772549"/>
              <a:gd name="connsiteY15" fmla="*/ 21166 h 1408442"/>
              <a:gd name="connsiteX16" fmla="*/ 443282 w 1772549"/>
              <a:gd name="connsiteY16" fmla="*/ 38100 h 1408442"/>
              <a:gd name="connsiteX17" fmla="*/ 481382 w 1772549"/>
              <a:gd name="connsiteY17" fmla="*/ 50800 h 1408442"/>
              <a:gd name="connsiteX18" fmla="*/ 511015 w 1772549"/>
              <a:gd name="connsiteY18" fmla="*/ 67733 h 1408442"/>
              <a:gd name="connsiteX19" fmla="*/ 536415 w 1772549"/>
              <a:gd name="connsiteY19" fmla="*/ 84666 h 1408442"/>
              <a:gd name="connsiteX20" fmla="*/ 561815 w 1772549"/>
              <a:gd name="connsiteY20" fmla="*/ 105833 h 1408442"/>
              <a:gd name="connsiteX21" fmla="*/ 587215 w 1772549"/>
              <a:gd name="connsiteY21" fmla="*/ 139700 h 1408442"/>
              <a:gd name="connsiteX22" fmla="*/ 604149 w 1772549"/>
              <a:gd name="connsiteY22" fmla="*/ 165100 h 1408442"/>
              <a:gd name="connsiteX23" fmla="*/ 625315 w 1772549"/>
              <a:gd name="connsiteY23" fmla="*/ 194733 h 1408442"/>
              <a:gd name="connsiteX24" fmla="*/ 638015 w 1772549"/>
              <a:gd name="connsiteY24" fmla="*/ 224366 h 1408442"/>
              <a:gd name="connsiteX25" fmla="*/ 654949 w 1772549"/>
              <a:gd name="connsiteY25" fmla="*/ 249766 h 1408442"/>
              <a:gd name="connsiteX26" fmla="*/ 663415 w 1772549"/>
              <a:gd name="connsiteY26" fmla="*/ 262466 h 1408442"/>
              <a:gd name="connsiteX27" fmla="*/ 671882 w 1772549"/>
              <a:gd name="connsiteY27" fmla="*/ 275166 h 1408442"/>
              <a:gd name="connsiteX28" fmla="*/ 680349 w 1772549"/>
              <a:gd name="connsiteY28" fmla="*/ 287866 h 1408442"/>
              <a:gd name="connsiteX29" fmla="*/ 693049 w 1772549"/>
              <a:gd name="connsiteY29" fmla="*/ 300566 h 1408442"/>
              <a:gd name="connsiteX30" fmla="*/ 697282 w 1772549"/>
              <a:gd name="connsiteY30" fmla="*/ 313266 h 1408442"/>
              <a:gd name="connsiteX31" fmla="*/ 718449 w 1772549"/>
              <a:gd name="connsiteY31" fmla="*/ 342900 h 1408442"/>
              <a:gd name="connsiteX32" fmla="*/ 731149 w 1772549"/>
              <a:gd name="connsiteY32" fmla="*/ 355600 h 1408442"/>
              <a:gd name="connsiteX33" fmla="*/ 739615 w 1772549"/>
              <a:gd name="connsiteY33" fmla="*/ 368300 h 1408442"/>
              <a:gd name="connsiteX34" fmla="*/ 765015 w 1772549"/>
              <a:gd name="connsiteY34" fmla="*/ 385233 h 1408442"/>
              <a:gd name="connsiteX35" fmla="*/ 777715 w 1772549"/>
              <a:gd name="connsiteY35" fmla="*/ 402166 h 1408442"/>
              <a:gd name="connsiteX36" fmla="*/ 790415 w 1772549"/>
              <a:gd name="connsiteY36" fmla="*/ 410633 h 1408442"/>
              <a:gd name="connsiteX37" fmla="*/ 803115 w 1772549"/>
              <a:gd name="connsiteY37" fmla="*/ 423333 h 1408442"/>
              <a:gd name="connsiteX38" fmla="*/ 815815 w 1772549"/>
              <a:gd name="connsiteY38" fmla="*/ 431800 h 1408442"/>
              <a:gd name="connsiteX39" fmla="*/ 845449 w 1772549"/>
              <a:gd name="connsiteY39" fmla="*/ 461433 h 1408442"/>
              <a:gd name="connsiteX40" fmla="*/ 887782 w 1772549"/>
              <a:gd name="connsiteY40" fmla="*/ 482600 h 1408442"/>
              <a:gd name="connsiteX41" fmla="*/ 900482 w 1772549"/>
              <a:gd name="connsiteY41" fmla="*/ 495300 h 1408442"/>
              <a:gd name="connsiteX42" fmla="*/ 925882 w 1772549"/>
              <a:gd name="connsiteY42" fmla="*/ 512233 h 1408442"/>
              <a:gd name="connsiteX43" fmla="*/ 938582 w 1772549"/>
              <a:gd name="connsiteY43" fmla="*/ 520700 h 1408442"/>
              <a:gd name="connsiteX44" fmla="*/ 951282 w 1772549"/>
              <a:gd name="connsiteY44" fmla="*/ 533400 h 1408442"/>
              <a:gd name="connsiteX45" fmla="*/ 963982 w 1772549"/>
              <a:gd name="connsiteY45" fmla="*/ 541866 h 1408442"/>
              <a:gd name="connsiteX46" fmla="*/ 989382 w 1772549"/>
              <a:gd name="connsiteY46" fmla="*/ 567266 h 1408442"/>
              <a:gd name="connsiteX47" fmla="*/ 1027482 w 1772549"/>
              <a:gd name="connsiteY47" fmla="*/ 592666 h 1408442"/>
              <a:gd name="connsiteX48" fmla="*/ 1040182 w 1772549"/>
              <a:gd name="connsiteY48" fmla="*/ 601133 h 1408442"/>
              <a:gd name="connsiteX49" fmla="*/ 1052882 w 1772549"/>
              <a:gd name="connsiteY49" fmla="*/ 605366 h 1408442"/>
              <a:gd name="connsiteX50" fmla="*/ 1082515 w 1772549"/>
              <a:gd name="connsiteY50" fmla="*/ 622300 h 1408442"/>
              <a:gd name="connsiteX51" fmla="*/ 1107915 w 1772549"/>
              <a:gd name="connsiteY51" fmla="*/ 635000 h 1408442"/>
              <a:gd name="connsiteX52" fmla="*/ 1133315 w 1772549"/>
              <a:gd name="connsiteY52" fmla="*/ 630766 h 1408442"/>
              <a:gd name="connsiteX53" fmla="*/ 1158715 w 1772549"/>
              <a:gd name="connsiteY53" fmla="*/ 601133 h 1408442"/>
              <a:gd name="connsiteX54" fmla="*/ 1175649 w 1772549"/>
              <a:gd name="connsiteY54" fmla="*/ 558800 h 1408442"/>
              <a:gd name="connsiteX55" fmla="*/ 1179882 w 1772549"/>
              <a:gd name="connsiteY55" fmla="*/ 546100 h 1408442"/>
              <a:gd name="connsiteX56" fmla="*/ 1184115 w 1772549"/>
              <a:gd name="connsiteY56" fmla="*/ 529166 h 1408442"/>
              <a:gd name="connsiteX57" fmla="*/ 1192582 w 1772549"/>
              <a:gd name="connsiteY57" fmla="*/ 516466 h 1408442"/>
              <a:gd name="connsiteX58" fmla="*/ 1201049 w 1772549"/>
              <a:gd name="connsiteY58" fmla="*/ 478366 h 1408442"/>
              <a:gd name="connsiteX59" fmla="*/ 1209515 w 1772549"/>
              <a:gd name="connsiteY59" fmla="*/ 465666 h 1408442"/>
              <a:gd name="connsiteX60" fmla="*/ 1217982 w 1772549"/>
              <a:gd name="connsiteY60" fmla="*/ 436033 h 1408442"/>
              <a:gd name="connsiteX61" fmla="*/ 1226449 w 1772549"/>
              <a:gd name="connsiteY61" fmla="*/ 423333 h 1408442"/>
              <a:gd name="connsiteX62" fmla="*/ 1243382 w 1772549"/>
              <a:gd name="connsiteY62" fmla="*/ 393700 h 1408442"/>
              <a:gd name="connsiteX63" fmla="*/ 1247615 w 1772549"/>
              <a:gd name="connsiteY63" fmla="*/ 381000 h 1408442"/>
              <a:gd name="connsiteX64" fmla="*/ 1268782 w 1772549"/>
              <a:gd name="connsiteY64" fmla="*/ 351366 h 1408442"/>
              <a:gd name="connsiteX65" fmla="*/ 1277249 w 1772549"/>
              <a:gd name="connsiteY65" fmla="*/ 334433 h 1408442"/>
              <a:gd name="connsiteX66" fmla="*/ 1285715 w 1772549"/>
              <a:gd name="connsiteY66" fmla="*/ 309033 h 1408442"/>
              <a:gd name="connsiteX67" fmla="*/ 1298415 w 1772549"/>
              <a:gd name="connsiteY67" fmla="*/ 296333 h 1408442"/>
              <a:gd name="connsiteX68" fmla="*/ 1336515 w 1772549"/>
              <a:gd name="connsiteY68" fmla="*/ 279400 h 1408442"/>
              <a:gd name="connsiteX69" fmla="*/ 1353449 w 1772549"/>
              <a:gd name="connsiteY69" fmla="*/ 275166 h 1408442"/>
              <a:gd name="connsiteX70" fmla="*/ 1370382 w 1772549"/>
              <a:gd name="connsiteY70" fmla="*/ 266700 h 1408442"/>
              <a:gd name="connsiteX71" fmla="*/ 1395782 w 1772549"/>
              <a:gd name="connsiteY71" fmla="*/ 270933 h 1408442"/>
              <a:gd name="connsiteX72" fmla="*/ 1400015 w 1772549"/>
              <a:gd name="connsiteY72" fmla="*/ 283633 h 1408442"/>
              <a:gd name="connsiteX73" fmla="*/ 1408482 w 1772549"/>
              <a:gd name="connsiteY73" fmla="*/ 317500 h 1408442"/>
              <a:gd name="connsiteX74" fmla="*/ 1412715 w 1772549"/>
              <a:gd name="connsiteY74" fmla="*/ 330200 h 1408442"/>
              <a:gd name="connsiteX75" fmla="*/ 1416949 w 1772549"/>
              <a:gd name="connsiteY75" fmla="*/ 347133 h 1408442"/>
              <a:gd name="connsiteX76" fmla="*/ 1425415 w 1772549"/>
              <a:gd name="connsiteY76" fmla="*/ 359833 h 1408442"/>
              <a:gd name="connsiteX77" fmla="*/ 1442349 w 1772549"/>
              <a:gd name="connsiteY77" fmla="*/ 397933 h 1408442"/>
              <a:gd name="connsiteX78" fmla="*/ 1446582 w 1772549"/>
              <a:gd name="connsiteY78" fmla="*/ 414866 h 1408442"/>
              <a:gd name="connsiteX79" fmla="*/ 1455049 w 1772549"/>
              <a:gd name="connsiteY79" fmla="*/ 427566 h 1408442"/>
              <a:gd name="connsiteX80" fmla="*/ 1459282 w 1772549"/>
              <a:gd name="connsiteY80" fmla="*/ 440266 h 1408442"/>
              <a:gd name="connsiteX81" fmla="*/ 1471982 w 1772549"/>
              <a:gd name="connsiteY81" fmla="*/ 461433 h 1408442"/>
              <a:gd name="connsiteX82" fmla="*/ 1476215 w 1772549"/>
              <a:gd name="connsiteY82" fmla="*/ 474133 h 1408442"/>
              <a:gd name="connsiteX83" fmla="*/ 1493149 w 1772549"/>
              <a:gd name="connsiteY83" fmla="*/ 499533 h 1408442"/>
              <a:gd name="connsiteX84" fmla="*/ 1514315 w 1772549"/>
              <a:gd name="connsiteY84" fmla="*/ 541866 h 1408442"/>
              <a:gd name="connsiteX85" fmla="*/ 1514315 w 1772549"/>
              <a:gd name="connsiteY85" fmla="*/ 541866 h 1408442"/>
              <a:gd name="connsiteX86" fmla="*/ 1527015 w 1772549"/>
              <a:gd name="connsiteY86" fmla="*/ 571500 h 1408442"/>
              <a:gd name="connsiteX87" fmla="*/ 1535482 w 1772549"/>
              <a:gd name="connsiteY87" fmla="*/ 605366 h 1408442"/>
              <a:gd name="connsiteX88" fmla="*/ 1543949 w 1772549"/>
              <a:gd name="connsiteY88" fmla="*/ 618066 h 1408442"/>
              <a:gd name="connsiteX89" fmla="*/ 1556649 w 1772549"/>
              <a:gd name="connsiteY89" fmla="*/ 656166 h 1408442"/>
              <a:gd name="connsiteX90" fmla="*/ 1560882 w 1772549"/>
              <a:gd name="connsiteY90" fmla="*/ 668866 h 1408442"/>
              <a:gd name="connsiteX91" fmla="*/ 1569349 w 1772549"/>
              <a:gd name="connsiteY91" fmla="*/ 711200 h 1408442"/>
              <a:gd name="connsiteX92" fmla="*/ 1577815 w 1772549"/>
              <a:gd name="connsiteY92" fmla="*/ 745066 h 1408442"/>
              <a:gd name="connsiteX93" fmla="*/ 1586282 w 1772549"/>
              <a:gd name="connsiteY93" fmla="*/ 762000 h 1408442"/>
              <a:gd name="connsiteX94" fmla="*/ 1594749 w 1772549"/>
              <a:gd name="connsiteY94" fmla="*/ 787400 h 1408442"/>
              <a:gd name="connsiteX95" fmla="*/ 1611682 w 1772549"/>
              <a:gd name="connsiteY95" fmla="*/ 821266 h 1408442"/>
              <a:gd name="connsiteX96" fmla="*/ 1620149 w 1772549"/>
              <a:gd name="connsiteY96" fmla="*/ 838200 h 1408442"/>
              <a:gd name="connsiteX97" fmla="*/ 1624382 w 1772549"/>
              <a:gd name="connsiteY97" fmla="*/ 850900 h 1408442"/>
              <a:gd name="connsiteX98" fmla="*/ 1649782 w 1772549"/>
              <a:gd name="connsiteY98" fmla="*/ 897466 h 1408442"/>
              <a:gd name="connsiteX99" fmla="*/ 1654015 w 1772549"/>
              <a:gd name="connsiteY99" fmla="*/ 910166 h 1408442"/>
              <a:gd name="connsiteX100" fmla="*/ 1658249 w 1772549"/>
              <a:gd name="connsiteY100" fmla="*/ 927100 h 1408442"/>
              <a:gd name="connsiteX101" fmla="*/ 1666715 w 1772549"/>
              <a:gd name="connsiteY101" fmla="*/ 948266 h 1408442"/>
              <a:gd name="connsiteX102" fmla="*/ 1675182 w 1772549"/>
              <a:gd name="connsiteY102" fmla="*/ 973666 h 1408442"/>
              <a:gd name="connsiteX103" fmla="*/ 1692115 w 1772549"/>
              <a:gd name="connsiteY103" fmla="*/ 1007533 h 1408442"/>
              <a:gd name="connsiteX104" fmla="*/ 1696349 w 1772549"/>
              <a:gd name="connsiteY104" fmla="*/ 1020233 h 1408442"/>
              <a:gd name="connsiteX105" fmla="*/ 1700582 w 1772549"/>
              <a:gd name="connsiteY105" fmla="*/ 1037166 h 1408442"/>
              <a:gd name="connsiteX106" fmla="*/ 1709049 w 1772549"/>
              <a:gd name="connsiteY106" fmla="*/ 1049866 h 1408442"/>
              <a:gd name="connsiteX107" fmla="*/ 1717515 w 1772549"/>
              <a:gd name="connsiteY107" fmla="*/ 1079500 h 1408442"/>
              <a:gd name="connsiteX108" fmla="*/ 1725982 w 1772549"/>
              <a:gd name="connsiteY108" fmla="*/ 1104900 h 1408442"/>
              <a:gd name="connsiteX109" fmla="*/ 1730215 w 1772549"/>
              <a:gd name="connsiteY109" fmla="*/ 1121833 h 1408442"/>
              <a:gd name="connsiteX110" fmla="*/ 1747149 w 1772549"/>
              <a:gd name="connsiteY110" fmla="*/ 1155700 h 1408442"/>
              <a:gd name="connsiteX111" fmla="*/ 1755615 w 1772549"/>
              <a:gd name="connsiteY111" fmla="*/ 1181100 h 1408442"/>
              <a:gd name="connsiteX112" fmla="*/ 1759849 w 1772549"/>
              <a:gd name="connsiteY112" fmla="*/ 1193800 h 1408442"/>
              <a:gd name="connsiteX113" fmla="*/ 1772549 w 1772549"/>
              <a:gd name="connsiteY113" fmla="*/ 1176866 h 1408442"/>
              <a:gd name="connsiteX114" fmla="*/ 1759849 w 1772549"/>
              <a:gd name="connsiteY114" fmla="*/ 1185333 h 1408442"/>
              <a:gd name="connsiteX115" fmla="*/ 1759849 w 1772549"/>
              <a:gd name="connsiteY115" fmla="*/ 1189566 h 1408442"/>
              <a:gd name="connsiteX116" fmla="*/ 1742915 w 1772549"/>
              <a:gd name="connsiteY116" fmla="*/ 1223433 h 1408442"/>
              <a:gd name="connsiteX117" fmla="*/ 1717515 w 1772549"/>
              <a:gd name="connsiteY117" fmla="*/ 1261533 h 1408442"/>
              <a:gd name="connsiteX118" fmla="*/ 1709049 w 1772549"/>
              <a:gd name="connsiteY118" fmla="*/ 1274233 h 1408442"/>
              <a:gd name="connsiteX119" fmla="*/ 1662482 w 1772549"/>
              <a:gd name="connsiteY119" fmla="*/ 1303866 h 1408442"/>
              <a:gd name="connsiteX120" fmla="*/ 1641315 w 1772549"/>
              <a:gd name="connsiteY120" fmla="*/ 1308100 h 1408442"/>
              <a:gd name="connsiteX121" fmla="*/ 1607449 w 1772549"/>
              <a:gd name="connsiteY121" fmla="*/ 1316566 h 1408442"/>
              <a:gd name="connsiteX122" fmla="*/ 1582049 w 1772549"/>
              <a:gd name="connsiteY122" fmla="*/ 1320800 h 1408442"/>
              <a:gd name="connsiteX123" fmla="*/ 1565115 w 1772549"/>
              <a:gd name="connsiteY123" fmla="*/ 1325033 h 1408442"/>
              <a:gd name="connsiteX124" fmla="*/ 1493149 w 1772549"/>
              <a:gd name="connsiteY124" fmla="*/ 1333500 h 1408442"/>
              <a:gd name="connsiteX125" fmla="*/ 1467749 w 1772549"/>
              <a:gd name="connsiteY125" fmla="*/ 1337733 h 1408442"/>
              <a:gd name="connsiteX126" fmla="*/ 1446582 w 1772549"/>
              <a:gd name="connsiteY126" fmla="*/ 1350433 h 1408442"/>
              <a:gd name="connsiteX127" fmla="*/ 1387315 w 1772549"/>
              <a:gd name="connsiteY127" fmla="*/ 1358900 h 1408442"/>
              <a:gd name="connsiteX128" fmla="*/ 1366149 w 1772549"/>
              <a:gd name="connsiteY128" fmla="*/ 1363133 h 1408442"/>
              <a:gd name="connsiteX129" fmla="*/ 1302649 w 1772549"/>
              <a:gd name="connsiteY129" fmla="*/ 1380066 h 1408442"/>
              <a:gd name="connsiteX130" fmla="*/ 1010548 w 1772549"/>
              <a:gd name="connsiteY130" fmla="*/ 1401233 h 1408442"/>
              <a:gd name="connsiteX131" fmla="*/ 714215 w 1772549"/>
              <a:gd name="connsiteY131" fmla="*/ 1384300 h 1408442"/>
              <a:gd name="connsiteX132" fmla="*/ 671882 w 1772549"/>
              <a:gd name="connsiteY132" fmla="*/ 1371600 h 1408442"/>
              <a:gd name="connsiteX133" fmla="*/ 646482 w 1772549"/>
              <a:gd name="connsiteY133" fmla="*/ 1367366 h 1408442"/>
              <a:gd name="connsiteX134" fmla="*/ 595682 w 1772549"/>
              <a:gd name="connsiteY134" fmla="*/ 1354666 h 1408442"/>
              <a:gd name="connsiteX135" fmla="*/ 582982 w 1772549"/>
              <a:gd name="connsiteY135" fmla="*/ 1350433 h 1408442"/>
              <a:gd name="connsiteX136" fmla="*/ 566049 w 1772549"/>
              <a:gd name="connsiteY136" fmla="*/ 1346200 h 1408442"/>
              <a:gd name="connsiteX137" fmla="*/ 557582 w 1772549"/>
              <a:gd name="connsiteY137" fmla="*/ 1270000 h 1408442"/>
              <a:gd name="connsiteX138" fmla="*/ 574515 w 1772549"/>
              <a:gd name="connsiteY138" fmla="*/ 1240366 h 1408442"/>
              <a:gd name="connsiteX139" fmla="*/ 604149 w 1772549"/>
              <a:gd name="connsiteY139" fmla="*/ 1202266 h 1408442"/>
              <a:gd name="connsiteX140" fmla="*/ 629549 w 1772549"/>
              <a:gd name="connsiteY140" fmla="*/ 1185333 h 1408442"/>
              <a:gd name="connsiteX141" fmla="*/ 642249 w 1772549"/>
              <a:gd name="connsiteY141" fmla="*/ 1172633 h 1408442"/>
              <a:gd name="connsiteX142" fmla="*/ 650715 w 1772549"/>
              <a:gd name="connsiteY142" fmla="*/ 1159933 h 1408442"/>
              <a:gd name="connsiteX143" fmla="*/ 663415 w 1772549"/>
              <a:gd name="connsiteY143" fmla="*/ 1155700 h 1408442"/>
              <a:gd name="connsiteX144" fmla="*/ 676115 w 1772549"/>
              <a:gd name="connsiteY144" fmla="*/ 1147233 h 1408442"/>
              <a:gd name="connsiteX145" fmla="*/ 693049 w 1772549"/>
              <a:gd name="connsiteY145" fmla="*/ 1134533 h 1408442"/>
              <a:gd name="connsiteX146" fmla="*/ 722682 w 1772549"/>
              <a:gd name="connsiteY146" fmla="*/ 1121833 h 1408442"/>
              <a:gd name="connsiteX147" fmla="*/ 748082 w 1772549"/>
              <a:gd name="connsiteY147" fmla="*/ 1104900 h 1408442"/>
              <a:gd name="connsiteX148" fmla="*/ 765015 w 1772549"/>
              <a:gd name="connsiteY148" fmla="*/ 1096433 h 1408442"/>
              <a:gd name="connsiteX149" fmla="*/ 777715 w 1772549"/>
              <a:gd name="connsiteY149" fmla="*/ 1083733 h 1408442"/>
              <a:gd name="connsiteX150" fmla="*/ 803115 w 1772549"/>
              <a:gd name="connsiteY150" fmla="*/ 1066800 h 1408442"/>
              <a:gd name="connsiteX151" fmla="*/ 820049 w 1772549"/>
              <a:gd name="connsiteY151" fmla="*/ 1049866 h 1408442"/>
              <a:gd name="connsiteX152" fmla="*/ 845449 w 1772549"/>
              <a:gd name="connsiteY152" fmla="*/ 1032933 h 1408442"/>
              <a:gd name="connsiteX153" fmla="*/ 858149 w 1772549"/>
              <a:gd name="connsiteY153" fmla="*/ 1024466 h 1408442"/>
              <a:gd name="connsiteX154" fmla="*/ 866615 w 1772549"/>
              <a:gd name="connsiteY154" fmla="*/ 1011766 h 1408442"/>
              <a:gd name="connsiteX155" fmla="*/ 883549 w 1772549"/>
              <a:gd name="connsiteY155" fmla="*/ 994833 h 1408442"/>
              <a:gd name="connsiteX156" fmla="*/ 879315 w 1772549"/>
              <a:gd name="connsiteY156" fmla="*/ 952500 h 1408442"/>
              <a:gd name="connsiteX157" fmla="*/ 866615 w 1772549"/>
              <a:gd name="connsiteY157" fmla="*/ 939800 h 1408442"/>
              <a:gd name="connsiteX158" fmla="*/ 836982 w 1772549"/>
              <a:gd name="connsiteY158" fmla="*/ 927100 h 1408442"/>
              <a:gd name="connsiteX159" fmla="*/ 820049 w 1772549"/>
              <a:gd name="connsiteY159" fmla="*/ 918633 h 1408442"/>
              <a:gd name="connsiteX160" fmla="*/ 794649 w 1772549"/>
              <a:gd name="connsiteY160" fmla="*/ 901700 h 1408442"/>
              <a:gd name="connsiteX161" fmla="*/ 781949 w 1772549"/>
              <a:gd name="connsiteY161" fmla="*/ 893233 h 1408442"/>
              <a:gd name="connsiteX162" fmla="*/ 739615 w 1772549"/>
              <a:gd name="connsiteY162" fmla="*/ 876300 h 1408442"/>
              <a:gd name="connsiteX163" fmla="*/ 722682 w 1772549"/>
              <a:gd name="connsiteY163" fmla="*/ 872066 h 1408442"/>
              <a:gd name="connsiteX164" fmla="*/ 705749 w 1772549"/>
              <a:gd name="connsiteY164" fmla="*/ 863600 h 1408442"/>
              <a:gd name="connsiteX165" fmla="*/ 688815 w 1772549"/>
              <a:gd name="connsiteY165" fmla="*/ 859366 h 1408442"/>
              <a:gd name="connsiteX166" fmla="*/ 638015 w 1772549"/>
              <a:gd name="connsiteY166" fmla="*/ 838200 h 1408442"/>
              <a:gd name="connsiteX167" fmla="*/ 587215 w 1772549"/>
              <a:gd name="connsiteY167" fmla="*/ 817033 h 1408442"/>
              <a:gd name="connsiteX168" fmla="*/ 574515 w 1772549"/>
              <a:gd name="connsiteY168" fmla="*/ 800100 h 1408442"/>
              <a:gd name="connsiteX169" fmla="*/ 527949 w 1772549"/>
              <a:gd name="connsiteY169" fmla="*/ 774700 h 1408442"/>
              <a:gd name="connsiteX170" fmla="*/ 485615 w 1772549"/>
              <a:gd name="connsiteY170" fmla="*/ 757766 h 1408442"/>
              <a:gd name="connsiteX171" fmla="*/ 468682 w 1772549"/>
              <a:gd name="connsiteY171" fmla="*/ 740833 h 1408442"/>
              <a:gd name="connsiteX172" fmla="*/ 443282 w 1772549"/>
              <a:gd name="connsiteY172" fmla="*/ 732366 h 1408442"/>
              <a:gd name="connsiteX173" fmla="*/ 413649 w 1772549"/>
              <a:gd name="connsiteY173" fmla="*/ 715433 h 1408442"/>
              <a:gd name="connsiteX174" fmla="*/ 400949 w 1772549"/>
              <a:gd name="connsiteY174" fmla="*/ 706966 h 1408442"/>
              <a:gd name="connsiteX175" fmla="*/ 384015 w 1772549"/>
              <a:gd name="connsiteY175" fmla="*/ 702733 h 1408442"/>
              <a:gd name="connsiteX176" fmla="*/ 371315 w 1772549"/>
              <a:gd name="connsiteY176" fmla="*/ 694266 h 1408442"/>
              <a:gd name="connsiteX177" fmla="*/ 345915 w 1772549"/>
              <a:gd name="connsiteY177" fmla="*/ 685800 h 1408442"/>
              <a:gd name="connsiteX178" fmla="*/ 333215 w 1772549"/>
              <a:gd name="connsiteY178" fmla="*/ 681566 h 1408442"/>
              <a:gd name="connsiteX179" fmla="*/ 316282 w 1772549"/>
              <a:gd name="connsiteY179" fmla="*/ 673100 h 1408442"/>
              <a:gd name="connsiteX180" fmla="*/ 303582 w 1772549"/>
              <a:gd name="connsiteY180" fmla="*/ 664633 h 1408442"/>
              <a:gd name="connsiteX181" fmla="*/ 290882 w 1772549"/>
              <a:gd name="connsiteY181" fmla="*/ 651933 h 1408442"/>
              <a:gd name="connsiteX182" fmla="*/ 278182 w 1772549"/>
              <a:gd name="connsiteY182" fmla="*/ 647700 h 1408442"/>
              <a:gd name="connsiteX183" fmla="*/ 261249 w 1772549"/>
              <a:gd name="connsiteY183" fmla="*/ 635000 h 1408442"/>
              <a:gd name="connsiteX184" fmla="*/ 244315 w 1772549"/>
              <a:gd name="connsiteY184" fmla="*/ 626533 h 1408442"/>
              <a:gd name="connsiteX185" fmla="*/ 210449 w 1772549"/>
              <a:gd name="connsiteY185" fmla="*/ 605366 h 1408442"/>
              <a:gd name="connsiteX186" fmla="*/ 180815 w 1772549"/>
              <a:gd name="connsiteY186" fmla="*/ 584200 h 1408442"/>
              <a:gd name="connsiteX187" fmla="*/ 172349 w 1772549"/>
              <a:gd name="connsiteY187" fmla="*/ 571500 h 1408442"/>
              <a:gd name="connsiteX188" fmla="*/ 159649 w 1772549"/>
              <a:gd name="connsiteY188" fmla="*/ 563033 h 1408442"/>
              <a:gd name="connsiteX189" fmla="*/ 146949 w 1772549"/>
              <a:gd name="connsiteY189" fmla="*/ 550333 h 1408442"/>
              <a:gd name="connsiteX190" fmla="*/ 130015 w 1772549"/>
              <a:gd name="connsiteY190" fmla="*/ 537633 h 1408442"/>
              <a:gd name="connsiteX191" fmla="*/ 117315 w 1772549"/>
              <a:gd name="connsiteY191" fmla="*/ 529166 h 1408442"/>
              <a:gd name="connsiteX192" fmla="*/ 104615 w 1772549"/>
              <a:gd name="connsiteY192" fmla="*/ 516466 h 1408442"/>
              <a:gd name="connsiteX193" fmla="*/ 91915 w 1772549"/>
              <a:gd name="connsiteY193" fmla="*/ 508000 h 1408442"/>
              <a:gd name="connsiteX194" fmla="*/ 66515 w 1772549"/>
              <a:gd name="connsiteY194" fmla="*/ 482600 h 1408442"/>
              <a:gd name="connsiteX195" fmla="*/ 53815 w 1772549"/>
              <a:gd name="connsiteY195" fmla="*/ 469900 h 1408442"/>
              <a:gd name="connsiteX196" fmla="*/ 41115 w 1772549"/>
              <a:gd name="connsiteY196" fmla="*/ 452966 h 1408442"/>
              <a:gd name="connsiteX197" fmla="*/ 15715 w 1772549"/>
              <a:gd name="connsiteY197" fmla="*/ 427566 h 1408442"/>
              <a:gd name="connsiteX198" fmla="*/ 7249 w 1772549"/>
              <a:gd name="connsiteY198" fmla="*/ 402166 h 1408442"/>
              <a:gd name="connsiteX199" fmla="*/ 3015 w 1772549"/>
              <a:gd name="connsiteY199" fmla="*/ 389466 h 1408442"/>
              <a:gd name="connsiteX200" fmla="*/ 15715 w 1772549"/>
              <a:gd name="connsiteY200" fmla="*/ 275166 h 1408442"/>
              <a:gd name="connsiteX201" fmla="*/ 28415 w 1772549"/>
              <a:gd name="connsiteY201" fmla="*/ 262466 h 1408442"/>
              <a:gd name="connsiteX202" fmla="*/ 58049 w 1772549"/>
              <a:gd name="connsiteY202" fmla="*/ 245533 h 1408442"/>
              <a:gd name="connsiteX203" fmla="*/ 70749 w 1772549"/>
              <a:gd name="connsiteY203" fmla="*/ 232833 h 1408442"/>
              <a:gd name="connsiteX204" fmla="*/ 87682 w 1772549"/>
              <a:gd name="connsiteY204" fmla="*/ 224366 h 1408442"/>
              <a:gd name="connsiteX205" fmla="*/ 100382 w 1772549"/>
              <a:gd name="connsiteY205" fmla="*/ 215900 h 1408442"/>
              <a:gd name="connsiteX206" fmla="*/ 113082 w 1772549"/>
              <a:gd name="connsiteY206" fmla="*/ 211666 h 1408442"/>
              <a:gd name="connsiteX207" fmla="*/ 125782 w 1772549"/>
              <a:gd name="connsiteY207" fmla="*/ 203200 h 1408442"/>
              <a:gd name="connsiteX208" fmla="*/ 125782 w 1772549"/>
              <a:gd name="connsiteY208" fmla="*/ 194733 h 140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772549" h="1408442">
                <a:moveTo>
                  <a:pt x="125782" y="194733"/>
                </a:moveTo>
                <a:lnTo>
                  <a:pt x="125782" y="194733"/>
                </a:lnTo>
                <a:cubicBezTo>
                  <a:pt x="131426" y="182033"/>
                  <a:pt x="136500" y="169064"/>
                  <a:pt x="142715" y="156633"/>
                </a:cubicBezTo>
                <a:cubicBezTo>
                  <a:pt x="144990" y="152082"/>
                  <a:pt x="148658" y="148350"/>
                  <a:pt x="151182" y="143933"/>
                </a:cubicBezTo>
                <a:cubicBezTo>
                  <a:pt x="154313" y="138454"/>
                  <a:pt x="156518" y="132479"/>
                  <a:pt x="159649" y="127000"/>
                </a:cubicBezTo>
                <a:cubicBezTo>
                  <a:pt x="162173" y="122583"/>
                  <a:pt x="165840" y="118851"/>
                  <a:pt x="168115" y="114300"/>
                </a:cubicBezTo>
                <a:cubicBezTo>
                  <a:pt x="170111" y="110309"/>
                  <a:pt x="170182" y="105501"/>
                  <a:pt x="172349" y="101600"/>
                </a:cubicBezTo>
                <a:cubicBezTo>
                  <a:pt x="185009" y="78813"/>
                  <a:pt x="186555" y="78927"/>
                  <a:pt x="201982" y="63500"/>
                </a:cubicBezTo>
                <a:cubicBezTo>
                  <a:pt x="203393" y="59267"/>
                  <a:pt x="203427" y="54285"/>
                  <a:pt x="206215" y="50800"/>
                </a:cubicBezTo>
                <a:cubicBezTo>
                  <a:pt x="209393" y="46827"/>
                  <a:pt x="215006" y="45590"/>
                  <a:pt x="218915" y="42333"/>
                </a:cubicBezTo>
                <a:cubicBezTo>
                  <a:pt x="240055" y="24716"/>
                  <a:pt x="221997" y="32839"/>
                  <a:pt x="244315" y="25400"/>
                </a:cubicBezTo>
                <a:cubicBezTo>
                  <a:pt x="263325" y="6390"/>
                  <a:pt x="251336" y="14593"/>
                  <a:pt x="282415" y="4233"/>
                </a:cubicBezTo>
                <a:lnTo>
                  <a:pt x="295115" y="0"/>
                </a:lnTo>
                <a:cubicBezTo>
                  <a:pt x="323337" y="1411"/>
                  <a:pt x="351622" y="1887"/>
                  <a:pt x="379782" y="4233"/>
                </a:cubicBezTo>
                <a:cubicBezTo>
                  <a:pt x="385580" y="4716"/>
                  <a:pt x="391664" y="5579"/>
                  <a:pt x="396715" y="8466"/>
                </a:cubicBezTo>
                <a:cubicBezTo>
                  <a:pt x="401913" y="11436"/>
                  <a:pt x="404364" y="17952"/>
                  <a:pt x="409415" y="21166"/>
                </a:cubicBezTo>
                <a:cubicBezTo>
                  <a:pt x="420063" y="27942"/>
                  <a:pt x="431308" y="34109"/>
                  <a:pt x="443282" y="38100"/>
                </a:cubicBezTo>
                <a:cubicBezTo>
                  <a:pt x="455982" y="42333"/>
                  <a:pt x="470243" y="43375"/>
                  <a:pt x="481382" y="50800"/>
                </a:cubicBezTo>
                <a:cubicBezTo>
                  <a:pt x="525329" y="80096"/>
                  <a:pt x="457286" y="35496"/>
                  <a:pt x="511015" y="67733"/>
                </a:cubicBezTo>
                <a:cubicBezTo>
                  <a:pt x="519740" y="72968"/>
                  <a:pt x="529220" y="77471"/>
                  <a:pt x="536415" y="84666"/>
                </a:cubicBezTo>
                <a:cubicBezTo>
                  <a:pt x="552713" y="100964"/>
                  <a:pt x="544134" y="94045"/>
                  <a:pt x="561815" y="105833"/>
                </a:cubicBezTo>
                <a:cubicBezTo>
                  <a:pt x="596679" y="163940"/>
                  <a:pt x="554812" y="98039"/>
                  <a:pt x="587215" y="139700"/>
                </a:cubicBezTo>
                <a:cubicBezTo>
                  <a:pt x="593462" y="147732"/>
                  <a:pt x="598043" y="156959"/>
                  <a:pt x="604149" y="165100"/>
                </a:cubicBezTo>
                <a:cubicBezTo>
                  <a:pt x="607030" y="168941"/>
                  <a:pt x="622218" y="188538"/>
                  <a:pt x="625315" y="194733"/>
                </a:cubicBezTo>
                <a:cubicBezTo>
                  <a:pt x="642824" y="229752"/>
                  <a:pt x="611603" y="180346"/>
                  <a:pt x="638015" y="224366"/>
                </a:cubicBezTo>
                <a:cubicBezTo>
                  <a:pt x="643250" y="233092"/>
                  <a:pt x="649304" y="241299"/>
                  <a:pt x="654949" y="249766"/>
                </a:cubicBezTo>
                <a:lnTo>
                  <a:pt x="663415" y="262466"/>
                </a:lnTo>
                <a:lnTo>
                  <a:pt x="671882" y="275166"/>
                </a:lnTo>
                <a:cubicBezTo>
                  <a:pt x="674704" y="279399"/>
                  <a:pt x="676751" y="284268"/>
                  <a:pt x="680349" y="287866"/>
                </a:cubicBezTo>
                <a:lnTo>
                  <a:pt x="693049" y="300566"/>
                </a:lnTo>
                <a:cubicBezTo>
                  <a:pt x="694460" y="304799"/>
                  <a:pt x="695286" y="309275"/>
                  <a:pt x="697282" y="313266"/>
                </a:cubicBezTo>
                <a:cubicBezTo>
                  <a:pt x="699961" y="318624"/>
                  <a:pt x="716151" y="340219"/>
                  <a:pt x="718449" y="342900"/>
                </a:cubicBezTo>
                <a:cubicBezTo>
                  <a:pt x="722345" y="347446"/>
                  <a:pt x="727316" y="351001"/>
                  <a:pt x="731149" y="355600"/>
                </a:cubicBezTo>
                <a:cubicBezTo>
                  <a:pt x="734406" y="359509"/>
                  <a:pt x="735786" y="364950"/>
                  <a:pt x="739615" y="368300"/>
                </a:cubicBezTo>
                <a:cubicBezTo>
                  <a:pt x="747273" y="375001"/>
                  <a:pt x="758910" y="377093"/>
                  <a:pt x="765015" y="385233"/>
                </a:cubicBezTo>
                <a:cubicBezTo>
                  <a:pt x="769248" y="390877"/>
                  <a:pt x="772726" y="397177"/>
                  <a:pt x="777715" y="402166"/>
                </a:cubicBezTo>
                <a:cubicBezTo>
                  <a:pt x="781313" y="405764"/>
                  <a:pt x="786506" y="407376"/>
                  <a:pt x="790415" y="410633"/>
                </a:cubicBezTo>
                <a:cubicBezTo>
                  <a:pt x="795014" y="414466"/>
                  <a:pt x="798516" y="419500"/>
                  <a:pt x="803115" y="423333"/>
                </a:cubicBezTo>
                <a:cubicBezTo>
                  <a:pt x="807024" y="426590"/>
                  <a:pt x="812033" y="428396"/>
                  <a:pt x="815815" y="431800"/>
                </a:cubicBezTo>
                <a:cubicBezTo>
                  <a:pt x="826198" y="441145"/>
                  <a:pt x="832954" y="455186"/>
                  <a:pt x="845449" y="461433"/>
                </a:cubicBezTo>
                <a:cubicBezTo>
                  <a:pt x="859560" y="468489"/>
                  <a:pt x="876626" y="471444"/>
                  <a:pt x="887782" y="482600"/>
                </a:cubicBezTo>
                <a:cubicBezTo>
                  <a:pt x="892015" y="486833"/>
                  <a:pt x="895756" y="491624"/>
                  <a:pt x="900482" y="495300"/>
                </a:cubicBezTo>
                <a:cubicBezTo>
                  <a:pt x="908514" y="501547"/>
                  <a:pt x="917415" y="506589"/>
                  <a:pt x="925882" y="512233"/>
                </a:cubicBezTo>
                <a:cubicBezTo>
                  <a:pt x="930115" y="515055"/>
                  <a:pt x="934984" y="517102"/>
                  <a:pt x="938582" y="520700"/>
                </a:cubicBezTo>
                <a:cubicBezTo>
                  <a:pt x="942815" y="524933"/>
                  <a:pt x="946683" y="529567"/>
                  <a:pt x="951282" y="533400"/>
                </a:cubicBezTo>
                <a:cubicBezTo>
                  <a:pt x="955191" y="536657"/>
                  <a:pt x="960179" y="538486"/>
                  <a:pt x="963982" y="541866"/>
                </a:cubicBezTo>
                <a:cubicBezTo>
                  <a:pt x="972931" y="549821"/>
                  <a:pt x="979419" y="560624"/>
                  <a:pt x="989382" y="567266"/>
                </a:cubicBezTo>
                <a:lnTo>
                  <a:pt x="1027482" y="592666"/>
                </a:lnTo>
                <a:cubicBezTo>
                  <a:pt x="1031715" y="595488"/>
                  <a:pt x="1035355" y="599524"/>
                  <a:pt x="1040182" y="601133"/>
                </a:cubicBezTo>
                <a:lnTo>
                  <a:pt x="1052882" y="605366"/>
                </a:lnTo>
                <a:cubicBezTo>
                  <a:pt x="1083813" y="625987"/>
                  <a:pt x="1044932" y="600824"/>
                  <a:pt x="1082515" y="622300"/>
                </a:cubicBezTo>
                <a:cubicBezTo>
                  <a:pt x="1105492" y="635429"/>
                  <a:pt x="1084632" y="627238"/>
                  <a:pt x="1107915" y="635000"/>
                </a:cubicBezTo>
                <a:cubicBezTo>
                  <a:pt x="1116382" y="633589"/>
                  <a:pt x="1125471" y="634252"/>
                  <a:pt x="1133315" y="630766"/>
                </a:cubicBezTo>
                <a:cubicBezTo>
                  <a:pt x="1139309" y="628102"/>
                  <a:pt x="1156205" y="605149"/>
                  <a:pt x="1158715" y="601133"/>
                </a:cubicBezTo>
                <a:cubicBezTo>
                  <a:pt x="1167614" y="586895"/>
                  <a:pt x="1170220" y="575086"/>
                  <a:pt x="1175649" y="558800"/>
                </a:cubicBezTo>
                <a:cubicBezTo>
                  <a:pt x="1177060" y="554567"/>
                  <a:pt x="1178800" y="550429"/>
                  <a:pt x="1179882" y="546100"/>
                </a:cubicBezTo>
                <a:cubicBezTo>
                  <a:pt x="1181293" y="540455"/>
                  <a:pt x="1181823" y="534514"/>
                  <a:pt x="1184115" y="529166"/>
                </a:cubicBezTo>
                <a:cubicBezTo>
                  <a:pt x="1186119" y="524489"/>
                  <a:pt x="1189760" y="520699"/>
                  <a:pt x="1192582" y="516466"/>
                </a:cubicBezTo>
                <a:cubicBezTo>
                  <a:pt x="1194209" y="506703"/>
                  <a:pt x="1195836" y="488791"/>
                  <a:pt x="1201049" y="478366"/>
                </a:cubicBezTo>
                <a:cubicBezTo>
                  <a:pt x="1203324" y="473815"/>
                  <a:pt x="1206693" y="469899"/>
                  <a:pt x="1209515" y="465666"/>
                </a:cubicBezTo>
                <a:cubicBezTo>
                  <a:pt x="1210870" y="460246"/>
                  <a:pt x="1214947" y="442102"/>
                  <a:pt x="1217982" y="436033"/>
                </a:cubicBezTo>
                <a:cubicBezTo>
                  <a:pt x="1220257" y="431482"/>
                  <a:pt x="1223627" y="427566"/>
                  <a:pt x="1226449" y="423333"/>
                </a:cubicBezTo>
                <a:cubicBezTo>
                  <a:pt x="1235402" y="387520"/>
                  <a:pt x="1223205" y="423966"/>
                  <a:pt x="1243382" y="393700"/>
                </a:cubicBezTo>
                <a:cubicBezTo>
                  <a:pt x="1245857" y="389987"/>
                  <a:pt x="1245619" y="384991"/>
                  <a:pt x="1247615" y="381000"/>
                </a:cubicBezTo>
                <a:cubicBezTo>
                  <a:pt x="1252089" y="372052"/>
                  <a:pt x="1263994" y="359027"/>
                  <a:pt x="1268782" y="351366"/>
                </a:cubicBezTo>
                <a:cubicBezTo>
                  <a:pt x="1272127" y="346015"/>
                  <a:pt x="1274905" y="340292"/>
                  <a:pt x="1277249" y="334433"/>
                </a:cubicBezTo>
                <a:cubicBezTo>
                  <a:pt x="1280563" y="326147"/>
                  <a:pt x="1279404" y="315344"/>
                  <a:pt x="1285715" y="309033"/>
                </a:cubicBezTo>
                <a:cubicBezTo>
                  <a:pt x="1289948" y="304800"/>
                  <a:pt x="1293816" y="300166"/>
                  <a:pt x="1298415" y="296333"/>
                </a:cubicBezTo>
                <a:cubicBezTo>
                  <a:pt x="1310331" y="286403"/>
                  <a:pt x="1320689" y="283357"/>
                  <a:pt x="1336515" y="279400"/>
                </a:cubicBezTo>
                <a:cubicBezTo>
                  <a:pt x="1342160" y="277989"/>
                  <a:pt x="1348001" y="277209"/>
                  <a:pt x="1353449" y="275166"/>
                </a:cubicBezTo>
                <a:cubicBezTo>
                  <a:pt x="1359358" y="272950"/>
                  <a:pt x="1364738" y="269522"/>
                  <a:pt x="1370382" y="266700"/>
                </a:cubicBezTo>
                <a:cubicBezTo>
                  <a:pt x="1378849" y="268111"/>
                  <a:pt x="1388329" y="266674"/>
                  <a:pt x="1395782" y="270933"/>
                </a:cubicBezTo>
                <a:cubicBezTo>
                  <a:pt x="1399656" y="273147"/>
                  <a:pt x="1398841" y="279328"/>
                  <a:pt x="1400015" y="283633"/>
                </a:cubicBezTo>
                <a:cubicBezTo>
                  <a:pt x="1403077" y="294859"/>
                  <a:pt x="1404802" y="306461"/>
                  <a:pt x="1408482" y="317500"/>
                </a:cubicBezTo>
                <a:cubicBezTo>
                  <a:pt x="1409893" y="321733"/>
                  <a:pt x="1411489" y="325909"/>
                  <a:pt x="1412715" y="330200"/>
                </a:cubicBezTo>
                <a:cubicBezTo>
                  <a:pt x="1414313" y="335794"/>
                  <a:pt x="1414657" y="341785"/>
                  <a:pt x="1416949" y="347133"/>
                </a:cubicBezTo>
                <a:cubicBezTo>
                  <a:pt x="1418953" y="351809"/>
                  <a:pt x="1423349" y="355184"/>
                  <a:pt x="1425415" y="359833"/>
                </a:cubicBezTo>
                <a:cubicBezTo>
                  <a:pt x="1445563" y="405168"/>
                  <a:pt x="1423189" y="369194"/>
                  <a:pt x="1442349" y="397933"/>
                </a:cubicBezTo>
                <a:cubicBezTo>
                  <a:pt x="1443760" y="403577"/>
                  <a:pt x="1444290" y="409518"/>
                  <a:pt x="1446582" y="414866"/>
                </a:cubicBezTo>
                <a:cubicBezTo>
                  <a:pt x="1448586" y="419543"/>
                  <a:pt x="1452774" y="423015"/>
                  <a:pt x="1455049" y="427566"/>
                </a:cubicBezTo>
                <a:cubicBezTo>
                  <a:pt x="1457045" y="431557"/>
                  <a:pt x="1457286" y="436275"/>
                  <a:pt x="1459282" y="440266"/>
                </a:cubicBezTo>
                <a:cubicBezTo>
                  <a:pt x="1462962" y="447626"/>
                  <a:pt x="1468302" y="454073"/>
                  <a:pt x="1471982" y="461433"/>
                </a:cubicBezTo>
                <a:cubicBezTo>
                  <a:pt x="1473978" y="465424"/>
                  <a:pt x="1474048" y="470232"/>
                  <a:pt x="1476215" y="474133"/>
                </a:cubicBezTo>
                <a:cubicBezTo>
                  <a:pt x="1481157" y="483028"/>
                  <a:pt x="1493149" y="499533"/>
                  <a:pt x="1493149" y="499533"/>
                </a:cubicBezTo>
                <a:cubicBezTo>
                  <a:pt x="1499850" y="526338"/>
                  <a:pt x="1494155" y="511625"/>
                  <a:pt x="1514315" y="541866"/>
                </a:cubicBezTo>
                <a:lnTo>
                  <a:pt x="1514315" y="541866"/>
                </a:lnTo>
                <a:cubicBezTo>
                  <a:pt x="1524244" y="571650"/>
                  <a:pt x="1511322" y="534881"/>
                  <a:pt x="1527015" y="571500"/>
                </a:cubicBezTo>
                <a:cubicBezTo>
                  <a:pt x="1542698" y="608094"/>
                  <a:pt x="1515583" y="552304"/>
                  <a:pt x="1535482" y="605366"/>
                </a:cubicBezTo>
                <a:cubicBezTo>
                  <a:pt x="1537269" y="610130"/>
                  <a:pt x="1541127" y="613833"/>
                  <a:pt x="1543949" y="618066"/>
                </a:cubicBezTo>
                <a:lnTo>
                  <a:pt x="1556649" y="656166"/>
                </a:lnTo>
                <a:lnTo>
                  <a:pt x="1560882" y="668866"/>
                </a:lnTo>
                <a:cubicBezTo>
                  <a:pt x="1569052" y="726063"/>
                  <a:pt x="1560481" y="678683"/>
                  <a:pt x="1569349" y="711200"/>
                </a:cubicBezTo>
                <a:cubicBezTo>
                  <a:pt x="1572411" y="722426"/>
                  <a:pt x="1572611" y="734658"/>
                  <a:pt x="1577815" y="745066"/>
                </a:cubicBezTo>
                <a:cubicBezTo>
                  <a:pt x="1580637" y="750711"/>
                  <a:pt x="1583938" y="756140"/>
                  <a:pt x="1586282" y="762000"/>
                </a:cubicBezTo>
                <a:cubicBezTo>
                  <a:pt x="1589597" y="770286"/>
                  <a:pt x="1590758" y="779418"/>
                  <a:pt x="1594749" y="787400"/>
                </a:cubicBezTo>
                <a:lnTo>
                  <a:pt x="1611682" y="821266"/>
                </a:lnTo>
                <a:cubicBezTo>
                  <a:pt x="1614504" y="826911"/>
                  <a:pt x="1618153" y="832213"/>
                  <a:pt x="1620149" y="838200"/>
                </a:cubicBezTo>
                <a:cubicBezTo>
                  <a:pt x="1621560" y="842433"/>
                  <a:pt x="1622536" y="846838"/>
                  <a:pt x="1624382" y="850900"/>
                </a:cubicBezTo>
                <a:cubicBezTo>
                  <a:pt x="1638102" y="881084"/>
                  <a:pt x="1636526" y="877583"/>
                  <a:pt x="1649782" y="897466"/>
                </a:cubicBezTo>
                <a:cubicBezTo>
                  <a:pt x="1651193" y="901699"/>
                  <a:pt x="1652789" y="905875"/>
                  <a:pt x="1654015" y="910166"/>
                </a:cubicBezTo>
                <a:cubicBezTo>
                  <a:pt x="1655613" y="915761"/>
                  <a:pt x="1656409" y="921580"/>
                  <a:pt x="1658249" y="927100"/>
                </a:cubicBezTo>
                <a:cubicBezTo>
                  <a:pt x="1660652" y="934309"/>
                  <a:pt x="1664118" y="941125"/>
                  <a:pt x="1666715" y="948266"/>
                </a:cubicBezTo>
                <a:cubicBezTo>
                  <a:pt x="1669765" y="956653"/>
                  <a:pt x="1671191" y="965683"/>
                  <a:pt x="1675182" y="973666"/>
                </a:cubicBezTo>
                <a:cubicBezTo>
                  <a:pt x="1680826" y="984955"/>
                  <a:pt x="1688123" y="995559"/>
                  <a:pt x="1692115" y="1007533"/>
                </a:cubicBezTo>
                <a:cubicBezTo>
                  <a:pt x="1693526" y="1011766"/>
                  <a:pt x="1695123" y="1015942"/>
                  <a:pt x="1696349" y="1020233"/>
                </a:cubicBezTo>
                <a:cubicBezTo>
                  <a:pt x="1697947" y="1025827"/>
                  <a:pt x="1698290" y="1031818"/>
                  <a:pt x="1700582" y="1037166"/>
                </a:cubicBezTo>
                <a:cubicBezTo>
                  <a:pt x="1702586" y="1041843"/>
                  <a:pt x="1706227" y="1045633"/>
                  <a:pt x="1709049" y="1049866"/>
                </a:cubicBezTo>
                <a:cubicBezTo>
                  <a:pt x="1723284" y="1092575"/>
                  <a:pt x="1701557" y="1026306"/>
                  <a:pt x="1717515" y="1079500"/>
                </a:cubicBezTo>
                <a:cubicBezTo>
                  <a:pt x="1720079" y="1088048"/>
                  <a:pt x="1723818" y="1096242"/>
                  <a:pt x="1725982" y="1104900"/>
                </a:cubicBezTo>
                <a:cubicBezTo>
                  <a:pt x="1727393" y="1110544"/>
                  <a:pt x="1727977" y="1116463"/>
                  <a:pt x="1730215" y="1121833"/>
                </a:cubicBezTo>
                <a:cubicBezTo>
                  <a:pt x="1735070" y="1133484"/>
                  <a:pt x="1743158" y="1143726"/>
                  <a:pt x="1747149" y="1155700"/>
                </a:cubicBezTo>
                <a:lnTo>
                  <a:pt x="1755615" y="1181100"/>
                </a:lnTo>
                <a:lnTo>
                  <a:pt x="1759849" y="1193800"/>
                </a:lnTo>
                <a:cubicBezTo>
                  <a:pt x="1764082" y="1188155"/>
                  <a:pt x="1772549" y="1183922"/>
                  <a:pt x="1772549" y="1176866"/>
                </a:cubicBezTo>
                <a:cubicBezTo>
                  <a:pt x="1772549" y="1171778"/>
                  <a:pt x="1761966" y="1183216"/>
                  <a:pt x="1759849" y="1185333"/>
                </a:cubicBezTo>
                <a:cubicBezTo>
                  <a:pt x="1757732" y="1187450"/>
                  <a:pt x="1762935" y="1182622"/>
                  <a:pt x="1759849" y="1189566"/>
                </a:cubicBezTo>
                <a:cubicBezTo>
                  <a:pt x="1757286" y="1195333"/>
                  <a:pt x="1749971" y="1211439"/>
                  <a:pt x="1742915" y="1223433"/>
                </a:cubicBezTo>
                <a:cubicBezTo>
                  <a:pt x="1735859" y="1235427"/>
                  <a:pt x="1725982" y="1248833"/>
                  <a:pt x="1717515" y="1261533"/>
                </a:cubicBezTo>
                <a:cubicBezTo>
                  <a:pt x="1714693" y="1265766"/>
                  <a:pt x="1713282" y="1271411"/>
                  <a:pt x="1709049" y="1274233"/>
                </a:cubicBezTo>
                <a:cubicBezTo>
                  <a:pt x="1708489" y="1274607"/>
                  <a:pt x="1666753" y="1303012"/>
                  <a:pt x="1662482" y="1303866"/>
                </a:cubicBezTo>
                <a:cubicBezTo>
                  <a:pt x="1655426" y="1305277"/>
                  <a:pt x="1648326" y="1306482"/>
                  <a:pt x="1641315" y="1308100"/>
                </a:cubicBezTo>
                <a:cubicBezTo>
                  <a:pt x="1629977" y="1310716"/>
                  <a:pt x="1618927" y="1314653"/>
                  <a:pt x="1607449" y="1316566"/>
                </a:cubicBezTo>
                <a:cubicBezTo>
                  <a:pt x="1598982" y="1317977"/>
                  <a:pt x="1590466" y="1319117"/>
                  <a:pt x="1582049" y="1320800"/>
                </a:cubicBezTo>
                <a:cubicBezTo>
                  <a:pt x="1576344" y="1321941"/>
                  <a:pt x="1570840" y="1323992"/>
                  <a:pt x="1565115" y="1325033"/>
                </a:cubicBezTo>
                <a:cubicBezTo>
                  <a:pt x="1535218" y="1330468"/>
                  <a:pt x="1525832" y="1329414"/>
                  <a:pt x="1493149" y="1333500"/>
                </a:cubicBezTo>
                <a:cubicBezTo>
                  <a:pt x="1484632" y="1334565"/>
                  <a:pt x="1476216" y="1336322"/>
                  <a:pt x="1467749" y="1337733"/>
                </a:cubicBezTo>
                <a:cubicBezTo>
                  <a:pt x="1460693" y="1341966"/>
                  <a:pt x="1454222" y="1347377"/>
                  <a:pt x="1446582" y="1350433"/>
                </a:cubicBezTo>
                <a:cubicBezTo>
                  <a:pt x="1435952" y="1354685"/>
                  <a:pt x="1391603" y="1358287"/>
                  <a:pt x="1387315" y="1358900"/>
                </a:cubicBezTo>
                <a:cubicBezTo>
                  <a:pt x="1380192" y="1359918"/>
                  <a:pt x="1373129" y="1361388"/>
                  <a:pt x="1366149" y="1363133"/>
                </a:cubicBezTo>
                <a:cubicBezTo>
                  <a:pt x="1340642" y="1369509"/>
                  <a:pt x="1361916" y="1373716"/>
                  <a:pt x="1302649" y="1380066"/>
                </a:cubicBezTo>
                <a:cubicBezTo>
                  <a:pt x="1243382" y="1386416"/>
                  <a:pt x="1129081" y="1398410"/>
                  <a:pt x="1010548" y="1401233"/>
                </a:cubicBezTo>
                <a:cubicBezTo>
                  <a:pt x="902106" y="1422920"/>
                  <a:pt x="770659" y="1389239"/>
                  <a:pt x="714215" y="1384300"/>
                </a:cubicBezTo>
                <a:cubicBezTo>
                  <a:pt x="657771" y="1379361"/>
                  <a:pt x="693056" y="1377375"/>
                  <a:pt x="671882" y="1371600"/>
                </a:cubicBezTo>
                <a:cubicBezTo>
                  <a:pt x="663601" y="1369342"/>
                  <a:pt x="654949" y="1368777"/>
                  <a:pt x="646482" y="1367366"/>
                </a:cubicBezTo>
                <a:cubicBezTo>
                  <a:pt x="607966" y="1351961"/>
                  <a:pt x="643453" y="1364221"/>
                  <a:pt x="595682" y="1354666"/>
                </a:cubicBezTo>
                <a:cubicBezTo>
                  <a:pt x="591306" y="1353791"/>
                  <a:pt x="587273" y="1351659"/>
                  <a:pt x="582982" y="1350433"/>
                </a:cubicBezTo>
                <a:cubicBezTo>
                  <a:pt x="577388" y="1348835"/>
                  <a:pt x="571693" y="1347611"/>
                  <a:pt x="566049" y="1346200"/>
                </a:cubicBezTo>
                <a:cubicBezTo>
                  <a:pt x="535102" y="1325568"/>
                  <a:pt x="550472" y="1341105"/>
                  <a:pt x="557582" y="1270000"/>
                </a:cubicBezTo>
                <a:cubicBezTo>
                  <a:pt x="559889" y="1246933"/>
                  <a:pt x="561177" y="1257514"/>
                  <a:pt x="574515" y="1240366"/>
                </a:cubicBezTo>
                <a:cubicBezTo>
                  <a:pt x="588519" y="1222362"/>
                  <a:pt x="587932" y="1214879"/>
                  <a:pt x="604149" y="1202266"/>
                </a:cubicBezTo>
                <a:cubicBezTo>
                  <a:pt x="612181" y="1196019"/>
                  <a:pt x="622354" y="1192528"/>
                  <a:pt x="629549" y="1185333"/>
                </a:cubicBezTo>
                <a:cubicBezTo>
                  <a:pt x="633782" y="1181100"/>
                  <a:pt x="638416" y="1177232"/>
                  <a:pt x="642249" y="1172633"/>
                </a:cubicBezTo>
                <a:cubicBezTo>
                  <a:pt x="645506" y="1168724"/>
                  <a:pt x="646742" y="1163111"/>
                  <a:pt x="650715" y="1159933"/>
                </a:cubicBezTo>
                <a:cubicBezTo>
                  <a:pt x="654199" y="1157145"/>
                  <a:pt x="659182" y="1157111"/>
                  <a:pt x="663415" y="1155700"/>
                </a:cubicBezTo>
                <a:cubicBezTo>
                  <a:pt x="667648" y="1152878"/>
                  <a:pt x="671975" y="1150190"/>
                  <a:pt x="676115" y="1147233"/>
                </a:cubicBezTo>
                <a:cubicBezTo>
                  <a:pt x="681856" y="1143132"/>
                  <a:pt x="687066" y="1138273"/>
                  <a:pt x="693049" y="1134533"/>
                </a:cubicBezTo>
                <a:cubicBezTo>
                  <a:pt x="705008" y="1127058"/>
                  <a:pt x="710334" y="1125949"/>
                  <a:pt x="722682" y="1121833"/>
                </a:cubicBezTo>
                <a:cubicBezTo>
                  <a:pt x="731149" y="1116189"/>
                  <a:pt x="738981" y="1109451"/>
                  <a:pt x="748082" y="1104900"/>
                </a:cubicBezTo>
                <a:cubicBezTo>
                  <a:pt x="753726" y="1102078"/>
                  <a:pt x="759880" y="1100101"/>
                  <a:pt x="765015" y="1096433"/>
                </a:cubicBezTo>
                <a:cubicBezTo>
                  <a:pt x="769887" y="1092953"/>
                  <a:pt x="772989" y="1087409"/>
                  <a:pt x="777715" y="1083733"/>
                </a:cubicBezTo>
                <a:cubicBezTo>
                  <a:pt x="785747" y="1077486"/>
                  <a:pt x="795920" y="1073995"/>
                  <a:pt x="803115" y="1066800"/>
                </a:cubicBezTo>
                <a:cubicBezTo>
                  <a:pt x="808760" y="1061155"/>
                  <a:pt x="813815" y="1054853"/>
                  <a:pt x="820049" y="1049866"/>
                </a:cubicBezTo>
                <a:cubicBezTo>
                  <a:pt x="827995" y="1043509"/>
                  <a:pt x="836982" y="1038577"/>
                  <a:pt x="845449" y="1032933"/>
                </a:cubicBezTo>
                <a:lnTo>
                  <a:pt x="858149" y="1024466"/>
                </a:lnTo>
                <a:cubicBezTo>
                  <a:pt x="860971" y="1020233"/>
                  <a:pt x="862642" y="1014944"/>
                  <a:pt x="866615" y="1011766"/>
                </a:cubicBezTo>
                <a:cubicBezTo>
                  <a:pt x="887141" y="995345"/>
                  <a:pt x="874311" y="1022544"/>
                  <a:pt x="883549" y="994833"/>
                </a:cubicBezTo>
                <a:cubicBezTo>
                  <a:pt x="882138" y="980722"/>
                  <a:pt x="883486" y="966054"/>
                  <a:pt x="879315" y="952500"/>
                </a:cubicBezTo>
                <a:cubicBezTo>
                  <a:pt x="877554" y="946778"/>
                  <a:pt x="871214" y="943633"/>
                  <a:pt x="866615" y="939800"/>
                </a:cubicBezTo>
                <a:cubicBezTo>
                  <a:pt x="854085" y="929358"/>
                  <a:pt x="853121" y="931134"/>
                  <a:pt x="836982" y="927100"/>
                </a:cubicBezTo>
                <a:cubicBezTo>
                  <a:pt x="831338" y="924278"/>
                  <a:pt x="825460" y="921880"/>
                  <a:pt x="820049" y="918633"/>
                </a:cubicBezTo>
                <a:cubicBezTo>
                  <a:pt x="811324" y="913398"/>
                  <a:pt x="803116" y="907344"/>
                  <a:pt x="794649" y="901700"/>
                </a:cubicBezTo>
                <a:cubicBezTo>
                  <a:pt x="790416" y="898878"/>
                  <a:pt x="786500" y="895508"/>
                  <a:pt x="781949" y="893233"/>
                </a:cubicBezTo>
                <a:cubicBezTo>
                  <a:pt x="764426" y="884472"/>
                  <a:pt x="760547" y="881534"/>
                  <a:pt x="739615" y="876300"/>
                </a:cubicBezTo>
                <a:cubicBezTo>
                  <a:pt x="733971" y="874889"/>
                  <a:pt x="728130" y="874109"/>
                  <a:pt x="722682" y="872066"/>
                </a:cubicBezTo>
                <a:cubicBezTo>
                  <a:pt x="716773" y="869850"/>
                  <a:pt x="711658" y="865816"/>
                  <a:pt x="705749" y="863600"/>
                </a:cubicBezTo>
                <a:cubicBezTo>
                  <a:pt x="700301" y="861557"/>
                  <a:pt x="694186" y="861604"/>
                  <a:pt x="688815" y="859366"/>
                </a:cubicBezTo>
                <a:cubicBezTo>
                  <a:pt x="630216" y="834949"/>
                  <a:pt x="676196" y="847744"/>
                  <a:pt x="638015" y="838200"/>
                </a:cubicBezTo>
                <a:cubicBezTo>
                  <a:pt x="598945" y="818664"/>
                  <a:pt x="616394" y="824327"/>
                  <a:pt x="587215" y="817033"/>
                </a:cubicBezTo>
                <a:cubicBezTo>
                  <a:pt x="582982" y="811389"/>
                  <a:pt x="579825" y="804746"/>
                  <a:pt x="574515" y="800100"/>
                </a:cubicBezTo>
                <a:cubicBezTo>
                  <a:pt x="567978" y="794380"/>
                  <a:pt x="534540" y="777446"/>
                  <a:pt x="527949" y="774700"/>
                </a:cubicBezTo>
                <a:cubicBezTo>
                  <a:pt x="515143" y="769364"/>
                  <a:pt x="497392" y="766599"/>
                  <a:pt x="485615" y="757766"/>
                </a:cubicBezTo>
                <a:cubicBezTo>
                  <a:pt x="479229" y="752977"/>
                  <a:pt x="475527" y="744940"/>
                  <a:pt x="468682" y="740833"/>
                </a:cubicBezTo>
                <a:cubicBezTo>
                  <a:pt x="461029" y="736241"/>
                  <a:pt x="450708" y="737316"/>
                  <a:pt x="443282" y="732366"/>
                </a:cubicBezTo>
                <a:cubicBezTo>
                  <a:pt x="412330" y="711733"/>
                  <a:pt x="451259" y="736925"/>
                  <a:pt x="413649" y="715433"/>
                </a:cubicBezTo>
                <a:cubicBezTo>
                  <a:pt x="409232" y="712909"/>
                  <a:pt x="405626" y="708970"/>
                  <a:pt x="400949" y="706966"/>
                </a:cubicBezTo>
                <a:cubicBezTo>
                  <a:pt x="395601" y="704674"/>
                  <a:pt x="389660" y="704144"/>
                  <a:pt x="384015" y="702733"/>
                </a:cubicBezTo>
                <a:cubicBezTo>
                  <a:pt x="379782" y="699911"/>
                  <a:pt x="375964" y="696332"/>
                  <a:pt x="371315" y="694266"/>
                </a:cubicBezTo>
                <a:cubicBezTo>
                  <a:pt x="363160" y="690641"/>
                  <a:pt x="354382" y="688622"/>
                  <a:pt x="345915" y="685800"/>
                </a:cubicBezTo>
                <a:cubicBezTo>
                  <a:pt x="341682" y="684389"/>
                  <a:pt x="337206" y="683562"/>
                  <a:pt x="333215" y="681566"/>
                </a:cubicBezTo>
                <a:cubicBezTo>
                  <a:pt x="327571" y="678744"/>
                  <a:pt x="321761" y="676231"/>
                  <a:pt x="316282" y="673100"/>
                </a:cubicBezTo>
                <a:cubicBezTo>
                  <a:pt x="311864" y="670576"/>
                  <a:pt x="307491" y="667890"/>
                  <a:pt x="303582" y="664633"/>
                </a:cubicBezTo>
                <a:cubicBezTo>
                  <a:pt x="298983" y="660800"/>
                  <a:pt x="295863" y="655254"/>
                  <a:pt x="290882" y="651933"/>
                </a:cubicBezTo>
                <a:cubicBezTo>
                  <a:pt x="287169" y="649458"/>
                  <a:pt x="282415" y="649111"/>
                  <a:pt x="278182" y="647700"/>
                </a:cubicBezTo>
                <a:cubicBezTo>
                  <a:pt x="272538" y="643467"/>
                  <a:pt x="267232" y="638739"/>
                  <a:pt x="261249" y="635000"/>
                </a:cubicBezTo>
                <a:cubicBezTo>
                  <a:pt x="255897" y="631655"/>
                  <a:pt x="249450" y="630201"/>
                  <a:pt x="244315" y="626533"/>
                </a:cubicBezTo>
                <a:cubicBezTo>
                  <a:pt x="209810" y="601886"/>
                  <a:pt x="258030" y="624400"/>
                  <a:pt x="210449" y="605366"/>
                </a:cubicBezTo>
                <a:cubicBezTo>
                  <a:pt x="190832" y="575941"/>
                  <a:pt x="217064" y="610091"/>
                  <a:pt x="180815" y="584200"/>
                </a:cubicBezTo>
                <a:cubicBezTo>
                  <a:pt x="176675" y="581243"/>
                  <a:pt x="175946" y="575098"/>
                  <a:pt x="172349" y="571500"/>
                </a:cubicBezTo>
                <a:cubicBezTo>
                  <a:pt x="168751" y="567902"/>
                  <a:pt x="163558" y="566290"/>
                  <a:pt x="159649" y="563033"/>
                </a:cubicBezTo>
                <a:cubicBezTo>
                  <a:pt x="155050" y="559200"/>
                  <a:pt x="151495" y="554229"/>
                  <a:pt x="146949" y="550333"/>
                </a:cubicBezTo>
                <a:cubicBezTo>
                  <a:pt x="141592" y="545741"/>
                  <a:pt x="135756" y="541734"/>
                  <a:pt x="130015" y="537633"/>
                </a:cubicBezTo>
                <a:cubicBezTo>
                  <a:pt x="125875" y="534676"/>
                  <a:pt x="121224" y="532423"/>
                  <a:pt x="117315" y="529166"/>
                </a:cubicBezTo>
                <a:cubicBezTo>
                  <a:pt x="112716" y="525333"/>
                  <a:pt x="109214" y="520299"/>
                  <a:pt x="104615" y="516466"/>
                </a:cubicBezTo>
                <a:cubicBezTo>
                  <a:pt x="100706" y="513209"/>
                  <a:pt x="95718" y="511380"/>
                  <a:pt x="91915" y="508000"/>
                </a:cubicBezTo>
                <a:cubicBezTo>
                  <a:pt x="82966" y="500045"/>
                  <a:pt x="74982" y="491067"/>
                  <a:pt x="66515" y="482600"/>
                </a:cubicBezTo>
                <a:cubicBezTo>
                  <a:pt x="62282" y="478367"/>
                  <a:pt x="57407" y="474690"/>
                  <a:pt x="53815" y="469900"/>
                </a:cubicBezTo>
                <a:cubicBezTo>
                  <a:pt x="49582" y="464255"/>
                  <a:pt x="45835" y="458211"/>
                  <a:pt x="41115" y="452966"/>
                </a:cubicBezTo>
                <a:cubicBezTo>
                  <a:pt x="33105" y="444066"/>
                  <a:pt x="15715" y="427566"/>
                  <a:pt x="15715" y="427566"/>
                </a:cubicBezTo>
                <a:lnTo>
                  <a:pt x="7249" y="402166"/>
                </a:lnTo>
                <a:lnTo>
                  <a:pt x="3015" y="389466"/>
                </a:lnTo>
                <a:cubicBezTo>
                  <a:pt x="5069" y="340166"/>
                  <a:pt x="-11193" y="307457"/>
                  <a:pt x="15715" y="275166"/>
                </a:cubicBezTo>
                <a:cubicBezTo>
                  <a:pt x="19548" y="270567"/>
                  <a:pt x="23816" y="266299"/>
                  <a:pt x="28415" y="262466"/>
                </a:cubicBezTo>
                <a:cubicBezTo>
                  <a:pt x="52408" y="242473"/>
                  <a:pt x="29070" y="266232"/>
                  <a:pt x="58049" y="245533"/>
                </a:cubicBezTo>
                <a:cubicBezTo>
                  <a:pt x="62921" y="242053"/>
                  <a:pt x="65877" y="236313"/>
                  <a:pt x="70749" y="232833"/>
                </a:cubicBezTo>
                <a:cubicBezTo>
                  <a:pt x="75884" y="229165"/>
                  <a:pt x="82203" y="227497"/>
                  <a:pt x="87682" y="224366"/>
                </a:cubicBezTo>
                <a:cubicBezTo>
                  <a:pt x="92099" y="221842"/>
                  <a:pt x="95831" y="218175"/>
                  <a:pt x="100382" y="215900"/>
                </a:cubicBezTo>
                <a:cubicBezTo>
                  <a:pt x="104373" y="213904"/>
                  <a:pt x="109091" y="213662"/>
                  <a:pt x="113082" y="211666"/>
                </a:cubicBezTo>
                <a:cubicBezTo>
                  <a:pt x="117633" y="209391"/>
                  <a:pt x="121231" y="205475"/>
                  <a:pt x="125782" y="203200"/>
                </a:cubicBezTo>
                <a:cubicBezTo>
                  <a:pt x="129773" y="201204"/>
                  <a:pt x="125782" y="196144"/>
                  <a:pt x="125782" y="194733"/>
                </a:cubicBezTo>
                <a:close/>
              </a:path>
            </a:pathLst>
          </a:custGeom>
          <a:solidFill>
            <a:srgbClr val="FFFF00"/>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TextBox 53">
            <a:extLst>
              <a:ext uri="{FF2B5EF4-FFF2-40B4-BE49-F238E27FC236}">
                <a16:creationId xmlns:a16="http://schemas.microsoft.com/office/drawing/2014/main" xmlns="" id="{215E1C9D-2AC4-4276-B411-3FD22E79992A}"/>
              </a:ext>
            </a:extLst>
          </p:cNvPr>
          <p:cNvSpPr txBox="1"/>
          <p:nvPr/>
        </p:nvSpPr>
        <p:spPr>
          <a:xfrm>
            <a:off x="7548282" y="1022729"/>
            <a:ext cx="2438398" cy="646331"/>
          </a:xfrm>
          <a:prstGeom prst="rect">
            <a:avLst/>
          </a:prstGeom>
          <a:noFill/>
        </p:spPr>
        <p:txBody>
          <a:bodyPr wrap="square" rtlCol="0">
            <a:spAutoFit/>
          </a:bodyPr>
          <a:lstStyle/>
          <a:p>
            <a:r>
              <a:rPr lang="en-AU" sz="3600" dirty="0">
                <a:latin typeface="Montserrat" panose="02000505000000020004" pitchFamily="2" charset="0"/>
              </a:rPr>
              <a:t>dx = </a:t>
            </a:r>
            <a:r>
              <a:rPr lang="en-AU" sz="3600" dirty="0">
                <a:latin typeface="Montserrat" panose="02000505000000020004" pitchFamily="2" charset="0"/>
                <a:sym typeface="Symbol" panose="05050102010706020507" pitchFamily="18" charset="2"/>
              </a:rPr>
              <a:t> d</a:t>
            </a:r>
            <a:r>
              <a:rPr lang="en-AU" sz="3600" dirty="0">
                <a:latin typeface="Montserrat" panose="02000505000000020004" pitchFamily="2" charset="0"/>
              </a:rPr>
              <a:t> </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xmlns="" id="{AF5A8A65-71DE-461C-B8F9-A4CA3397C29D}"/>
                  </a:ext>
                </a:extLst>
              </p:cNvPr>
              <p:cNvSpPr txBox="1"/>
              <p:nvPr/>
            </p:nvSpPr>
            <p:spPr>
              <a:xfrm>
                <a:off x="5845302" y="1829284"/>
                <a:ext cx="5790886" cy="931537"/>
              </a:xfrm>
              <a:prstGeom prst="rect">
                <a:avLst/>
              </a:prstGeom>
              <a:noFill/>
            </p:spPr>
            <p:txBody>
              <a:bodyPr wrap="square" lIns="0" tIns="0" rIns="0" bIns="0" rtlCol="0">
                <a:spAutoFit/>
              </a:bodyPr>
              <a:lstStyle/>
              <a:p>
                <a:r>
                  <a:rPr lang="en-AU" sz="3600" dirty="0"/>
                  <a:t>Recall:   </a:t>
                </a:r>
                <a14:m>
                  <m:oMath xmlns:m="http://schemas.openxmlformats.org/officeDocument/2006/math">
                    <m:f>
                      <m:fPr>
                        <m:ctrlPr>
                          <a:rPr lang="en-AU" sz="3600" i="1" smtClean="0">
                            <a:latin typeface="Cambria Math" panose="02040503050406030204" pitchFamily="18" charset="0"/>
                          </a:rPr>
                        </m:ctrlPr>
                      </m:fPr>
                      <m:num>
                        <m:r>
                          <a:rPr lang="en-AU" sz="3600" b="0" i="1" smtClean="0">
                            <a:latin typeface="Cambria Math" panose="02040503050406030204" pitchFamily="18" charset="0"/>
                          </a:rPr>
                          <m:t>1</m:t>
                        </m:r>
                      </m:num>
                      <m:den>
                        <m:r>
                          <a:rPr lang="en-AU" sz="3600" i="1" smtClean="0">
                            <a:latin typeface="Cambria Math" panose="02040503050406030204" pitchFamily="18" charset="0"/>
                            <a:ea typeface="Cambria Math" panose="02040503050406030204" pitchFamily="18" charset="0"/>
                          </a:rPr>
                          <m:t>𝜌</m:t>
                        </m:r>
                      </m:den>
                    </m:f>
                    <m:r>
                      <a:rPr lang="en-AU" sz="3600" b="0" i="0" smtClean="0">
                        <a:latin typeface="Cambria Math" panose="02040503050406030204" pitchFamily="18" charset="0"/>
                      </a:rPr>
                      <m:t>= </m:t>
                    </m:r>
                    <m:f>
                      <m:fPr>
                        <m:ctrlPr>
                          <a:rPr lang="en-AU" sz="3600" b="0" i="1" smtClean="0">
                            <a:latin typeface="Cambria Math" panose="02040503050406030204" pitchFamily="18" charset="0"/>
                          </a:rPr>
                        </m:ctrlPr>
                      </m:fPr>
                      <m:num>
                        <m:r>
                          <a:rPr lang="en-AU" sz="3600" b="0" i="1" smtClean="0">
                            <a:latin typeface="Cambria Math" panose="02040503050406030204" pitchFamily="18" charset="0"/>
                          </a:rPr>
                          <m:t>𝑑</m:t>
                        </m:r>
                        <m:r>
                          <a:rPr lang="en-AU" sz="3600" b="0" i="1" smtClean="0">
                            <a:latin typeface="Cambria Math" panose="02040503050406030204" pitchFamily="18" charset="0"/>
                            <a:ea typeface="Cambria Math" panose="02040503050406030204" pitchFamily="18" charset="0"/>
                          </a:rPr>
                          <m:t>𝜃</m:t>
                        </m:r>
                      </m:num>
                      <m:den>
                        <m:r>
                          <a:rPr lang="en-AU" sz="3600" b="0" i="1" smtClean="0">
                            <a:latin typeface="Cambria Math" panose="02040503050406030204" pitchFamily="18" charset="0"/>
                          </a:rPr>
                          <m:t>𝑑𝑥</m:t>
                        </m:r>
                      </m:den>
                    </m:f>
                    <m:r>
                      <a:rPr lang="en-AU" sz="3600" b="0" i="1" smtClean="0">
                        <a:latin typeface="Cambria Math" panose="02040503050406030204" pitchFamily="18" charset="0"/>
                      </a:rPr>
                      <m:t>=</m:t>
                    </m:r>
                    <m:f>
                      <m:fPr>
                        <m:ctrlPr>
                          <a:rPr lang="en-AU" sz="3600" b="0" i="1" smtClean="0">
                            <a:latin typeface="Cambria Math" panose="02040503050406030204" pitchFamily="18" charset="0"/>
                          </a:rPr>
                        </m:ctrlPr>
                      </m:fPr>
                      <m:num>
                        <m:sSup>
                          <m:sSupPr>
                            <m:ctrlPr>
                              <a:rPr lang="en-AU" sz="3600" b="0" i="1" smtClean="0">
                                <a:latin typeface="Cambria Math" panose="02040503050406030204" pitchFamily="18" charset="0"/>
                              </a:rPr>
                            </m:ctrlPr>
                          </m:sSupPr>
                          <m:e>
                            <m:r>
                              <a:rPr lang="en-AU" sz="3600" b="0" i="1" smtClean="0">
                                <a:latin typeface="Cambria Math" panose="02040503050406030204" pitchFamily="18" charset="0"/>
                              </a:rPr>
                              <m:t>𝑑</m:t>
                            </m:r>
                          </m:e>
                          <m:sup>
                            <m:r>
                              <a:rPr lang="en-AU" sz="3600" b="0" i="1" smtClean="0">
                                <a:latin typeface="Cambria Math" panose="02040503050406030204" pitchFamily="18" charset="0"/>
                              </a:rPr>
                              <m:t>2</m:t>
                            </m:r>
                          </m:sup>
                        </m:sSup>
                        <m:r>
                          <a:rPr lang="en-AU" sz="3600" b="0" i="1" smtClean="0">
                            <a:latin typeface="Cambria Math" panose="02040503050406030204" pitchFamily="18" charset="0"/>
                          </a:rPr>
                          <m:t>𝑦</m:t>
                        </m:r>
                      </m:num>
                      <m:den>
                        <m:r>
                          <a:rPr lang="en-AU" sz="3600" b="0" i="1" smtClean="0">
                            <a:latin typeface="Cambria Math" panose="02040503050406030204" pitchFamily="18" charset="0"/>
                          </a:rPr>
                          <m:t>𝑑</m:t>
                        </m:r>
                        <m:sSup>
                          <m:sSupPr>
                            <m:ctrlPr>
                              <a:rPr lang="en-AU" sz="3600" b="0" i="1" smtClean="0">
                                <a:latin typeface="Cambria Math" panose="02040503050406030204" pitchFamily="18" charset="0"/>
                              </a:rPr>
                            </m:ctrlPr>
                          </m:sSupPr>
                          <m:e>
                            <m:r>
                              <a:rPr lang="en-AU" sz="3600" b="0" i="1" smtClean="0">
                                <a:latin typeface="Cambria Math" panose="02040503050406030204" pitchFamily="18" charset="0"/>
                              </a:rPr>
                              <m:t>𝑥</m:t>
                            </m:r>
                          </m:e>
                          <m:sup>
                            <m:r>
                              <a:rPr lang="en-AU" sz="3600" b="0" i="1" smtClean="0">
                                <a:latin typeface="Cambria Math" panose="02040503050406030204" pitchFamily="18" charset="0"/>
                              </a:rPr>
                              <m:t>2</m:t>
                            </m:r>
                          </m:sup>
                        </m:sSup>
                      </m:den>
                    </m:f>
                    <m:r>
                      <a:rPr lang="en-AU" sz="3600" b="0" i="1" smtClean="0">
                        <a:latin typeface="Cambria Math" panose="02040503050406030204" pitchFamily="18" charset="0"/>
                      </a:rPr>
                      <m:t>=</m:t>
                    </m:r>
                    <m:f>
                      <m:fPr>
                        <m:ctrlPr>
                          <a:rPr lang="en-AU" sz="3600" b="0" i="1" smtClean="0">
                            <a:latin typeface="Cambria Math" panose="02040503050406030204" pitchFamily="18" charset="0"/>
                          </a:rPr>
                        </m:ctrlPr>
                      </m:fPr>
                      <m:num>
                        <m:r>
                          <a:rPr lang="en-AU" sz="3600" b="0" i="1" smtClean="0">
                            <a:latin typeface="Cambria Math" panose="02040503050406030204" pitchFamily="18" charset="0"/>
                          </a:rPr>
                          <m:t>𝑀</m:t>
                        </m:r>
                        <m:r>
                          <a:rPr lang="en-AU" sz="3600" b="0" i="1" smtClean="0">
                            <a:latin typeface="Cambria Math" panose="02040503050406030204" pitchFamily="18" charset="0"/>
                          </a:rPr>
                          <m:t>(</m:t>
                        </m:r>
                        <m:r>
                          <a:rPr lang="en-AU" sz="3600" b="0" i="1" smtClean="0">
                            <a:latin typeface="Cambria Math" panose="02040503050406030204" pitchFamily="18" charset="0"/>
                          </a:rPr>
                          <m:t>𝑥</m:t>
                        </m:r>
                        <m:r>
                          <a:rPr lang="en-AU" sz="3600" b="0" i="1" smtClean="0">
                            <a:latin typeface="Cambria Math" panose="02040503050406030204" pitchFamily="18" charset="0"/>
                          </a:rPr>
                          <m:t>)</m:t>
                        </m:r>
                      </m:num>
                      <m:den>
                        <m:r>
                          <a:rPr lang="en-AU" sz="3600" b="0" i="1" smtClean="0">
                            <a:latin typeface="Cambria Math" panose="02040503050406030204" pitchFamily="18" charset="0"/>
                          </a:rPr>
                          <m:t>𝐸𝐼</m:t>
                        </m:r>
                      </m:den>
                    </m:f>
                  </m:oMath>
                </a14:m>
                <a:endParaRPr lang="en-AU" sz="3600" dirty="0"/>
              </a:p>
            </p:txBody>
          </p:sp>
        </mc:Choice>
        <mc:Fallback xmlns="">
          <p:sp>
            <p:nvSpPr>
              <p:cNvPr id="58" name="TextBox 57">
                <a:extLst>
                  <a:ext uri="{FF2B5EF4-FFF2-40B4-BE49-F238E27FC236}">
                    <a16:creationId xmlns:a16="http://schemas.microsoft.com/office/drawing/2014/main" id="{AF5A8A65-71DE-461C-B8F9-A4CA3397C29D}"/>
                  </a:ext>
                </a:extLst>
              </p:cNvPr>
              <p:cNvSpPr txBox="1">
                <a:spLocks noRot="1" noChangeAspect="1" noMove="1" noResize="1" noEditPoints="1" noAdjustHandles="1" noChangeArrowheads="1" noChangeShapeType="1" noTextEdit="1"/>
              </p:cNvSpPr>
              <p:nvPr/>
            </p:nvSpPr>
            <p:spPr>
              <a:xfrm>
                <a:off x="5845302" y="1829284"/>
                <a:ext cx="5790886" cy="931537"/>
              </a:xfrm>
              <a:prstGeom prst="rect">
                <a:avLst/>
              </a:prstGeom>
              <a:blipFill>
                <a:blip r:embed="rId6"/>
                <a:stretch>
                  <a:fillRect l="-4842" b="-980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xmlns="" id="{D140F010-8AF4-42A5-9470-E800303750CB}"/>
                  </a:ext>
                </a:extLst>
              </p:cNvPr>
              <p:cNvSpPr txBox="1"/>
              <p:nvPr/>
            </p:nvSpPr>
            <p:spPr>
              <a:xfrm>
                <a:off x="6511371" y="2976838"/>
                <a:ext cx="4637728" cy="870879"/>
              </a:xfrm>
              <a:prstGeom prst="rect">
                <a:avLst/>
              </a:prstGeom>
              <a:noFill/>
              <a:ln w="38100">
                <a:solidFill>
                  <a:srgbClr val="FF0000"/>
                </a:solidFill>
              </a:ln>
            </p:spPr>
            <p:txBody>
              <a:bodyPr wrap="square" lIns="0" tIns="0" rIns="0" bIns="0" rtlCol="0">
                <a:spAutoFit/>
              </a:bodyPr>
              <a:lstStyle/>
              <a:p>
                <a:r>
                  <a:rPr lang="en-AU" sz="3200" dirty="0"/>
                  <a:t>  So that: </a:t>
                </a:r>
                <a14:m>
                  <m:oMath xmlns:m="http://schemas.openxmlformats.org/officeDocument/2006/math">
                    <m:r>
                      <a:rPr lang="en-AU" sz="3200" i="1">
                        <a:latin typeface="Cambria Math" panose="02040503050406030204" pitchFamily="18" charset="0"/>
                      </a:rPr>
                      <m:t>𝑀</m:t>
                    </m:r>
                    <m:r>
                      <a:rPr lang="en-AU" sz="3200" i="1">
                        <a:latin typeface="Cambria Math" panose="02040503050406030204" pitchFamily="18" charset="0"/>
                      </a:rPr>
                      <m:t>(</m:t>
                    </m:r>
                    <m:r>
                      <a:rPr lang="en-AU" sz="3200" i="1">
                        <a:latin typeface="Cambria Math" panose="02040503050406030204" pitchFamily="18" charset="0"/>
                      </a:rPr>
                      <m:t>𝑥</m:t>
                    </m:r>
                    <m:r>
                      <a:rPr lang="en-AU" sz="3200" i="1" smtClean="0">
                        <a:latin typeface="Cambria Math" panose="02040503050406030204" pitchFamily="18" charset="0"/>
                      </a:rPr>
                      <m:t>)</m:t>
                    </m:r>
                    <m:r>
                      <a:rPr lang="en-AU" sz="3200" b="0" i="1" smtClean="0">
                        <a:latin typeface="Cambria Math" panose="02040503050406030204" pitchFamily="18" charset="0"/>
                      </a:rPr>
                      <m:t>=</m:t>
                    </m:r>
                    <m:r>
                      <a:rPr lang="en-AU" sz="3200" i="1">
                        <a:latin typeface="Cambria Math" panose="02040503050406030204" pitchFamily="18" charset="0"/>
                      </a:rPr>
                      <m:t>𝐸𝐼</m:t>
                    </m:r>
                    <m:d>
                      <m:dPr>
                        <m:ctrlPr>
                          <a:rPr lang="en-AU" sz="3200" b="0" i="1" smtClean="0">
                            <a:latin typeface="Cambria Math" panose="02040503050406030204" pitchFamily="18" charset="0"/>
                          </a:rPr>
                        </m:ctrlPr>
                      </m:dPr>
                      <m:e>
                        <m:f>
                          <m:fPr>
                            <m:ctrlPr>
                              <a:rPr lang="en-AU" sz="3200" i="1">
                                <a:latin typeface="Cambria Math" panose="02040503050406030204" pitchFamily="18" charset="0"/>
                              </a:rPr>
                            </m:ctrlPr>
                          </m:fPr>
                          <m:num>
                            <m:sSup>
                              <m:sSupPr>
                                <m:ctrlPr>
                                  <a:rPr lang="en-AU" sz="3200" i="1">
                                    <a:latin typeface="Cambria Math" panose="02040503050406030204" pitchFamily="18" charset="0"/>
                                  </a:rPr>
                                </m:ctrlPr>
                              </m:sSupPr>
                              <m:e>
                                <m:r>
                                  <a:rPr lang="en-AU" sz="3200" i="1">
                                    <a:latin typeface="Cambria Math" panose="02040503050406030204" pitchFamily="18" charset="0"/>
                                  </a:rPr>
                                  <m:t>𝑑</m:t>
                                </m:r>
                              </m:e>
                              <m:sup>
                                <m:r>
                                  <a:rPr lang="en-AU" sz="3200" i="1">
                                    <a:latin typeface="Cambria Math" panose="02040503050406030204" pitchFamily="18" charset="0"/>
                                  </a:rPr>
                                  <m:t>2</m:t>
                                </m:r>
                              </m:sup>
                            </m:sSup>
                            <m:r>
                              <a:rPr lang="en-AU" sz="3200" i="1">
                                <a:latin typeface="Cambria Math" panose="02040503050406030204" pitchFamily="18" charset="0"/>
                              </a:rPr>
                              <m:t>𝑦</m:t>
                            </m:r>
                          </m:num>
                          <m:den>
                            <m:r>
                              <a:rPr lang="en-AU" sz="3200" i="1">
                                <a:latin typeface="Cambria Math" panose="02040503050406030204" pitchFamily="18" charset="0"/>
                              </a:rPr>
                              <m:t>𝑑</m:t>
                            </m:r>
                            <m:sSup>
                              <m:sSupPr>
                                <m:ctrlPr>
                                  <a:rPr lang="en-AU" sz="3200" i="1">
                                    <a:latin typeface="Cambria Math" panose="02040503050406030204" pitchFamily="18" charset="0"/>
                                  </a:rPr>
                                </m:ctrlPr>
                              </m:sSupPr>
                              <m:e>
                                <m:r>
                                  <a:rPr lang="en-AU" sz="3200" i="1">
                                    <a:latin typeface="Cambria Math" panose="02040503050406030204" pitchFamily="18" charset="0"/>
                                  </a:rPr>
                                  <m:t>𝑥</m:t>
                                </m:r>
                              </m:e>
                              <m:sup>
                                <m:r>
                                  <a:rPr lang="en-AU" sz="3200" i="1">
                                    <a:latin typeface="Cambria Math" panose="02040503050406030204" pitchFamily="18" charset="0"/>
                                  </a:rPr>
                                  <m:t>2</m:t>
                                </m:r>
                              </m:sup>
                            </m:sSup>
                          </m:den>
                        </m:f>
                      </m:e>
                    </m:d>
                  </m:oMath>
                </a14:m>
                <a:endParaRPr lang="en-AU" sz="3200" dirty="0"/>
              </a:p>
            </p:txBody>
          </p:sp>
        </mc:Choice>
        <mc:Fallback xmlns="">
          <p:sp>
            <p:nvSpPr>
              <p:cNvPr id="59" name="TextBox 58">
                <a:extLst>
                  <a:ext uri="{FF2B5EF4-FFF2-40B4-BE49-F238E27FC236}">
                    <a16:creationId xmlns:a16="http://schemas.microsoft.com/office/drawing/2014/main" id="{D140F010-8AF4-42A5-9470-E800303750CB}"/>
                  </a:ext>
                </a:extLst>
              </p:cNvPr>
              <p:cNvSpPr txBox="1">
                <a:spLocks noRot="1" noChangeAspect="1" noMove="1" noResize="1" noEditPoints="1" noAdjustHandles="1" noChangeArrowheads="1" noChangeShapeType="1" noTextEdit="1"/>
              </p:cNvSpPr>
              <p:nvPr/>
            </p:nvSpPr>
            <p:spPr>
              <a:xfrm>
                <a:off x="6511371" y="2976838"/>
                <a:ext cx="4637728" cy="870879"/>
              </a:xfrm>
              <a:prstGeom prst="rect">
                <a:avLst/>
              </a:prstGeom>
              <a:blipFill>
                <a:blip r:embed="rId7"/>
                <a:stretch>
                  <a:fillRect l="-913" b="-5369"/>
                </a:stretch>
              </a:blipFill>
              <a:ln w="38100">
                <a:solidFill>
                  <a:srgbClr val="FF0000"/>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xmlns="" id="{B30ABCC0-DF4C-40AB-9DD4-687941525FE2}"/>
                  </a:ext>
                </a:extLst>
              </p:cNvPr>
              <p:cNvSpPr txBox="1"/>
              <p:nvPr/>
            </p:nvSpPr>
            <p:spPr>
              <a:xfrm>
                <a:off x="6511371" y="3974626"/>
                <a:ext cx="4637727" cy="870879"/>
              </a:xfrm>
              <a:prstGeom prst="rect">
                <a:avLst/>
              </a:prstGeom>
              <a:noFill/>
              <a:ln w="38100">
                <a:solidFill>
                  <a:schemeClr val="accent2"/>
                </a:solidFill>
              </a:ln>
            </p:spPr>
            <p:txBody>
              <a:bodyPr wrap="square" lIns="0" tIns="0" rIns="0" bIns="0" rtlCol="0">
                <a:spAutoFit/>
              </a:bodyPr>
              <a:lstStyle/>
              <a:p>
                <a:r>
                  <a:rPr lang="en-AU" sz="3200" dirty="0"/>
                  <a:t>   Hence:  </a:t>
                </a:r>
                <a14:m>
                  <m:oMath xmlns:m="http://schemas.openxmlformats.org/officeDocument/2006/math">
                    <m:r>
                      <a:rPr lang="en-AU" sz="3200" b="0" i="1" smtClean="0">
                        <a:latin typeface="Cambria Math" panose="02040503050406030204" pitchFamily="18" charset="0"/>
                      </a:rPr>
                      <m:t>𝑉</m:t>
                    </m:r>
                    <m:r>
                      <a:rPr lang="en-AU" sz="3200" i="1">
                        <a:latin typeface="Cambria Math" panose="02040503050406030204" pitchFamily="18" charset="0"/>
                      </a:rPr>
                      <m:t>(</m:t>
                    </m:r>
                    <m:r>
                      <a:rPr lang="en-AU" sz="3200" i="1">
                        <a:latin typeface="Cambria Math" panose="02040503050406030204" pitchFamily="18" charset="0"/>
                      </a:rPr>
                      <m:t>𝑥</m:t>
                    </m:r>
                    <m:r>
                      <a:rPr lang="en-AU" sz="3200" i="1" smtClean="0">
                        <a:latin typeface="Cambria Math" panose="02040503050406030204" pitchFamily="18" charset="0"/>
                      </a:rPr>
                      <m:t>)</m:t>
                    </m:r>
                    <m:r>
                      <a:rPr lang="en-AU" sz="3200" b="0" i="1" smtClean="0">
                        <a:latin typeface="Cambria Math" panose="02040503050406030204" pitchFamily="18" charset="0"/>
                      </a:rPr>
                      <m:t>=</m:t>
                    </m:r>
                    <m:r>
                      <a:rPr lang="en-AU" sz="3200" i="1">
                        <a:latin typeface="Cambria Math" panose="02040503050406030204" pitchFamily="18" charset="0"/>
                      </a:rPr>
                      <m:t>𝐸𝐼</m:t>
                    </m:r>
                    <m:d>
                      <m:dPr>
                        <m:ctrlPr>
                          <a:rPr lang="en-AU" sz="3200" b="0" i="1" smtClean="0">
                            <a:latin typeface="Cambria Math" panose="02040503050406030204" pitchFamily="18" charset="0"/>
                          </a:rPr>
                        </m:ctrlPr>
                      </m:dPr>
                      <m:e>
                        <m:f>
                          <m:fPr>
                            <m:ctrlPr>
                              <a:rPr lang="en-AU" sz="3200" i="1">
                                <a:latin typeface="Cambria Math" panose="02040503050406030204" pitchFamily="18" charset="0"/>
                              </a:rPr>
                            </m:ctrlPr>
                          </m:fPr>
                          <m:num>
                            <m:sSup>
                              <m:sSupPr>
                                <m:ctrlPr>
                                  <a:rPr lang="en-AU" sz="3200" i="1">
                                    <a:latin typeface="Cambria Math" panose="02040503050406030204" pitchFamily="18" charset="0"/>
                                  </a:rPr>
                                </m:ctrlPr>
                              </m:sSupPr>
                              <m:e>
                                <m:r>
                                  <a:rPr lang="en-AU" sz="3200" i="1">
                                    <a:latin typeface="Cambria Math" panose="02040503050406030204" pitchFamily="18" charset="0"/>
                                  </a:rPr>
                                  <m:t>𝑑</m:t>
                                </m:r>
                              </m:e>
                              <m:sup>
                                <m:r>
                                  <a:rPr lang="en-AU" sz="3200" b="0" i="1" smtClean="0">
                                    <a:latin typeface="Cambria Math" panose="02040503050406030204" pitchFamily="18" charset="0"/>
                                  </a:rPr>
                                  <m:t>3</m:t>
                                </m:r>
                              </m:sup>
                            </m:sSup>
                            <m:r>
                              <a:rPr lang="en-AU" sz="3200" i="1">
                                <a:latin typeface="Cambria Math" panose="02040503050406030204" pitchFamily="18" charset="0"/>
                              </a:rPr>
                              <m:t>𝑦</m:t>
                            </m:r>
                          </m:num>
                          <m:den>
                            <m:r>
                              <a:rPr lang="en-AU" sz="3200" i="1">
                                <a:latin typeface="Cambria Math" panose="02040503050406030204" pitchFamily="18" charset="0"/>
                              </a:rPr>
                              <m:t>𝑑</m:t>
                            </m:r>
                            <m:sSup>
                              <m:sSupPr>
                                <m:ctrlPr>
                                  <a:rPr lang="en-AU" sz="3200" i="1">
                                    <a:latin typeface="Cambria Math" panose="02040503050406030204" pitchFamily="18" charset="0"/>
                                  </a:rPr>
                                </m:ctrlPr>
                              </m:sSupPr>
                              <m:e>
                                <m:r>
                                  <a:rPr lang="en-AU" sz="3200" i="1">
                                    <a:latin typeface="Cambria Math" panose="02040503050406030204" pitchFamily="18" charset="0"/>
                                  </a:rPr>
                                  <m:t>𝑥</m:t>
                                </m:r>
                              </m:e>
                              <m:sup>
                                <m:r>
                                  <a:rPr lang="en-AU" sz="3200" b="0" i="1" smtClean="0">
                                    <a:latin typeface="Cambria Math" panose="02040503050406030204" pitchFamily="18" charset="0"/>
                                  </a:rPr>
                                  <m:t>3</m:t>
                                </m:r>
                              </m:sup>
                            </m:sSup>
                          </m:den>
                        </m:f>
                      </m:e>
                    </m:d>
                  </m:oMath>
                </a14:m>
                <a:endParaRPr lang="en-AU" sz="3200" dirty="0"/>
              </a:p>
            </p:txBody>
          </p:sp>
        </mc:Choice>
        <mc:Fallback xmlns="">
          <p:sp>
            <p:nvSpPr>
              <p:cNvPr id="60" name="TextBox 59">
                <a:extLst>
                  <a:ext uri="{FF2B5EF4-FFF2-40B4-BE49-F238E27FC236}">
                    <a16:creationId xmlns:a16="http://schemas.microsoft.com/office/drawing/2014/main" id="{B30ABCC0-DF4C-40AB-9DD4-687941525FE2}"/>
                  </a:ext>
                </a:extLst>
              </p:cNvPr>
              <p:cNvSpPr txBox="1">
                <a:spLocks noRot="1" noChangeAspect="1" noMove="1" noResize="1" noEditPoints="1" noAdjustHandles="1" noChangeArrowheads="1" noChangeShapeType="1" noTextEdit="1"/>
              </p:cNvSpPr>
              <p:nvPr/>
            </p:nvSpPr>
            <p:spPr>
              <a:xfrm>
                <a:off x="6511371" y="3974626"/>
                <a:ext cx="4637727" cy="870879"/>
              </a:xfrm>
              <a:prstGeom prst="rect">
                <a:avLst/>
              </a:prstGeom>
              <a:blipFill>
                <a:blip r:embed="rId8"/>
                <a:stretch>
                  <a:fillRect b="-5369"/>
                </a:stretch>
              </a:blipFill>
              <a:ln w="38100">
                <a:solidFill>
                  <a:schemeClr val="accent2"/>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xmlns="" id="{9CA25AB0-A8C9-47D4-94BD-46BD2702B892}"/>
                  </a:ext>
                </a:extLst>
              </p:cNvPr>
              <p:cNvSpPr txBox="1"/>
              <p:nvPr/>
            </p:nvSpPr>
            <p:spPr>
              <a:xfrm>
                <a:off x="6832680" y="4972414"/>
                <a:ext cx="3869601" cy="778355"/>
              </a:xfrm>
              <a:prstGeom prst="rect">
                <a:avLst/>
              </a:prstGeom>
              <a:noFill/>
            </p:spPr>
            <p:txBody>
              <a:bodyPr wrap="square" lIns="0" tIns="0" rIns="0" bIns="0" rtlCol="0">
                <a:spAutoFit/>
              </a:bodyPr>
              <a:lstStyle/>
              <a:p>
                <a:r>
                  <a:rPr lang="en-AU" sz="3200" dirty="0"/>
                  <a:t>and:  </a:t>
                </a:r>
                <a14:m>
                  <m:oMath xmlns:m="http://schemas.openxmlformats.org/officeDocument/2006/math">
                    <m:r>
                      <a:rPr lang="en-AU" sz="3200" b="0" i="1" smtClean="0">
                        <a:latin typeface="Cambria Math" panose="02040503050406030204" pitchFamily="18" charset="0"/>
                      </a:rPr>
                      <m:t>𝑞</m:t>
                    </m:r>
                    <m:r>
                      <a:rPr lang="en-AU" sz="3200" i="1">
                        <a:latin typeface="Cambria Math" panose="02040503050406030204" pitchFamily="18" charset="0"/>
                      </a:rPr>
                      <m:t>(</m:t>
                    </m:r>
                    <m:r>
                      <a:rPr lang="en-AU" sz="3200" i="1">
                        <a:latin typeface="Cambria Math" panose="02040503050406030204" pitchFamily="18" charset="0"/>
                      </a:rPr>
                      <m:t>𝑥</m:t>
                    </m:r>
                    <m:r>
                      <a:rPr lang="en-AU" sz="3200" i="1" smtClean="0">
                        <a:latin typeface="Cambria Math" panose="02040503050406030204" pitchFamily="18" charset="0"/>
                      </a:rPr>
                      <m:t>)</m:t>
                    </m:r>
                    <m:r>
                      <a:rPr lang="en-AU" sz="3200" b="0" i="1" smtClean="0">
                        <a:latin typeface="Cambria Math" panose="02040503050406030204" pitchFamily="18" charset="0"/>
                      </a:rPr>
                      <m:t>=</m:t>
                    </m:r>
                    <m:r>
                      <a:rPr lang="en-AU" sz="3200" i="1">
                        <a:latin typeface="Cambria Math" panose="02040503050406030204" pitchFamily="18" charset="0"/>
                      </a:rPr>
                      <m:t>𝐸𝐼</m:t>
                    </m:r>
                    <m:d>
                      <m:dPr>
                        <m:ctrlPr>
                          <a:rPr lang="en-AU" sz="3200" b="0" i="1" smtClean="0">
                            <a:latin typeface="Cambria Math" panose="02040503050406030204" pitchFamily="18" charset="0"/>
                          </a:rPr>
                        </m:ctrlPr>
                      </m:dPr>
                      <m:e>
                        <m:f>
                          <m:fPr>
                            <m:ctrlPr>
                              <a:rPr lang="en-AU" sz="3200" i="1">
                                <a:latin typeface="Cambria Math" panose="02040503050406030204" pitchFamily="18" charset="0"/>
                              </a:rPr>
                            </m:ctrlPr>
                          </m:fPr>
                          <m:num>
                            <m:sSup>
                              <m:sSupPr>
                                <m:ctrlPr>
                                  <a:rPr lang="en-AU" sz="3200" i="1">
                                    <a:latin typeface="Cambria Math" panose="02040503050406030204" pitchFamily="18" charset="0"/>
                                  </a:rPr>
                                </m:ctrlPr>
                              </m:sSupPr>
                              <m:e>
                                <m:r>
                                  <a:rPr lang="en-AU" sz="3200" i="1">
                                    <a:latin typeface="Cambria Math" panose="02040503050406030204" pitchFamily="18" charset="0"/>
                                  </a:rPr>
                                  <m:t>𝑑</m:t>
                                </m:r>
                              </m:e>
                              <m:sup>
                                <m:r>
                                  <a:rPr lang="en-AU" sz="3200" b="0" i="1" smtClean="0">
                                    <a:latin typeface="Cambria Math" panose="02040503050406030204" pitchFamily="18" charset="0"/>
                                  </a:rPr>
                                  <m:t>4</m:t>
                                </m:r>
                              </m:sup>
                            </m:sSup>
                            <m:r>
                              <a:rPr lang="en-AU" sz="3200" i="1">
                                <a:latin typeface="Cambria Math" panose="02040503050406030204" pitchFamily="18" charset="0"/>
                              </a:rPr>
                              <m:t>𝑦</m:t>
                            </m:r>
                          </m:num>
                          <m:den>
                            <m:r>
                              <a:rPr lang="en-AU" sz="3200" i="1">
                                <a:latin typeface="Cambria Math" panose="02040503050406030204" pitchFamily="18" charset="0"/>
                              </a:rPr>
                              <m:t>𝑑</m:t>
                            </m:r>
                            <m:sSup>
                              <m:sSupPr>
                                <m:ctrlPr>
                                  <a:rPr lang="en-AU" sz="3200" i="1">
                                    <a:latin typeface="Cambria Math" panose="02040503050406030204" pitchFamily="18" charset="0"/>
                                  </a:rPr>
                                </m:ctrlPr>
                              </m:sSupPr>
                              <m:e>
                                <m:r>
                                  <a:rPr lang="en-AU" sz="3200" i="1">
                                    <a:latin typeface="Cambria Math" panose="02040503050406030204" pitchFamily="18" charset="0"/>
                                  </a:rPr>
                                  <m:t>𝑥</m:t>
                                </m:r>
                              </m:e>
                              <m:sup>
                                <m:r>
                                  <a:rPr lang="en-AU" sz="3200" b="0" i="1" smtClean="0">
                                    <a:latin typeface="Cambria Math" panose="02040503050406030204" pitchFamily="18" charset="0"/>
                                  </a:rPr>
                                  <m:t>4</m:t>
                                </m:r>
                              </m:sup>
                            </m:sSup>
                          </m:den>
                        </m:f>
                      </m:e>
                    </m:d>
                  </m:oMath>
                </a14:m>
                <a:endParaRPr lang="en-AU" sz="3200" dirty="0"/>
              </a:p>
            </p:txBody>
          </p:sp>
        </mc:Choice>
        <mc:Fallback xmlns="">
          <p:sp>
            <p:nvSpPr>
              <p:cNvPr id="61" name="TextBox 60">
                <a:extLst>
                  <a:ext uri="{FF2B5EF4-FFF2-40B4-BE49-F238E27FC236}">
                    <a16:creationId xmlns:a16="http://schemas.microsoft.com/office/drawing/2014/main" id="{9CA25AB0-A8C9-47D4-94BD-46BD2702B892}"/>
                  </a:ext>
                </a:extLst>
              </p:cNvPr>
              <p:cNvSpPr txBox="1">
                <a:spLocks noRot="1" noChangeAspect="1" noMove="1" noResize="1" noEditPoints="1" noAdjustHandles="1" noChangeArrowheads="1" noChangeShapeType="1" noTextEdit="1"/>
              </p:cNvSpPr>
              <p:nvPr/>
            </p:nvSpPr>
            <p:spPr>
              <a:xfrm>
                <a:off x="6832680" y="4972414"/>
                <a:ext cx="3869601" cy="778355"/>
              </a:xfrm>
              <a:prstGeom prst="rect">
                <a:avLst/>
              </a:prstGeom>
              <a:blipFill>
                <a:blip r:embed="rId9"/>
                <a:stretch>
                  <a:fillRect l="-6457" b="-17323"/>
                </a:stretch>
              </a:blipFill>
            </p:spPr>
            <p:txBody>
              <a:bodyPr/>
              <a:lstStyle/>
              <a:p>
                <a:r>
                  <a:rPr lang="en-AU">
                    <a:noFill/>
                  </a:rPr>
                  <a:t> </a:t>
                </a:r>
              </a:p>
            </p:txBody>
          </p:sp>
        </mc:Fallback>
      </mc:AlternateContent>
      <p:sp>
        <p:nvSpPr>
          <p:cNvPr id="62" name="TextBox 61">
            <a:extLst>
              <a:ext uri="{FF2B5EF4-FFF2-40B4-BE49-F238E27FC236}">
                <a16:creationId xmlns:a16="http://schemas.microsoft.com/office/drawing/2014/main" xmlns="" id="{C734100E-ECE6-47A8-B514-83EEA4EAB8B8}"/>
              </a:ext>
            </a:extLst>
          </p:cNvPr>
          <p:cNvSpPr txBox="1"/>
          <p:nvPr/>
        </p:nvSpPr>
        <p:spPr>
          <a:xfrm>
            <a:off x="198416" y="1168822"/>
            <a:ext cx="5077321" cy="646331"/>
          </a:xfrm>
          <a:prstGeom prst="rect">
            <a:avLst/>
          </a:prstGeom>
          <a:noFill/>
        </p:spPr>
        <p:txBody>
          <a:bodyPr wrap="square" rtlCol="0">
            <a:spAutoFit/>
          </a:bodyPr>
          <a:lstStyle/>
          <a:p>
            <a:r>
              <a:rPr lang="en-AU" b="1" i="1" dirty="0">
                <a:latin typeface="Montserrat Light" panose="00000400000000000000"/>
              </a:rPr>
              <a:t>Linear elastic beam (E = </a:t>
            </a:r>
            <a:r>
              <a:rPr lang="en-AU" b="1" i="1" dirty="0" err="1">
                <a:latin typeface="Montserrat Light" panose="00000400000000000000"/>
              </a:rPr>
              <a:t>const</a:t>
            </a:r>
            <a:r>
              <a:rPr lang="en-AU" b="1" i="1" dirty="0">
                <a:latin typeface="Montserrat Light" panose="00000400000000000000"/>
              </a:rPr>
              <a:t>) of uniform prismatic cross-section  (I = second moment of area)</a:t>
            </a:r>
          </a:p>
        </p:txBody>
      </p:sp>
    </p:spTree>
    <p:extLst>
      <p:ext uri="{BB962C8B-B14F-4D97-AF65-F5344CB8AC3E}">
        <p14:creationId xmlns:p14="http://schemas.microsoft.com/office/powerpoint/2010/main" val="406744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 grpId="0"/>
      <p:bldP spid="58" grpId="0"/>
      <p:bldP spid="59" grpId="0" animBg="1"/>
      <p:bldP spid="60" grpId="0" animBg="1"/>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3851B78-69FD-4B53-B76E-43D8438D2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96" y="139160"/>
            <a:ext cx="3091402" cy="711023"/>
          </a:xfrm>
          <a:prstGeom prst="rect">
            <a:avLst/>
          </a:prstGeom>
        </p:spPr>
      </p:pic>
      <p:grpSp>
        <p:nvGrpSpPr>
          <p:cNvPr id="49" name="Group 48">
            <a:extLst>
              <a:ext uri="{FF2B5EF4-FFF2-40B4-BE49-F238E27FC236}">
                <a16:creationId xmlns:a16="http://schemas.microsoft.com/office/drawing/2014/main" xmlns="" id="{E1D43D56-A1EF-479E-BACD-2512BBB61518}"/>
              </a:ext>
            </a:extLst>
          </p:cNvPr>
          <p:cNvGrpSpPr/>
          <p:nvPr/>
        </p:nvGrpSpPr>
        <p:grpSpPr>
          <a:xfrm>
            <a:off x="363919" y="6240763"/>
            <a:ext cx="3912714" cy="367719"/>
            <a:chOff x="390916" y="6263027"/>
            <a:chExt cx="3912714" cy="367719"/>
          </a:xfrm>
        </p:grpSpPr>
        <p:pic>
          <p:nvPicPr>
            <p:cNvPr id="50" name="Picture 49">
              <a:extLst>
                <a:ext uri="{FF2B5EF4-FFF2-40B4-BE49-F238E27FC236}">
                  <a16:creationId xmlns:a16="http://schemas.microsoft.com/office/drawing/2014/main" xmlns="" id="{FC389C32-32D7-4B43-B014-8A5B3B584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916" y="6376830"/>
              <a:ext cx="1513882" cy="234680"/>
            </a:xfrm>
            <a:prstGeom prst="rect">
              <a:avLst/>
            </a:prstGeom>
          </p:spPr>
        </p:pic>
        <p:sp>
          <p:nvSpPr>
            <p:cNvPr id="51" name="TextBox 50">
              <a:extLst>
                <a:ext uri="{FF2B5EF4-FFF2-40B4-BE49-F238E27FC236}">
                  <a16:creationId xmlns:a16="http://schemas.microsoft.com/office/drawing/2014/main" xmlns="" id="{919EAB74-365E-4EF8-9BDE-F30C6A5CD130}"/>
                </a:ext>
              </a:extLst>
            </p:cNvPr>
            <p:cNvSpPr txBox="1"/>
            <p:nvPr/>
          </p:nvSpPr>
          <p:spPr>
            <a:xfrm>
              <a:off x="1904798" y="6376830"/>
              <a:ext cx="2398832" cy="253916"/>
            </a:xfrm>
            <a:prstGeom prst="rect">
              <a:avLst/>
            </a:prstGeom>
            <a:noFill/>
          </p:spPr>
          <p:txBody>
            <a:bodyPr wrap="square" rtlCol="0">
              <a:spAutoFit/>
            </a:bodyPr>
            <a:lstStyle/>
            <a:p>
              <a:r>
                <a:rPr lang="en-AU" sz="1050" spc="225" dirty="0">
                  <a:latin typeface="Montserrat Light" panose="00000400000000000000" pitchFamily="50" charset="0"/>
                </a:rPr>
                <a:t>SF &amp; BM in a SS Beam</a:t>
              </a:r>
              <a:endParaRPr lang="id-ID" sz="1050" spc="225" dirty="0">
                <a:latin typeface="Montserrat Light" panose="00000400000000000000" pitchFamily="50" charset="0"/>
              </a:endParaRPr>
            </a:p>
          </p:txBody>
        </p:sp>
        <p:cxnSp>
          <p:nvCxnSpPr>
            <p:cNvPr id="52" name="Straight Connector 51">
              <a:extLst>
                <a:ext uri="{FF2B5EF4-FFF2-40B4-BE49-F238E27FC236}">
                  <a16:creationId xmlns:a16="http://schemas.microsoft.com/office/drawing/2014/main" xmlns="" id="{1C1B8A13-D757-42A4-BB23-437ADEA6C22E}"/>
                </a:ext>
              </a:extLst>
            </p:cNvPr>
            <p:cNvCxnSpPr/>
            <p:nvPr/>
          </p:nvCxnSpPr>
          <p:spPr>
            <a:xfrm flipH="1">
              <a:off x="437546" y="6263027"/>
              <a:ext cx="724477" cy="0"/>
            </a:xfrm>
            <a:prstGeom prst="line">
              <a:avLst/>
            </a:prstGeom>
            <a:ln w="28575">
              <a:solidFill>
                <a:srgbClr val="343434"/>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xmlns="" id="{5B918372-8674-4070-AD02-B669B7F7E030}"/>
              </a:ext>
            </a:extLst>
          </p:cNvPr>
          <p:cNvGrpSpPr/>
          <p:nvPr/>
        </p:nvGrpSpPr>
        <p:grpSpPr>
          <a:xfrm>
            <a:off x="772787" y="1319267"/>
            <a:ext cx="10575377" cy="1200329"/>
            <a:chOff x="772787" y="1319267"/>
            <a:chExt cx="10575377" cy="1200329"/>
          </a:xfrm>
        </p:grpSpPr>
        <p:sp>
          <p:nvSpPr>
            <p:cNvPr id="2" name="Rectangle 1">
              <a:extLst>
                <a:ext uri="{FF2B5EF4-FFF2-40B4-BE49-F238E27FC236}">
                  <a16:creationId xmlns:a16="http://schemas.microsoft.com/office/drawing/2014/main" xmlns="" id="{F66167A0-FDF0-4A81-944C-80369F95CA26}"/>
                </a:ext>
              </a:extLst>
            </p:cNvPr>
            <p:cNvSpPr/>
            <p:nvPr/>
          </p:nvSpPr>
          <p:spPr>
            <a:xfrm>
              <a:off x="824754" y="1721525"/>
              <a:ext cx="840842" cy="384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B7BE473A-D306-4DA9-B8B9-C4D938B0C427}"/>
                    </a:ext>
                  </a:extLst>
                </p:cNvPr>
                <p:cNvSpPr txBox="1"/>
                <p:nvPr/>
              </p:nvSpPr>
              <p:spPr>
                <a:xfrm>
                  <a:off x="772787" y="1319267"/>
                  <a:ext cx="10575377" cy="1200329"/>
                </a:xfrm>
                <a:prstGeom prst="rect">
                  <a:avLst/>
                </a:prstGeom>
                <a:noFill/>
              </p:spPr>
              <p:txBody>
                <a:bodyPr wrap="square" rtlCol="0">
                  <a:spAutoFit/>
                </a:bodyPr>
                <a:lstStyle/>
                <a:p>
                  <a:r>
                    <a:rPr lang="en-AU" sz="2400" dirty="0"/>
                    <a:t>If we can experimentally obtain analytical expressions for the deflected shape, </a:t>
                  </a:r>
                  <a14:m>
                    <m:oMath xmlns:m="http://schemas.openxmlformats.org/officeDocument/2006/math">
                      <m:sSub>
                        <m:sSubPr>
                          <m:ctrlPr>
                            <a:rPr lang="en-AU" sz="2400" b="1" i="1">
                              <a:latin typeface="Cambria Math" panose="02040503050406030204" pitchFamily="18" charset="0"/>
                            </a:rPr>
                          </m:ctrlPr>
                        </m:sSubPr>
                        <m:e>
                          <m:r>
                            <a:rPr lang="en-AU" sz="2400" b="1" i="1">
                              <a:latin typeface="Cambria Math" panose="02040503050406030204" pitchFamily="18" charset="0"/>
                            </a:rPr>
                            <m:t>𝒚</m:t>
                          </m:r>
                        </m:e>
                        <m:sub>
                          <m:r>
                            <a:rPr lang="en-AU" sz="2400" b="1" i="1">
                              <a:latin typeface="Cambria Math" panose="02040503050406030204" pitchFamily="18" charset="0"/>
                            </a:rPr>
                            <m:t>𝒓</m:t>
                          </m:r>
                        </m:sub>
                      </m:sSub>
                      <m:d>
                        <m:dPr>
                          <m:ctrlPr>
                            <a:rPr lang="en-AU" sz="2400" b="1" i="1">
                              <a:latin typeface="Cambria Math" panose="02040503050406030204" pitchFamily="18" charset="0"/>
                            </a:rPr>
                          </m:ctrlPr>
                        </m:dPr>
                        <m:e>
                          <m:r>
                            <a:rPr lang="en-AU" sz="2400" b="1" i="1">
                              <a:latin typeface="Cambria Math" panose="02040503050406030204" pitchFamily="18" charset="0"/>
                            </a:rPr>
                            <m:t>𝒙</m:t>
                          </m:r>
                        </m:e>
                      </m:d>
                      <m:r>
                        <a:rPr lang="en-AU" sz="2400" b="0" i="1" smtClean="0">
                          <a:latin typeface="Cambria Math" panose="02040503050406030204" pitchFamily="18" charset="0"/>
                        </a:rPr>
                        <m:t>,</m:t>
                      </m:r>
                      <m:r>
                        <a:rPr lang="en-AU" sz="2400" i="1">
                          <a:latin typeface="Cambria Math" panose="02040503050406030204" pitchFamily="18" charset="0"/>
                        </a:rPr>
                        <m:t> </m:t>
                      </m:r>
                    </m:oMath>
                  </a14:m>
                  <a:r>
                    <a:rPr lang="en-AU" sz="2400" dirty="0"/>
                    <a:t>of a beam within regions delineated by changes in its loading conditions along its length, then for region “r”  </a:t>
                  </a:r>
                </a:p>
              </p:txBody>
            </p:sp>
          </mc:Choice>
          <mc:Fallback xmlns="">
            <p:sp>
              <p:nvSpPr>
                <p:cNvPr id="4" name="TextBox 3">
                  <a:extLst>
                    <a:ext uri="{FF2B5EF4-FFF2-40B4-BE49-F238E27FC236}">
                      <a16:creationId xmlns:a16="http://schemas.microsoft.com/office/drawing/2014/main" id="{B7BE473A-D306-4DA9-B8B9-C4D938B0C427}"/>
                    </a:ext>
                  </a:extLst>
                </p:cNvPr>
                <p:cNvSpPr txBox="1">
                  <a:spLocks noRot="1" noChangeAspect="1" noMove="1" noResize="1" noEditPoints="1" noAdjustHandles="1" noChangeArrowheads="1" noChangeShapeType="1" noTextEdit="1"/>
                </p:cNvSpPr>
                <p:nvPr/>
              </p:nvSpPr>
              <p:spPr>
                <a:xfrm>
                  <a:off x="772787" y="1319267"/>
                  <a:ext cx="10575377" cy="1200329"/>
                </a:xfrm>
                <a:prstGeom prst="rect">
                  <a:avLst/>
                </a:prstGeom>
                <a:blipFill>
                  <a:blip r:embed="rId4"/>
                  <a:stretch>
                    <a:fillRect l="-922" t="-4061" b="-10660"/>
                  </a:stretch>
                </a:blipFill>
              </p:spPr>
              <p:txBody>
                <a:bodyPr/>
                <a:lstStyle/>
                <a:p>
                  <a:r>
                    <a:rPr lang="en-AU">
                      <a:noFill/>
                    </a:rPr>
                    <a:t> </a:t>
                  </a:r>
                </a:p>
              </p:txBody>
            </p:sp>
          </mc:Fallback>
        </mc:AlternateContent>
      </p:grpSp>
      <p:grpSp>
        <p:nvGrpSpPr>
          <p:cNvPr id="11" name="Group 10">
            <a:extLst>
              <a:ext uri="{FF2B5EF4-FFF2-40B4-BE49-F238E27FC236}">
                <a16:creationId xmlns:a16="http://schemas.microsoft.com/office/drawing/2014/main" xmlns="" id="{E500E6E4-9455-48C4-A004-B812FBDF45D7}"/>
              </a:ext>
            </a:extLst>
          </p:cNvPr>
          <p:cNvGrpSpPr/>
          <p:nvPr/>
        </p:nvGrpSpPr>
        <p:grpSpPr>
          <a:xfrm>
            <a:off x="689058" y="4630017"/>
            <a:ext cx="10780998" cy="1200329"/>
            <a:chOff x="689058" y="4630017"/>
            <a:chExt cx="10780998" cy="1200329"/>
          </a:xfrm>
        </p:grpSpPr>
        <p:sp>
          <p:nvSpPr>
            <p:cNvPr id="17" name="Rectangle 16">
              <a:extLst>
                <a:ext uri="{FF2B5EF4-FFF2-40B4-BE49-F238E27FC236}">
                  <a16:creationId xmlns:a16="http://schemas.microsoft.com/office/drawing/2014/main" xmlns="" id="{C54F44DE-938E-4D1C-9314-670FE26AF677}"/>
                </a:ext>
              </a:extLst>
            </p:cNvPr>
            <p:cNvSpPr/>
            <p:nvPr/>
          </p:nvSpPr>
          <p:spPr>
            <a:xfrm>
              <a:off x="9166672" y="5257148"/>
              <a:ext cx="475633" cy="252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xmlns="" id="{354C4E8C-AEE2-46E6-894D-D3731513B2DA}"/>
                </a:ext>
              </a:extLst>
            </p:cNvPr>
            <p:cNvSpPr/>
            <p:nvPr/>
          </p:nvSpPr>
          <p:spPr>
            <a:xfrm>
              <a:off x="3197598" y="5257149"/>
              <a:ext cx="475633" cy="252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xmlns="" id="{BF05B215-24B1-4297-AF6F-0EB573811F57}"/>
                </a:ext>
              </a:extLst>
            </p:cNvPr>
            <p:cNvSpPr txBox="1"/>
            <p:nvPr/>
          </p:nvSpPr>
          <p:spPr>
            <a:xfrm>
              <a:off x="689058" y="4630017"/>
              <a:ext cx="10780998" cy="1200329"/>
            </a:xfrm>
            <a:prstGeom prst="rect">
              <a:avLst/>
            </a:prstGeom>
            <a:noFill/>
          </p:spPr>
          <p:txBody>
            <a:bodyPr wrap="square" rtlCol="0">
              <a:spAutoFit/>
            </a:bodyPr>
            <a:lstStyle/>
            <a:p>
              <a:r>
                <a:rPr lang="en-AU" dirty="0"/>
                <a:t>We make use of photogrammetry to obtain the co-ordinates of several points on the deflected shape of a simply supported carbon-fibre beam with a single point load applied at centre-span. Curve fits to points within each of the two separate regions (</a:t>
              </a:r>
              <a:r>
                <a:rPr lang="en-AU" b="1" i="1" dirty="0"/>
                <a:t>y</a:t>
              </a:r>
              <a:r>
                <a:rPr lang="en-AU" b="1" i="1" baseline="-25000" dirty="0"/>
                <a:t>1</a:t>
              </a:r>
              <a:r>
                <a:rPr lang="en-AU" b="1" i="1" dirty="0"/>
                <a:t>(x)</a:t>
              </a:r>
              <a:r>
                <a:rPr lang="en-AU" dirty="0"/>
                <a:t>: for region from LHS pin-support to Point load location and </a:t>
              </a:r>
              <a:r>
                <a:rPr lang="en-AU" b="1" i="1" dirty="0"/>
                <a:t>y</a:t>
              </a:r>
              <a:r>
                <a:rPr lang="en-AU" b="1" i="1" baseline="-25000" dirty="0"/>
                <a:t>1</a:t>
              </a:r>
              <a:r>
                <a:rPr lang="en-AU" b="1" i="1" dirty="0"/>
                <a:t>(x)</a:t>
              </a:r>
              <a:r>
                <a:rPr lang="en-AU" dirty="0"/>
                <a:t> for region from Point load location to RHS roller support) will then be used to obtain</a:t>
              </a:r>
              <a:r>
                <a:rPr lang="en-AU" dirty="0">
                  <a:solidFill>
                    <a:srgbClr val="FF0000"/>
                  </a:solidFill>
                </a:rPr>
                <a:t>: </a:t>
              </a:r>
              <a:r>
                <a:rPr lang="en-AU" b="1" dirty="0">
                  <a:solidFill>
                    <a:srgbClr val="FF0000"/>
                  </a:solidFill>
                </a:rPr>
                <a:t>M</a:t>
              </a:r>
              <a:r>
                <a:rPr lang="en-AU" b="1" baseline="-25000" dirty="0">
                  <a:solidFill>
                    <a:srgbClr val="FF0000"/>
                  </a:solidFill>
                </a:rPr>
                <a:t>1</a:t>
              </a:r>
              <a:r>
                <a:rPr lang="en-AU" b="1" dirty="0">
                  <a:solidFill>
                    <a:srgbClr val="FF0000"/>
                  </a:solidFill>
                </a:rPr>
                <a:t>(x)</a:t>
              </a:r>
              <a:r>
                <a:rPr lang="en-AU" dirty="0"/>
                <a:t>, </a:t>
              </a:r>
              <a:r>
                <a:rPr lang="en-AU" b="1" dirty="0">
                  <a:solidFill>
                    <a:schemeClr val="accent2"/>
                  </a:solidFill>
                </a:rPr>
                <a:t>V</a:t>
              </a:r>
              <a:r>
                <a:rPr lang="en-AU" b="1" baseline="-25000" dirty="0">
                  <a:solidFill>
                    <a:schemeClr val="accent2"/>
                  </a:solidFill>
                </a:rPr>
                <a:t>1</a:t>
              </a:r>
              <a:r>
                <a:rPr lang="en-AU" b="1" dirty="0">
                  <a:solidFill>
                    <a:schemeClr val="accent2"/>
                  </a:solidFill>
                </a:rPr>
                <a:t>(x)</a:t>
              </a:r>
              <a:r>
                <a:rPr lang="en-AU" dirty="0"/>
                <a:t> and </a:t>
              </a:r>
              <a:r>
                <a:rPr lang="en-AU" b="1" dirty="0">
                  <a:solidFill>
                    <a:srgbClr val="FF0000"/>
                  </a:solidFill>
                </a:rPr>
                <a:t>M</a:t>
              </a:r>
              <a:r>
                <a:rPr lang="en-AU" b="1" baseline="-25000" dirty="0">
                  <a:solidFill>
                    <a:srgbClr val="FF0000"/>
                  </a:solidFill>
                </a:rPr>
                <a:t>2</a:t>
              </a:r>
              <a:r>
                <a:rPr lang="en-AU" b="1" dirty="0">
                  <a:solidFill>
                    <a:srgbClr val="FF0000"/>
                  </a:solidFill>
                </a:rPr>
                <a:t>(x)</a:t>
              </a:r>
              <a:r>
                <a:rPr lang="en-AU" dirty="0"/>
                <a:t>, </a:t>
              </a:r>
              <a:r>
                <a:rPr lang="en-AU" b="1" dirty="0">
                  <a:solidFill>
                    <a:schemeClr val="accent2"/>
                  </a:solidFill>
                </a:rPr>
                <a:t>V</a:t>
              </a:r>
              <a:r>
                <a:rPr lang="en-AU" b="1" baseline="-25000" dirty="0">
                  <a:solidFill>
                    <a:schemeClr val="accent2"/>
                  </a:solidFill>
                </a:rPr>
                <a:t>2</a:t>
              </a:r>
              <a:r>
                <a:rPr lang="en-AU" b="1" dirty="0">
                  <a:solidFill>
                    <a:schemeClr val="accent2"/>
                  </a:solidFill>
                </a:rPr>
                <a:t>(x)</a:t>
              </a:r>
              <a:r>
                <a:rPr lang="en-AU" dirty="0"/>
                <a:t>.</a:t>
              </a:r>
            </a:p>
          </p:txBody>
        </p:sp>
      </p:grpSp>
      <p:grpSp>
        <p:nvGrpSpPr>
          <p:cNvPr id="19" name="Group 18">
            <a:extLst>
              <a:ext uri="{FF2B5EF4-FFF2-40B4-BE49-F238E27FC236}">
                <a16:creationId xmlns:a16="http://schemas.microsoft.com/office/drawing/2014/main" xmlns="" id="{4C882FC0-12F4-414C-AE09-2ABDE3EB5DDA}"/>
              </a:ext>
            </a:extLst>
          </p:cNvPr>
          <p:cNvGrpSpPr/>
          <p:nvPr/>
        </p:nvGrpSpPr>
        <p:grpSpPr>
          <a:xfrm>
            <a:off x="6583516" y="2871346"/>
            <a:ext cx="4749505" cy="1348254"/>
            <a:chOff x="6583516" y="2871346"/>
            <a:chExt cx="4749505" cy="1348254"/>
          </a:xfrm>
        </p:grpSpPr>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74775104-31B1-403F-8076-6022C020F55D}"/>
                    </a:ext>
                  </a:extLst>
                </p:cNvPr>
                <p:cNvSpPr/>
                <p:nvPr/>
              </p:nvSpPr>
              <p:spPr>
                <a:xfrm>
                  <a:off x="6583516" y="2871346"/>
                  <a:ext cx="4749505" cy="1348254"/>
                </a:xfrm>
                <a:prstGeom prst="rect">
                  <a:avLst/>
                </a:prstGeom>
                <a:solidFill>
                  <a:schemeClr val="accent4">
                    <a:lumMod val="40000"/>
                    <a:lumOff val="60000"/>
                  </a:schemeClr>
                </a:solidFill>
                <a:ln w="38100">
                  <a:solidFill>
                    <a:schemeClr val="accent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AU" sz="3600" b="1" i="1" smtClean="0">
                                <a:solidFill>
                                  <a:schemeClr val="accent2"/>
                                </a:solidFill>
                                <a:latin typeface="Cambria Math" panose="02040503050406030204" pitchFamily="18" charset="0"/>
                              </a:rPr>
                            </m:ctrlPr>
                          </m:sSubPr>
                          <m:e>
                            <m:r>
                              <a:rPr lang="en-AU" sz="3600" b="1" i="1" smtClean="0">
                                <a:solidFill>
                                  <a:schemeClr val="accent2"/>
                                </a:solidFill>
                                <a:latin typeface="Cambria Math" panose="02040503050406030204" pitchFamily="18" charset="0"/>
                              </a:rPr>
                              <m:t>𝑽</m:t>
                            </m:r>
                          </m:e>
                          <m:sub>
                            <m:r>
                              <a:rPr lang="en-AU" sz="3600" b="1" i="1">
                                <a:solidFill>
                                  <a:schemeClr val="accent2"/>
                                </a:solidFill>
                                <a:latin typeface="Cambria Math" panose="02040503050406030204" pitchFamily="18" charset="0"/>
                              </a:rPr>
                              <m:t>𝒓</m:t>
                            </m:r>
                          </m:sub>
                        </m:sSub>
                        <m:r>
                          <a:rPr lang="en-AU" sz="3600" b="1" i="1">
                            <a:solidFill>
                              <a:schemeClr val="accent2"/>
                            </a:solidFill>
                            <a:latin typeface="Cambria Math" panose="02040503050406030204" pitchFamily="18" charset="0"/>
                          </a:rPr>
                          <m:t>(</m:t>
                        </m:r>
                        <m:r>
                          <a:rPr lang="en-AU" sz="3600" b="1" i="1">
                            <a:solidFill>
                              <a:schemeClr val="accent2"/>
                            </a:solidFill>
                            <a:latin typeface="Cambria Math" panose="02040503050406030204" pitchFamily="18" charset="0"/>
                          </a:rPr>
                          <m:t>𝒙</m:t>
                        </m:r>
                        <m:r>
                          <a:rPr lang="en-AU" sz="3600" b="1" i="1">
                            <a:solidFill>
                              <a:schemeClr val="accent2"/>
                            </a:solidFill>
                            <a:latin typeface="Cambria Math" panose="02040503050406030204" pitchFamily="18" charset="0"/>
                          </a:rPr>
                          <m:t>)=</m:t>
                        </m:r>
                        <m:r>
                          <a:rPr lang="en-AU" sz="3600" i="1">
                            <a:latin typeface="Cambria Math" panose="02040503050406030204" pitchFamily="18" charset="0"/>
                          </a:rPr>
                          <m:t>𝐸𝐼</m:t>
                        </m:r>
                        <m:d>
                          <m:dPr>
                            <m:ctrlPr>
                              <a:rPr lang="en-AU" sz="3600" i="1">
                                <a:latin typeface="Cambria Math" panose="02040503050406030204" pitchFamily="18" charset="0"/>
                              </a:rPr>
                            </m:ctrlPr>
                          </m:dPr>
                          <m:e>
                            <m:f>
                              <m:fPr>
                                <m:ctrlPr>
                                  <a:rPr lang="en-AU" sz="3600" i="1">
                                    <a:latin typeface="Cambria Math" panose="02040503050406030204" pitchFamily="18" charset="0"/>
                                  </a:rPr>
                                </m:ctrlPr>
                              </m:fPr>
                              <m:num>
                                <m:sSup>
                                  <m:sSupPr>
                                    <m:ctrlPr>
                                      <a:rPr lang="en-AU" sz="3600" i="1">
                                        <a:latin typeface="Cambria Math" panose="02040503050406030204" pitchFamily="18" charset="0"/>
                                      </a:rPr>
                                    </m:ctrlPr>
                                  </m:sSupPr>
                                  <m:e>
                                    <m:r>
                                      <a:rPr lang="en-AU" sz="3600" i="1">
                                        <a:latin typeface="Cambria Math" panose="02040503050406030204" pitchFamily="18" charset="0"/>
                                      </a:rPr>
                                      <m:t>𝑑</m:t>
                                    </m:r>
                                  </m:e>
                                  <m:sup>
                                    <m:r>
                                      <a:rPr lang="en-AU" sz="3600" b="0" i="1" smtClean="0">
                                        <a:latin typeface="Cambria Math" panose="02040503050406030204" pitchFamily="18" charset="0"/>
                                      </a:rPr>
                                      <m:t>3</m:t>
                                    </m:r>
                                  </m:sup>
                                </m:sSup>
                                <m:sSub>
                                  <m:sSubPr>
                                    <m:ctrlPr>
                                      <a:rPr lang="en-AU" sz="3600" b="1" i="1" smtClean="0">
                                        <a:latin typeface="Cambria Math" panose="02040503050406030204" pitchFamily="18" charset="0"/>
                                      </a:rPr>
                                    </m:ctrlPr>
                                  </m:sSubPr>
                                  <m:e>
                                    <m:r>
                                      <a:rPr lang="en-AU" sz="3600" b="1" i="1" smtClean="0">
                                        <a:latin typeface="Cambria Math" panose="02040503050406030204" pitchFamily="18" charset="0"/>
                                      </a:rPr>
                                      <m:t>𝒚</m:t>
                                    </m:r>
                                  </m:e>
                                  <m:sub>
                                    <m:r>
                                      <a:rPr lang="en-AU" sz="3600" b="1" i="1" smtClean="0">
                                        <a:latin typeface="Cambria Math" panose="02040503050406030204" pitchFamily="18" charset="0"/>
                                      </a:rPr>
                                      <m:t>𝒓</m:t>
                                    </m:r>
                                  </m:sub>
                                </m:sSub>
                                <m:r>
                                  <a:rPr lang="en-AU" sz="3600" b="1" i="1" smtClean="0">
                                    <a:latin typeface="Cambria Math" panose="02040503050406030204" pitchFamily="18" charset="0"/>
                                  </a:rPr>
                                  <m:t>(</m:t>
                                </m:r>
                                <m:r>
                                  <a:rPr lang="en-AU" sz="3600" b="1" i="1" smtClean="0">
                                    <a:latin typeface="Cambria Math" panose="02040503050406030204" pitchFamily="18" charset="0"/>
                                  </a:rPr>
                                  <m:t>𝒙</m:t>
                                </m:r>
                                <m:r>
                                  <a:rPr lang="en-AU" sz="3600" b="1" i="1" smtClean="0">
                                    <a:latin typeface="Cambria Math" panose="02040503050406030204" pitchFamily="18" charset="0"/>
                                  </a:rPr>
                                  <m:t>)</m:t>
                                </m:r>
                              </m:num>
                              <m:den>
                                <m:r>
                                  <a:rPr lang="en-AU" sz="3600" i="1">
                                    <a:latin typeface="Cambria Math" panose="02040503050406030204" pitchFamily="18" charset="0"/>
                                  </a:rPr>
                                  <m:t>𝑑</m:t>
                                </m:r>
                                <m:sSup>
                                  <m:sSupPr>
                                    <m:ctrlPr>
                                      <a:rPr lang="en-AU" sz="3600" i="1">
                                        <a:latin typeface="Cambria Math" panose="02040503050406030204" pitchFamily="18" charset="0"/>
                                      </a:rPr>
                                    </m:ctrlPr>
                                  </m:sSupPr>
                                  <m:e>
                                    <m:r>
                                      <a:rPr lang="en-AU" sz="3600" i="1">
                                        <a:latin typeface="Cambria Math" panose="02040503050406030204" pitchFamily="18" charset="0"/>
                                      </a:rPr>
                                      <m:t>𝑥</m:t>
                                    </m:r>
                                  </m:e>
                                  <m:sup>
                                    <m:r>
                                      <a:rPr lang="en-AU" sz="3600" b="0" i="1" smtClean="0">
                                        <a:latin typeface="Cambria Math" panose="02040503050406030204" pitchFamily="18" charset="0"/>
                                      </a:rPr>
                                      <m:t>3</m:t>
                                    </m:r>
                                  </m:sup>
                                </m:sSup>
                              </m:den>
                            </m:f>
                          </m:e>
                        </m:d>
                      </m:oMath>
                    </m:oMathPara>
                  </a14:m>
                  <a:endParaRPr lang="en-AU" sz="3600" dirty="0"/>
                </a:p>
              </p:txBody>
            </p:sp>
          </mc:Choice>
          <mc:Fallback xmlns="">
            <p:sp>
              <p:nvSpPr>
                <p:cNvPr id="12" name="Rectangle 11">
                  <a:extLst>
                    <a:ext uri="{FF2B5EF4-FFF2-40B4-BE49-F238E27FC236}">
                      <a16:creationId xmlns:a16="http://schemas.microsoft.com/office/drawing/2014/main" id="{74775104-31B1-403F-8076-6022C020F55D}"/>
                    </a:ext>
                  </a:extLst>
                </p:cNvPr>
                <p:cNvSpPr>
                  <a:spLocks noRot="1" noChangeAspect="1" noMove="1" noResize="1" noEditPoints="1" noAdjustHandles="1" noChangeArrowheads="1" noChangeShapeType="1" noTextEdit="1"/>
                </p:cNvSpPr>
                <p:nvPr/>
              </p:nvSpPr>
              <p:spPr>
                <a:xfrm>
                  <a:off x="6583516" y="2871346"/>
                  <a:ext cx="4749505" cy="1348254"/>
                </a:xfrm>
                <a:prstGeom prst="rect">
                  <a:avLst/>
                </a:prstGeom>
                <a:blipFill>
                  <a:blip r:embed="rId5"/>
                  <a:stretch>
                    <a:fillRect/>
                  </a:stretch>
                </a:blipFill>
                <a:ln w="38100">
                  <a:solidFill>
                    <a:schemeClr val="accent2"/>
                  </a:solidFill>
                </a:ln>
              </p:spPr>
              <p:txBody>
                <a:bodyPr/>
                <a:lstStyle/>
                <a:p>
                  <a:r>
                    <a:rPr lang="en-AU">
                      <a:noFill/>
                    </a:rPr>
                    <a:t> </a:t>
                  </a:r>
                </a:p>
              </p:txBody>
            </p:sp>
          </mc:Fallback>
        </mc:AlternateContent>
        <p:sp>
          <p:nvSpPr>
            <p:cNvPr id="15" name="Rectangle 14">
              <a:extLst>
                <a:ext uri="{FF2B5EF4-FFF2-40B4-BE49-F238E27FC236}">
                  <a16:creationId xmlns:a16="http://schemas.microsoft.com/office/drawing/2014/main" xmlns="" id="{B487C86E-E2D6-4D9A-89FE-0CD5B628029F}"/>
                </a:ext>
              </a:extLst>
            </p:cNvPr>
            <p:cNvSpPr/>
            <p:nvPr/>
          </p:nvSpPr>
          <p:spPr>
            <a:xfrm>
              <a:off x="9770724" y="3019118"/>
              <a:ext cx="1148992" cy="520073"/>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8" name="Group 17">
            <a:extLst>
              <a:ext uri="{FF2B5EF4-FFF2-40B4-BE49-F238E27FC236}">
                <a16:creationId xmlns:a16="http://schemas.microsoft.com/office/drawing/2014/main" xmlns="" id="{51ADC299-CEA4-49FB-AE4B-B65699581318}"/>
              </a:ext>
            </a:extLst>
          </p:cNvPr>
          <p:cNvGrpSpPr/>
          <p:nvPr/>
        </p:nvGrpSpPr>
        <p:grpSpPr>
          <a:xfrm>
            <a:off x="794732" y="2871346"/>
            <a:ext cx="4871334" cy="1348254"/>
            <a:chOff x="794732" y="2871346"/>
            <a:chExt cx="4871334" cy="1348254"/>
          </a:xfrm>
        </p:grpSpPr>
        <p:sp>
          <p:nvSpPr>
            <p:cNvPr id="14" name="Rectangle 13">
              <a:extLst>
                <a:ext uri="{FF2B5EF4-FFF2-40B4-BE49-F238E27FC236}">
                  <a16:creationId xmlns:a16="http://schemas.microsoft.com/office/drawing/2014/main" xmlns="" id="{12B91830-DFBD-4A56-AD16-0512F56F2D8E}"/>
                </a:ext>
              </a:extLst>
            </p:cNvPr>
            <p:cNvSpPr/>
            <p:nvPr/>
          </p:nvSpPr>
          <p:spPr>
            <a:xfrm>
              <a:off x="4079950" y="3025400"/>
              <a:ext cx="1118774" cy="52007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E4D2ECFA-10B5-4DEC-9AC9-A397FA08F660}"/>
                    </a:ext>
                  </a:extLst>
                </p:cNvPr>
                <p:cNvSpPr/>
                <p:nvPr/>
              </p:nvSpPr>
              <p:spPr>
                <a:xfrm>
                  <a:off x="794732" y="2871346"/>
                  <a:ext cx="4871334" cy="1348254"/>
                </a:xfrm>
                <a:prstGeom prst="rect">
                  <a:avLst/>
                </a:prstGeom>
                <a:solidFill>
                  <a:schemeClr val="accent4">
                    <a:lumMod val="40000"/>
                    <a:lumOff val="60000"/>
                  </a:schemeClr>
                </a:solidFill>
                <a:ln w="38100">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AU" sz="3600" b="1" i="1" smtClean="0">
                                <a:solidFill>
                                  <a:srgbClr val="FF0000"/>
                                </a:solidFill>
                                <a:latin typeface="Cambria Math" panose="02040503050406030204" pitchFamily="18" charset="0"/>
                              </a:rPr>
                            </m:ctrlPr>
                          </m:sSubPr>
                          <m:e>
                            <m:r>
                              <a:rPr lang="en-AU" sz="3600" b="1" i="1" smtClean="0">
                                <a:solidFill>
                                  <a:srgbClr val="FF0000"/>
                                </a:solidFill>
                                <a:latin typeface="Cambria Math" panose="02040503050406030204" pitchFamily="18" charset="0"/>
                              </a:rPr>
                              <m:t>𝑴</m:t>
                            </m:r>
                          </m:e>
                          <m:sub>
                            <m:r>
                              <a:rPr lang="en-AU" sz="3600" b="1" i="1" smtClean="0">
                                <a:solidFill>
                                  <a:srgbClr val="FF0000"/>
                                </a:solidFill>
                                <a:latin typeface="Cambria Math" panose="02040503050406030204" pitchFamily="18" charset="0"/>
                              </a:rPr>
                              <m:t>𝒓</m:t>
                            </m:r>
                          </m:sub>
                        </m:sSub>
                        <m:r>
                          <a:rPr lang="en-AU" sz="3600" b="1" i="1" smtClean="0">
                            <a:solidFill>
                              <a:srgbClr val="FF0000"/>
                            </a:solidFill>
                            <a:latin typeface="Cambria Math" panose="02040503050406030204" pitchFamily="18" charset="0"/>
                          </a:rPr>
                          <m:t>(</m:t>
                        </m:r>
                        <m:r>
                          <a:rPr lang="en-AU" sz="3600" b="1" i="1" smtClean="0">
                            <a:solidFill>
                              <a:srgbClr val="FF0000"/>
                            </a:solidFill>
                            <a:latin typeface="Cambria Math" panose="02040503050406030204" pitchFamily="18" charset="0"/>
                          </a:rPr>
                          <m:t>𝒙</m:t>
                        </m:r>
                        <m:r>
                          <a:rPr lang="en-AU" sz="3600" b="1" i="1" smtClean="0">
                            <a:solidFill>
                              <a:srgbClr val="FF0000"/>
                            </a:solidFill>
                            <a:latin typeface="Cambria Math" panose="02040503050406030204" pitchFamily="18" charset="0"/>
                          </a:rPr>
                          <m:t>)=</m:t>
                        </m:r>
                        <m:r>
                          <a:rPr lang="en-AU" sz="3600" i="1">
                            <a:latin typeface="Cambria Math" panose="02040503050406030204" pitchFamily="18" charset="0"/>
                          </a:rPr>
                          <m:t>𝐸𝐼</m:t>
                        </m:r>
                        <m:d>
                          <m:dPr>
                            <m:ctrlPr>
                              <a:rPr lang="en-AU" sz="3600" i="1">
                                <a:latin typeface="Cambria Math" panose="02040503050406030204" pitchFamily="18" charset="0"/>
                              </a:rPr>
                            </m:ctrlPr>
                          </m:dPr>
                          <m:e>
                            <m:f>
                              <m:fPr>
                                <m:ctrlPr>
                                  <a:rPr lang="en-AU" sz="3600" i="1">
                                    <a:latin typeface="Cambria Math" panose="02040503050406030204" pitchFamily="18" charset="0"/>
                                  </a:rPr>
                                </m:ctrlPr>
                              </m:fPr>
                              <m:num>
                                <m:sSup>
                                  <m:sSupPr>
                                    <m:ctrlPr>
                                      <a:rPr lang="en-AU" sz="3600" i="1">
                                        <a:latin typeface="Cambria Math" panose="02040503050406030204" pitchFamily="18" charset="0"/>
                                      </a:rPr>
                                    </m:ctrlPr>
                                  </m:sSupPr>
                                  <m:e>
                                    <m:r>
                                      <a:rPr lang="en-AU" sz="3600" i="1">
                                        <a:latin typeface="Cambria Math" panose="02040503050406030204" pitchFamily="18" charset="0"/>
                                      </a:rPr>
                                      <m:t>𝑑</m:t>
                                    </m:r>
                                  </m:e>
                                  <m:sup>
                                    <m:r>
                                      <a:rPr lang="en-AU" sz="3600" i="1">
                                        <a:latin typeface="Cambria Math" panose="02040503050406030204" pitchFamily="18" charset="0"/>
                                      </a:rPr>
                                      <m:t>2</m:t>
                                    </m:r>
                                  </m:sup>
                                </m:sSup>
                                <m:sSub>
                                  <m:sSubPr>
                                    <m:ctrlPr>
                                      <a:rPr lang="en-AU" sz="3600" b="1" i="1" smtClean="0">
                                        <a:latin typeface="Cambria Math" panose="02040503050406030204" pitchFamily="18" charset="0"/>
                                      </a:rPr>
                                    </m:ctrlPr>
                                  </m:sSubPr>
                                  <m:e>
                                    <m:r>
                                      <a:rPr lang="en-AU" sz="3600" b="1" i="1" smtClean="0">
                                        <a:latin typeface="Cambria Math" panose="02040503050406030204" pitchFamily="18" charset="0"/>
                                      </a:rPr>
                                      <m:t>𝒚</m:t>
                                    </m:r>
                                  </m:e>
                                  <m:sub>
                                    <m:r>
                                      <a:rPr lang="en-AU" sz="3600" b="1" i="1" smtClean="0">
                                        <a:latin typeface="Cambria Math" panose="02040503050406030204" pitchFamily="18" charset="0"/>
                                      </a:rPr>
                                      <m:t>𝒓</m:t>
                                    </m:r>
                                  </m:sub>
                                </m:sSub>
                                <m:r>
                                  <a:rPr lang="en-AU" sz="3600" b="1" i="1" smtClean="0">
                                    <a:latin typeface="Cambria Math" panose="02040503050406030204" pitchFamily="18" charset="0"/>
                                  </a:rPr>
                                  <m:t>(</m:t>
                                </m:r>
                                <m:r>
                                  <a:rPr lang="en-AU" sz="3600" b="1" i="1" smtClean="0">
                                    <a:latin typeface="Cambria Math" panose="02040503050406030204" pitchFamily="18" charset="0"/>
                                  </a:rPr>
                                  <m:t>𝒙</m:t>
                                </m:r>
                                <m:r>
                                  <a:rPr lang="en-AU" sz="3600" b="1" i="1" smtClean="0">
                                    <a:latin typeface="Cambria Math" panose="02040503050406030204" pitchFamily="18" charset="0"/>
                                  </a:rPr>
                                  <m:t>)</m:t>
                                </m:r>
                              </m:num>
                              <m:den>
                                <m:r>
                                  <a:rPr lang="en-AU" sz="3600" i="1">
                                    <a:latin typeface="Cambria Math" panose="02040503050406030204" pitchFamily="18" charset="0"/>
                                  </a:rPr>
                                  <m:t>𝑑</m:t>
                                </m:r>
                                <m:sSup>
                                  <m:sSupPr>
                                    <m:ctrlPr>
                                      <a:rPr lang="en-AU" sz="3600" i="1">
                                        <a:latin typeface="Cambria Math" panose="02040503050406030204" pitchFamily="18" charset="0"/>
                                      </a:rPr>
                                    </m:ctrlPr>
                                  </m:sSupPr>
                                  <m:e>
                                    <m:r>
                                      <a:rPr lang="en-AU" sz="3600" i="1">
                                        <a:latin typeface="Cambria Math" panose="02040503050406030204" pitchFamily="18" charset="0"/>
                                      </a:rPr>
                                      <m:t>𝑥</m:t>
                                    </m:r>
                                  </m:e>
                                  <m:sup>
                                    <m:r>
                                      <a:rPr lang="en-AU" sz="3600" i="1">
                                        <a:latin typeface="Cambria Math" panose="02040503050406030204" pitchFamily="18" charset="0"/>
                                      </a:rPr>
                                      <m:t>2</m:t>
                                    </m:r>
                                  </m:sup>
                                </m:sSup>
                              </m:den>
                            </m:f>
                          </m:e>
                        </m:d>
                      </m:oMath>
                    </m:oMathPara>
                  </a14:m>
                  <a:endParaRPr lang="en-AU" sz="3600" dirty="0"/>
                </a:p>
              </p:txBody>
            </p:sp>
          </mc:Choice>
          <mc:Fallback xmlns="">
            <p:sp>
              <p:nvSpPr>
                <p:cNvPr id="5" name="Rectangle 4">
                  <a:extLst>
                    <a:ext uri="{FF2B5EF4-FFF2-40B4-BE49-F238E27FC236}">
                      <a16:creationId xmlns:a16="http://schemas.microsoft.com/office/drawing/2014/main" id="{E4D2ECFA-10B5-4DEC-9AC9-A397FA08F660}"/>
                    </a:ext>
                  </a:extLst>
                </p:cNvPr>
                <p:cNvSpPr>
                  <a:spLocks noRot="1" noChangeAspect="1" noMove="1" noResize="1" noEditPoints="1" noAdjustHandles="1" noChangeArrowheads="1" noChangeShapeType="1" noTextEdit="1"/>
                </p:cNvSpPr>
                <p:nvPr/>
              </p:nvSpPr>
              <p:spPr>
                <a:xfrm>
                  <a:off x="794732" y="2871346"/>
                  <a:ext cx="4871334" cy="1348254"/>
                </a:xfrm>
                <a:prstGeom prst="rect">
                  <a:avLst/>
                </a:prstGeom>
                <a:blipFill>
                  <a:blip r:embed="rId6"/>
                  <a:stretch>
                    <a:fillRect/>
                  </a:stretch>
                </a:blipFill>
                <a:ln w="38100">
                  <a:solidFill>
                    <a:srgbClr val="FF0000"/>
                  </a:solidFill>
                </a:ln>
              </p:spPr>
              <p:txBody>
                <a:bodyPr/>
                <a:lstStyle/>
                <a:p>
                  <a:r>
                    <a:rPr lang="en-AU">
                      <a:noFill/>
                    </a:rPr>
                    <a:t> </a:t>
                  </a:r>
                </a:p>
              </p:txBody>
            </p:sp>
          </mc:Fallback>
        </mc:AlternateContent>
        <p:sp>
          <p:nvSpPr>
            <p:cNvPr id="22" name="Rectangle 21">
              <a:extLst>
                <a:ext uri="{FF2B5EF4-FFF2-40B4-BE49-F238E27FC236}">
                  <a16:creationId xmlns:a16="http://schemas.microsoft.com/office/drawing/2014/main" xmlns="" id="{6D069C30-0C45-44D1-8AA1-110D7671E633}"/>
                </a:ext>
              </a:extLst>
            </p:cNvPr>
            <p:cNvSpPr/>
            <p:nvPr/>
          </p:nvSpPr>
          <p:spPr>
            <a:xfrm>
              <a:off x="4049732" y="2998276"/>
              <a:ext cx="1148992" cy="520073"/>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237318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E572C9D-BCF2-4E9E-B7EA-8CDA40A7AE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4996" y="883425"/>
            <a:ext cx="6794672" cy="1649161"/>
          </a:xfrm>
          <a:prstGeom prst="rect">
            <a:avLst/>
          </a:prstGeom>
        </p:spPr>
      </p:pic>
      <p:sp>
        <p:nvSpPr>
          <p:cNvPr id="58" name="TextBox 57">
            <a:extLst>
              <a:ext uri="{FF2B5EF4-FFF2-40B4-BE49-F238E27FC236}">
                <a16:creationId xmlns:a16="http://schemas.microsoft.com/office/drawing/2014/main" xmlns="" id="{ED2CF75A-2359-4FBF-8228-288A11F16CF6}"/>
              </a:ext>
            </a:extLst>
          </p:cNvPr>
          <p:cNvSpPr txBox="1"/>
          <p:nvPr/>
        </p:nvSpPr>
        <p:spPr>
          <a:xfrm>
            <a:off x="7744878" y="850072"/>
            <a:ext cx="1612545" cy="461665"/>
          </a:xfrm>
          <a:prstGeom prst="rect">
            <a:avLst/>
          </a:prstGeom>
          <a:noFill/>
        </p:spPr>
        <p:txBody>
          <a:bodyPr wrap="square" rtlCol="0">
            <a:spAutoFit/>
          </a:bodyPr>
          <a:lstStyle/>
          <a:p>
            <a:r>
              <a:rPr lang="en-AU" sz="2400" b="1" dirty="0"/>
              <a:t>Test Model</a:t>
            </a:r>
          </a:p>
        </p:txBody>
      </p:sp>
      <p:cxnSp>
        <p:nvCxnSpPr>
          <p:cNvPr id="4" name="Straight Connector 3">
            <a:extLst>
              <a:ext uri="{FF2B5EF4-FFF2-40B4-BE49-F238E27FC236}">
                <a16:creationId xmlns:a16="http://schemas.microsoft.com/office/drawing/2014/main" xmlns="" id="{9F73C6BC-FA80-4E33-9E8B-53E749F68B7F}"/>
              </a:ext>
            </a:extLst>
          </p:cNvPr>
          <p:cNvCxnSpPr>
            <a:cxnSpLocks/>
          </p:cNvCxnSpPr>
          <p:nvPr/>
        </p:nvCxnSpPr>
        <p:spPr>
          <a:xfrm>
            <a:off x="6261705" y="929024"/>
            <a:ext cx="0" cy="39320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30EF5B69-B2C5-48B2-AB20-A694A6A5F4F2}"/>
              </a:ext>
            </a:extLst>
          </p:cNvPr>
          <p:cNvCxnSpPr>
            <a:cxnSpLocks/>
          </p:cNvCxnSpPr>
          <p:nvPr/>
        </p:nvCxnSpPr>
        <p:spPr>
          <a:xfrm>
            <a:off x="8649127" y="1160980"/>
            <a:ext cx="0" cy="37000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1BD8084-8F22-4B72-B932-C866ECCA94BC}"/>
              </a:ext>
            </a:extLst>
          </p:cNvPr>
          <p:cNvCxnSpPr>
            <a:cxnSpLocks/>
          </p:cNvCxnSpPr>
          <p:nvPr/>
        </p:nvCxnSpPr>
        <p:spPr>
          <a:xfrm>
            <a:off x="11054530" y="999371"/>
            <a:ext cx="0" cy="38496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xmlns="" id="{C193FFBC-347A-4A8E-90C8-AE02AAD7C710}"/>
              </a:ext>
            </a:extLst>
          </p:cNvPr>
          <p:cNvSpPr txBox="1"/>
          <p:nvPr/>
        </p:nvSpPr>
        <p:spPr>
          <a:xfrm>
            <a:off x="7521596" y="2762499"/>
            <a:ext cx="2398829" cy="461665"/>
          </a:xfrm>
          <a:prstGeom prst="rect">
            <a:avLst/>
          </a:prstGeom>
          <a:solidFill>
            <a:schemeClr val="bg1"/>
          </a:solidFill>
        </p:spPr>
        <p:txBody>
          <a:bodyPr wrap="square" rtlCol="0">
            <a:spAutoFit/>
          </a:bodyPr>
          <a:lstStyle/>
          <a:p>
            <a:r>
              <a:rPr lang="en-AU" sz="2400" b="1" dirty="0"/>
              <a:t>Analytical Model</a:t>
            </a:r>
          </a:p>
        </p:txBody>
      </p:sp>
      <p:pic>
        <p:nvPicPr>
          <p:cNvPr id="46" name="Picture 45">
            <a:extLst>
              <a:ext uri="{FF2B5EF4-FFF2-40B4-BE49-F238E27FC236}">
                <a16:creationId xmlns:a16="http://schemas.microsoft.com/office/drawing/2014/main" xmlns="" id="{350AB00E-B63E-4894-8E90-10635198DE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96" y="139160"/>
            <a:ext cx="3091402" cy="711023"/>
          </a:xfrm>
          <a:prstGeom prst="rect">
            <a:avLst/>
          </a:prstGeom>
        </p:spPr>
      </p:pic>
      <p:grpSp>
        <p:nvGrpSpPr>
          <p:cNvPr id="47" name="Group 46">
            <a:extLst>
              <a:ext uri="{FF2B5EF4-FFF2-40B4-BE49-F238E27FC236}">
                <a16:creationId xmlns:a16="http://schemas.microsoft.com/office/drawing/2014/main" xmlns="" id="{6CA0CACB-DE76-4C08-90AC-5AFC6A62A12E}"/>
              </a:ext>
            </a:extLst>
          </p:cNvPr>
          <p:cNvGrpSpPr/>
          <p:nvPr/>
        </p:nvGrpSpPr>
        <p:grpSpPr>
          <a:xfrm>
            <a:off x="363919" y="6240763"/>
            <a:ext cx="3912714" cy="367719"/>
            <a:chOff x="390916" y="6263027"/>
            <a:chExt cx="3912714" cy="367719"/>
          </a:xfrm>
        </p:grpSpPr>
        <p:pic>
          <p:nvPicPr>
            <p:cNvPr id="48" name="Picture 47">
              <a:extLst>
                <a:ext uri="{FF2B5EF4-FFF2-40B4-BE49-F238E27FC236}">
                  <a16:creationId xmlns:a16="http://schemas.microsoft.com/office/drawing/2014/main" xmlns="" id="{A7C4B9F9-3F89-4EDB-93C2-FCCC1C5F61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916" y="6376830"/>
              <a:ext cx="1513882" cy="234680"/>
            </a:xfrm>
            <a:prstGeom prst="rect">
              <a:avLst/>
            </a:prstGeom>
          </p:spPr>
        </p:pic>
        <p:sp>
          <p:nvSpPr>
            <p:cNvPr id="50" name="TextBox 49">
              <a:extLst>
                <a:ext uri="{FF2B5EF4-FFF2-40B4-BE49-F238E27FC236}">
                  <a16:creationId xmlns:a16="http://schemas.microsoft.com/office/drawing/2014/main" xmlns="" id="{E4B31B80-2B10-4F8E-A23E-1D035214CF63}"/>
                </a:ext>
              </a:extLst>
            </p:cNvPr>
            <p:cNvSpPr txBox="1"/>
            <p:nvPr/>
          </p:nvSpPr>
          <p:spPr>
            <a:xfrm>
              <a:off x="1904798" y="6376830"/>
              <a:ext cx="2398832" cy="253916"/>
            </a:xfrm>
            <a:prstGeom prst="rect">
              <a:avLst/>
            </a:prstGeom>
            <a:noFill/>
          </p:spPr>
          <p:txBody>
            <a:bodyPr wrap="square" rtlCol="0">
              <a:spAutoFit/>
            </a:bodyPr>
            <a:lstStyle/>
            <a:p>
              <a:r>
                <a:rPr lang="en-AU" sz="1050" spc="225" dirty="0">
                  <a:latin typeface="Montserrat Light" panose="00000400000000000000" pitchFamily="50" charset="0"/>
                </a:rPr>
                <a:t>SF &amp; BM in a SS Beam</a:t>
              </a:r>
              <a:endParaRPr lang="id-ID" sz="1050" spc="225" dirty="0">
                <a:latin typeface="Montserrat Light" panose="00000400000000000000" pitchFamily="50" charset="0"/>
              </a:endParaRPr>
            </a:p>
          </p:txBody>
        </p:sp>
        <p:cxnSp>
          <p:nvCxnSpPr>
            <p:cNvPr id="61" name="Straight Connector 60">
              <a:extLst>
                <a:ext uri="{FF2B5EF4-FFF2-40B4-BE49-F238E27FC236}">
                  <a16:creationId xmlns:a16="http://schemas.microsoft.com/office/drawing/2014/main" xmlns="" id="{2E072BB0-0493-4DC7-8476-DD6B8914F7F9}"/>
                </a:ext>
              </a:extLst>
            </p:cNvPr>
            <p:cNvCxnSpPr/>
            <p:nvPr/>
          </p:nvCxnSpPr>
          <p:spPr>
            <a:xfrm flipH="1">
              <a:off x="437546" y="6263027"/>
              <a:ext cx="724477" cy="0"/>
            </a:xfrm>
            <a:prstGeom prst="line">
              <a:avLst/>
            </a:prstGeom>
            <a:ln w="28575">
              <a:solidFill>
                <a:srgbClr val="343434"/>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xmlns="" id="{D6D79D39-E251-48DF-BCE7-75EA5608D385}"/>
              </a:ext>
            </a:extLst>
          </p:cNvPr>
          <p:cNvSpPr txBox="1"/>
          <p:nvPr/>
        </p:nvSpPr>
        <p:spPr>
          <a:xfrm>
            <a:off x="181777" y="1163985"/>
            <a:ext cx="4694235" cy="707886"/>
          </a:xfrm>
          <a:prstGeom prst="rect">
            <a:avLst/>
          </a:prstGeom>
          <a:noFill/>
        </p:spPr>
        <p:txBody>
          <a:bodyPr wrap="square" rtlCol="0">
            <a:spAutoFit/>
          </a:bodyPr>
          <a:lstStyle/>
          <a:p>
            <a:r>
              <a:rPr lang="en-AU" sz="2000" b="1" dirty="0">
                <a:latin typeface="Montserrat" panose="02000505000000020004" pitchFamily="2" charset="0"/>
              </a:rPr>
              <a:t>Experimental investigation of a SS Beam with Central Point Load (P)</a:t>
            </a:r>
          </a:p>
        </p:txBody>
      </p:sp>
      <p:grpSp>
        <p:nvGrpSpPr>
          <p:cNvPr id="16" name="Group 15">
            <a:extLst>
              <a:ext uri="{FF2B5EF4-FFF2-40B4-BE49-F238E27FC236}">
                <a16:creationId xmlns:a16="http://schemas.microsoft.com/office/drawing/2014/main" xmlns="" id="{2F527611-3C35-46EB-A4A4-FFD6C58D7A80}"/>
              </a:ext>
            </a:extLst>
          </p:cNvPr>
          <p:cNvGrpSpPr/>
          <p:nvPr/>
        </p:nvGrpSpPr>
        <p:grpSpPr>
          <a:xfrm>
            <a:off x="5431231" y="3203945"/>
            <a:ext cx="6767586" cy="1657123"/>
            <a:chOff x="5431231" y="3203945"/>
            <a:chExt cx="6767586" cy="1657123"/>
          </a:xfrm>
        </p:grpSpPr>
        <p:sp>
          <p:nvSpPr>
            <p:cNvPr id="55" name="TextBox 54">
              <a:extLst>
                <a:ext uri="{FF2B5EF4-FFF2-40B4-BE49-F238E27FC236}">
                  <a16:creationId xmlns:a16="http://schemas.microsoft.com/office/drawing/2014/main" xmlns="" id="{5B9BD610-BE4D-4F54-8D98-E587ECA8157A}"/>
                </a:ext>
              </a:extLst>
            </p:cNvPr>
            <p:cNvSpPr txBox="1"/>
            <p:nvPr/>
          </p:nvSpPr>
          <p:spPr>
            <a:xfrm>
              <a:off x="8856567" y="4030071"/>
              <a:ext cx="646913" cy="830997"/>
            </a:xfrm>
            <a:prstGeom prst="rect">
              <a:avLst/>
            </a:prstGeom>
            <a:noFill/>
          </p:spPr>
          <p:txBody>
            <a:bodyPr wrap="square" rtlCol="0">
              <a:spAutoFit/>
            </a:bodyPr>
            <a:lstStyle/>
            <a:p>
              <a:r>
                <a:rPr lang="en-AU" sz="4800" b="1" i="1" dirty="0">
                  <a:solidFill>
                    <a:schemeClr val="accent2"/>
                  </a:solidFill>
                </a:rPr>
                <a:t>P</a:t>
              </a:r>
            </a:p>
          </p:txBody>
        </p:sp>
        <p:grpSp>
          <p:nvGrpSpPr>
            <p:cNvPr id="60" name="Group 59">
              <a:extLst>
                <a:ext uri="{FF2B5EF4-FFF2-40B4-BE49-F238E27FC236}">
                  <a16:creationId xmlns:a16="http://schemas.microsoft.com/office/drawing/2014/main" xmlns="" id="{FDA7A600-300E-4F4D-B7F2-0344042BAF9E}"/>
                </a:ext>
              </a:extLst>
            </p:cNvPr>
            <p:cNvGrpSpPr/>
            <p:nvPr/>
          </p:nvGrpSpPr>
          <p:grpSpPr>
            <a:xfrm>
              <a:off x="5431231" y="3369923"/>
              <a:ext cx="6767586" cy="1479082"/>
              <a:chOff x="5431231" y="3369923"/>
              <a:chExt cx="6767586" cy="1479082"/>
            </a:xfrm>
          </p:grpSpPr>
          <p:sp>
            <p:nvSpPr>
              <p:cNvPr id="49" name="Freeform: Shape 48">
                <a:extLst>
                  <a:ext uri="{FF2B5EF4-FFF2-40B4-BE49-F238E27FC236}">
                    <a16:creationId xmlns:a16="http://schemas.microsoft.com/office/drawing/2014/main" xmlns="" id="{37904BDB-06B8-4A1A-87D8-B26FD5D205D8}"/>
                  </a:ext>
                </a:extLst>
              </p:cNvPr>
              <p:cNvSpPr/>
              <p:nvPr/>
            </p:nvSpPr>
            <p:spPr>
              <a:xfrm>
                <a:off x="6263809" y="3474171"/>
                <a:ext cx="4777483" cy="502170"/>
              </a:xfrm>
              <a:custGeom>
                <a:avLst/>
                <a:gdLst>
                  <a:gd name="connsiteX0" fmla="*/ 0 w 4777483"/>
                  <a:gd name="connsiteY0" fmla="*/ 20548 h 719215"/>
                  <a:gd name="connsiteX1" fmla="*/ 2363056 w 4777483"/>
                  <a:gd name="connsiteY1" fmla="*/ 719191 h 719215"/>
                  <a:gd name="connsiteX2" fmla="*/ 4777483 w 4777483"/>
                  <a:gd name="connsiteY2" fmla="*/ 0 h 719215"/>
                </a:gdLst>
                <a:ahLst/>
                <a:cxnLst>
                  <a:cxn ang="0">
                    <a:pos x="connsiteX0" y="connsiteY0"/>
                  </a:cxn>
                  <a:cxn ang="0">
                    <a:pos x="connsiteX1" y="connsiteY1"/>
                  </a:cxn>
                  <a:cxn ang="0">
                    <a:pos x="connsiteX2" y="connsiteY2"/>
                  </a:cxn>
                </a:cxnLst>
                <a:rect l="l" t="t" r="r" b="b"/>
                <a:pathLst>
                  <a:path w="4777483" h="719215">
                    <a:moveTo>
                      <a:pt x="0" y="20548"/>
                    </a:moveTo>
                    <a:cubicBezTo>
                      <a:pt x="783404" y="371582"/>
                      <a:pt x="1566809" y="722616"/>
                      <a:pt x="2363056" y="719191"/>
                    </a:cubicBezTo>
                    <a:cubicBezTo>
                      <a:pt x="3159303" y="715766"/>
                      <a:pt x="3968393" y="357883"/>
                      <a:pt x="4777483"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a:extLst>
                  <a:ext uri="{FF2B5EF4-FFF2-40B4-BE49-F238E27FC236}">
                    <a16:creationId xmlns:a16="http://schemas.microsoft.com/office/drawing/2014/main" xmlns="" id="{5D2824F4-625F-43D1-8D78-FC43CE2DEA95}"/>
                  </a:ext>
                </a:extLst>
              </p:cNvPr>
              <p:cNvGrpSpPr/>
              <p:nvPr/>
            </p:nvGrpSpPr>
            <p:grpSpPr>
              <a:xfrm>
                <a:off x="10551558" y="3392187"/>
                <a:ext cx="1027414" cy="911828"/>
                <a:chOff x="10551558" y="3022319"/>
                <a:chExt cx="1027414" cy="911828"/>
              </a:xfrm>
            </p:grpSpPr>
            <p:grpSp>
              <p:nvGrpSpPr>
                <p:cNvPr id="10" name="Group 9">
                  <a:extLst>
                    <a:ext uri="{FF2B5EF4-FFF2-40B4-BE49-F238E27FC236}">
                      <a16:creationId xmlns:a16="http://schemas.microsoft.com/office/drawing/2014/main" xmlns="" id="{D921EA2F-E758-4D80-9657-565B68593A13}"/>
                    </a:ext>
                  </a:extLst>
                </p:cNvPr>
                <p:cNvGrpSpPr/>
                <p:nvPr/>
              </p:nvGrpSpPr>
              <p:grpSpPr>
                <a:xfrm>
                  <a:off x="10825552" y="3022319"/>
                  <a:ext cx="417799" cy="449494"/>
                  <a:chOff x="6227852" y="3131907"/>
                  <a:chExt cx="417799" cy="449494"/>
                </a:xfrm>
              </p:grpSpPr>
              <p:sp>
                <p:nvSpPr>
                  <p:cNvPr id="17" name="Isosceles Triangle 16">
                    <a:extLst>
                      <a:ext uri="{FF2B5EF4-FFF2-40B4-BE49-F238E27FC236}">
                        <a16:creationId xmlns:a16="http://schemas.microsoft.com/office/drawing/2014/main" xmlns="" id="{D8995D4C-E49E-40FE-B110-BF1BDFCB1A7F}"/>
                      </a:ext>
                    </a:extLst>
                  </p:cNvPr>
                  <p:cNvSpPr/>
                  <p:nvPr/>
                </p:nvSpPr>
                <p:spPr>
                  <a:xfrm>
                    <a:off x="6227852" y="3156733"/>
                    <a:ext cx="417799" cy="424668"/>
                  </a:xfrm>
                  <a:prstGeom prst="triangl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extLst>
                      <a:ext uri="{FF2B5EF4-FFF2-40B4-BE49-F238E27FC236}">
                        <a16:creationId xmlns:a16="http://schemas.microsoft.com/office/drawing/2014/main" xmlns="" id="{4BBF96AF-9A4D-42C1-B7A8-B53B3421F883}"/>
                      </a:ext>
                    </a:extLst>
                  </p:cNvPr>
                  <p:cNvSpPr/>
                  <p:nvPr/>
                </p:nvSpPr>
                <p:spPr>
                  <a:xfrm>
                    <a:off x="6306619" y="3131907"/>
                    <a:ext cx="253916" cy="25391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xmlns="" id="{B21C4159-110A-4395-B23C-C03062E50180}"/>
                    </a:ext>
                  </a:extLst>
                </p:cNvPr>
                <p:cNvCxnSpPr/>
                <p:nvPr/>
              </p:nvCxnSpPr>
              <p:spPr>
                <a:xfrm>
                  <a:off x="10551558" y="3479513"/>
                  <a:ext cx="101714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F0D96720-4BE6-4EBF-B32E-F4C7A6E27D38}"/>
                    </a:ext>
                  </a:extLst>
                </p:cNvPr>
                <p:cNvSpPr/>
                <p:nvPr/>
              </p:nvSpPr>
              <p:spPr>
                <a:xfrm>
                  <a:off x="10722799" y="3480854"/>
                  <a:ext cx="253916" cy="25391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xmlns="" id="{A8EFCA52-B0E0-4A6C-AA17-68599C475D22}"/>
                    </a:ext>
                  </a:extLst>
                </p:cNvPr>
                <p:cNvSpPr/>
                <p:nvPr/>
              </p:nvSpPr>
              <p:spPr>
                <a:xfrm>
                  <a:off x="11130075" y="3496639"/>
                  <a:ext cx="253916" cy="25391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xmlns="" id="{4E06D713-34F7-4B84-8314-F21EA4BE79BE}"/>
                    </a:ext>
                  </a:extLst>
                </p:cNvPr>
                <p:cNvCxnSpPr/>
                <p:nvPr/>
              </p:nvCxnSpPr>
              <p:spPr>
                <a:xfrm>
                  <a:off x="10561831" y="3744930"/>
                  <a:ext cx="10171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BCBE099-8AE9-44C4-9840-931EE0C0860D}"/>
                    </a:ext>
                  </a:extLst>
                </p:cNvPr>
                <p:cNvCxnSpPr>
                  <a:cxnSpLocks/>
                </p:cNvCxnSpPr>
                <p:nvPr/>
              </p:nvCxnSpPr>
              <p:spPr>
                <a:xfrm flipH="1">
                  <a:off x="10644026" y="3737826"/>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A3712843-6E37-4DA5-98F8-4D37602B83C9}"/>
                    </a:ext>
                  </a:extLst>
                </p:cNvPr>
                <p:cNvCxnSpPr/>
                <p:nvPr/>
              </p:nvCxnSpPr>
              <p:spPr>
                <a:xfrm flipH="1">
                  <a:off x="10796426" y="3737826"/>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530D443C-BA99-4740-8269-93209E43DEE9}"/>
                    </a:ext>
                  </a:extLst>
                </p:cNvPr>
                <p:cNvCxnSpPr/>
                <p:nvPr/>
              </p:nvCxnSpPr>
              <p:spPr>
                <a:xfrm flipH="1">
                  <a:off x="10948826" y="3737826"/>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D56F188F-F817-4AF4-89B6-B3C664D49918}"/>
                    </a:ext>
                  </a:extLst>
                </p:cNvPr>
                <p:cNvCxnSpPr/>
                <p:nvPr/>
              </p:nvCxnSpPr>
              <p:spPr>
                <a:xfrm flipH="1">
                  <a:off x="11101226" y="3737826"/>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EFC0FD51-C593-4260-9A68-211FA1538F14}"/>
                    </a:ext>
                  </a:extLst>
                </p:cNvPr>
                <p:cNvCxnSpPr/>
                <p:nvPr/>
              </p:nvCxnSpPr>
              <p:spPr>
                <a:xfrm flipH="1">
                  <a:off x="11253626" y="3737826"/>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xmlns="" id="{BBC3A45E-01F3-48AE-874D-8738CD57CCEF}"/>
                  </a:ext>
                </a:extLst>
              </p:cNvPr>
              <p:cNvGrpSpPr/>
              <p:nvPr/>
            </p:nvGrpSpPr>
            <p:grpSpPr>
              <a:xfrm>
                <a:off x="5775780" y="3369923"/>
                <a:ext cx="1017141" cy="675781"/>
                <a:chOff x="5775780" y="2979507"/>
                <a:chExt cx="1017141" cy="675781"/>
              </a:xfrm>
            </p:grpSpPr>
            <p:grpSp>
              <p:nvGrpSpPr>
                <p:cNvPr id="13" name="Group 12">
                  <a:extLst>
                    <a:ext uri="{FF2B5EF4-FFF2-40B4-BE49-F238E27FC236}">
                      <a16:creationId xmlns:a16="http://schemas.microsoft.com/office/drawing/2014/main" xmlns="" id="{2915ED1A-B342-4989-B27B-095998B48C7C}"/>
                    </a:ext>
                  </a:extLst>
                </p:cNvPr>
                <p:cNvGrpSpPr/>
                <p:nvPr/>
              </p:nvGrpSpPr>
              <p:grpSpPr>
                <a:xfrm>
                  <a:off x="6075452" y="2979507"/>
                  <a:ext cx="417799" cy="449494"/>
                  <a:chOff x="6075452" y="2979507"/>
                  <a:chExt cx="417799" cy="449494"/>
                </a:xfrm>
              </p:grpSpPr>
              <p:sp>
                <p:nvSpPr>
                  <p:cNvPr id="7" name="Isosceles Triangle 6">
                    <a:extLst>
                      <a:ext uri="{FF2B5EF4-FFF2-40B4-BE49-F238E27FC236}">
                        <a16:creationId xmlns:a16="http://schemas.microsoft.com/office/drawing/2014/main" xmlns="" id="{0263316A-1BE8-48E3-9FA0-5BDD8B1BDB57}"/>
                      </a:ext>
                    </a:extLst>
                  </p:cNvPr>
                  <p:cNvSpPr/>
                  <p:nvPr/>
                </p:nvSpPr>
                <p:spPr>
                  <a:xfrm>
                    <a:off x="6075452" y="3004333"/>
                    <a:ext cx="417799" cy="424668"/>
                  </a:xfrm>
                  <a:prstGeom prst="triangl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xmlns="" id="{63AEDB9A-499E-4300-8C61-D48B593DCD0C}"/>
                      </a:ext>
                    </a:extLst>
                  </p:cNvPr>
                  <p:cNvSpPr/>
                  <p:nvPr/>
                </p:nvSpPr>
                <p:spPr>
                  <a:xfrm>
                    <a:off x="6154219" y="2979507"/>
                    <a:ext cx="253916" cy="25391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38" name="Straight Connector 37">
                  <a:extLst>
                    <a:ext uri="{FF2B5EF4-FFF2-40B4-BE49-F238E27FC236}">
                      <a16:creationId xmlns:a16="http://schemas.microsoft.com/office/drawing/2014/main" xmlns="" id="{A6D0CADC-4EA3-4DFC-969F-FE50D03214E9}"/>
                    </a:ext>
                  </a:extLst>
                </p:cNvPr>
                <p:cNvCxnSpPr/>
                <p:nvPr/>
              </p:nvCxnSpPr>
              <p:spPr>
                <a:xfrm>
                  <a:off x="5775780" y="3476345"/>
                  <a:ext cx="10171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06BA727F-E57E-493C-9D9C-EED6DE8C4AB3}"/>
                    </a:ext>
                  </a:extLst>
                </p:cNvPr>
                <p:cNvCxnSpPr>
                  <a:cxnSpLocks/>
                </p:cNvCxnSpPr>
                <p:nvPr/>
              </p:nvCxnSpPr>
              <p:spPr>
                <a:xfrm flipH="1">
                  <a:off x="5857975" y="3458967"/>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608EB0A8-C29A-42AF-8568-8980179CEB3F}"/>
                    </a:ext>
                  </a:extLst>
                </p:cNvPr>
                <p:cNvCxnSpPr/>
                <p:nvPr/>
              </p:nvCxnSpPr>
              <p:spPr>
                <a:xfrm flipH="1">
                  <a:off x="6010375" y="3458967"/>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32E35B37-8CEB-4825-869A-9E60DD76F999}"/>
                    </a:ext>
                  </a:extLst>
                </p:cNvPr>
                <p:cNvCxnSpPr/>
                <p:nvPr/>
              </p:nvCxnSpPr>
              <p:spPr>
                <a:xfrm flipH="1">
                  <a:off x="6162775" y="3458967"/>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955F4701-5BCA-4CFA-8EFD-88A2DDE29A00}"/>
                    </a:ext>
                  </a:extLst>
                </p:cNvPr>
                <p:cNvCxnSpPr/>
                <p:nvPr/>
              </p:nvCxnSpPr>
              <p:spPr>
                <a:xfrm flipH="1">
                  <a:off x="6315175" y="3458967"/>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BA5679DA-AE46-4F78-AEC0-3334FB321879}"/>
                    </a:ext>
                  </a:extLst>
                </p:cNvPr>
                <p:cNvCxnSpPr/>
                <p:nvPr/>
              </p:nvCxnSpPr>
              <p:spPr>
                <a:xfrm flipH="1">
                  <a:off x="6467575" y="3458967"/>
                  <a:ext cx="146780" cy="196321"/>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xmlns="" id="{0C32BCD5-C9F2-48C3-8D4F-A917E3A668DF}"/>
                  </a:ext>
                </a:extLst>
              </p:cNvPr>
              <p:cNvCxnSpPr/>
              <p:nvPr/>
            </p:nvCxnSpPr>
            <p:spPr>
              <a:xfrm>
                <a:off x="6287525" y="3496881"/>
                <a:ext cx="4753767"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1" name="Arrow: Down 50">
                <a:extLst>
                  <a:ext uri="{FF2B5EF4-FFF2-40B4-BE49-F238E27FC236}">
                    <a16:creationId xmlns:a16="http://schemas.microsoft.com/office/drawing/2014/main" xmlns="" id="{E7E890CA-1F42-4567-9DE5-FB84C67358A9}"/>
                  </a:ext>
                </a:extLst>
              </p:cNvPr>
              <p:cNvSpPr/>
              <p:nvPr/>
            </p:nvSpPr>
            <p:spPr>
              <a:xfrm>
                <a:off x="8433556" y="3993465"/>
                <a:ext cx="435531" cy="718947"/>
              </a:xfrm>
              <a:prstGeom prst="downArrow">
                <a:avLst>
                  <a:gd name="adj1" fmla="val 29016"/>
                  <a:gd name="adj2" fmla="val 9546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Arrow: Down 51">
                <a:extLst>
                  <a:ext uri="{FF2B5EF4-FFF2-40B4-BE49-F238E27FC236}">
                    <a16:creationId xmlns:a16="http://schemas.microsoft.com/office/drawing/2014/main" xmlns="" id="{97E9FE11-BF85-413C-A4DB-71D131FC78D2}"/>
                  </a:ext>
                </a:extLst>
              </p:cNvPr>
              <p:cNvSpPr/>
              <p:nvPr/>
            </p:nvSpPr>
            <p:spPr>
              <a:xfrm rot="10800000">
                <a:off x="6119364" y="4171917"/>
                <a:ext cx="304204" cy="502161"/>
              </a:xfrm>
              <a:prstGeom prst="downArrow">
                <a:avLst>
                  <a:gd name="adj1" fmla="val 29016"/>
                  <a:gd name="adj2" fmla="val 9546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Arrow: Down 52">
                <a:extLst>
                  <a:ext uri="{FF2B5EF4-FFF2-40B4-BE49-F238E27FC236}">
                    <a16:creationId xmlns:a16="http://schemas.microsoft.com/office/drawing/2014/main" xmlns="" id="{6D620BBA-EE23-457B-86E0-91358B159C4B}"/>
                  </a:ext>
                </a:extLst>
              </p:cNvPr>
              <p:cNvSpPr/>
              <p:nvPr/>
            </p:nvSpPr>
            <p:spPr>
              <a:xfrm rot="10800000">
                <a:off x="10894181" y="4210251"/>
                <a:ext cx="304204" cy="502161"/>
              </a:xfrm>
              <a:prstGeom prst="downArrow">
                <a:avLst>
                  <a:gd name="adj1" fmla="val 29016"/>
                  <a:gd name="adj2" fmla="val 9546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TextBox 55">
                <a:extLst>
                  <a:ext uri="{FF2B5EF4-FFF2-40B4-BE49-F238E27FC236}">
                    <a16:creationId xmlns:a16="http://schemas.microsoft.com/office/drawing/2014/main" xmlns="" id="{FFB72B79-0A35-4505-9C35-67239F0CFC10}"/>
                  </a:ext>
                </a:extLst>
              </p:cNvPr>
              <p:cNvSpPr txBox="1"/>
              <p:nvPr/>
            </p:nvSpPr>
            <p:spPr>
              <a:xfrm>
                <a:off x="6502962" y="4202674"/>
                <a:ext cx="952622" cy="646331"/>
              </a:xfrm>
              <a:prstGeom prst="rect">
                <a:avLst/>
              </a:prstGeom>
              <a:noFill/>
            </p:spPr>
            <p:txBody>
              <a:bodyPr wrap="square" rtlCol="0">
                <a:spAutoFit/>
              </a:bodyPr>
              <a:lstStyle/>
              <a:p>
                <a:r>
                  <a:rPr lang="en-AU" sz="3600" b="1" i="1" dirty="0">
                    <a:solidFill>
                      <a:schemeClr val="accent2"/>
                    </a:solidFill>
                  </a:rPr>
                  <a:t>P/2</a:t>
                </a:r>
              </a:p>
            </p:txBody>
          </p:sp>
          <p:sp>
            <p:nvSpPr>
              <p:cNvPr id="57" name="TextBox 56">
                <a:extLst>
                  <a:ext uri="{FF2B5EF4-FFF2-40B4-BE49-F238E27FC236}">
                    <a16:creationId xmlns:a16="http://schemas.microsoft.com/office/drawing/2014/main" xmlns="" id="{3F778D29-53C7-4870-AD3A-0E408488AC1D}"/>
                  </a:ext>
                </a:extLst>
              </p:cNvPr>
              <p:cNvSpPr txBox="1"/>
              <p:nvPr/>
            </p:nvSpPr>
            <p:spPr>
              <a:xfrm>
                <a:off x="11301760" y="4181615"/>
                <a:ext cx="897057" cy="646331"/>
              </a:xfrm>
              <a:prstGeom prst="rect">
                <a:avLst/>
              </a:prstGeom>
              <a:noFill/>
            </p:spPr>
            <p:txBody>
              <a:bodyPr wrap="square" rtlCol="0">
                <a:spAutoFit/>
              </a:bodyPr>
              <a:lstStyle/>
              <a:p>
                <a:r>
                  <a:rPr lang="en-AU" sz="3600" b="1" i="1" dirty="0">
                    <a:solidFill>
                      <a:schemeClr val="accent2"/>
                    </a:solidFill>
                  </a:rPr>
                  <a:t>P/2</a:t>
                </a:r>
              </a:p>
            </p:txBody>
          </p:sp>
          <p:sp>
            <p:nvSpPr>
              <p:cNvPr id="62" name="TextBox 61">
                <a:extLst>
                  <a:ext uri="{FF2B5EF4-FFF2-40B4-BE49-F238E27FC236}">
                    <a16:creationId xmlns:a16="http://schemas.microsoft.com/office/drawing/2014/main" xmlns="" id="{1362369E-AE4D-47C0-8B60-856E7EE94D4F}"/>
                  </a:ext>
                </a:extLst>
              </p:cNvPr>
              <p:cNvSpPr txBox="1"/>
              <p:nvPr/>
            </p:nvSpPr>
            <p:spPr>
              <a:xfrm>
                <a:off x="5431231" y="4138166"/>
                <a:ext cx="728093" cy="646331"/>
              </a:xfrm>
              <a:prstGeom prst="rect">
                <a:avLst/>
              </a:prstGeom>
              <a:noFill/>
            </p:spPr>
            <p:txBody>
              <a:bodyPr wrap="square" rtlCol="0">
                <a:spAutoFit/>
              </a:bodyPr>
              <a:lstStyle/>
              <a:p>
                <a:r>
                  <a:rPr lang="en-AU" sz="3600" b="1" i="1" dirty="0">
                    <a:solidFill>
                      <a:schemeClr val="accent2"/>
                    </a:solidFill>
                  </a:rPr>
                  <a:t>R</a:t>
                </a:r>
                <a:r>
                  <a:rPr lang="en-AU" sz="3600" b="1" i="1" baseline="-25000" dirty="0">
                    <a:solidFill>
                      <a:schemeClr val="accent2"/>
                    </a:solidFill>
                  </a:rPr>
                  <a:t>1</a:t>
                </a:r>
              </a:p>
            </p:txBody>
          </p:sp>
        </p:grpSp>
        <p:sp>
          <p:nvSpPr>
            <p:cNvPr id="54" name="TextBox 53">
              <a:extLst>
                <a:ext uri="{FF2B5EF4-FFF2-40B4-BE49-F238E27FC236}">
                  <a16:creationId xmlns:a16="http://schemas.microsoft.com/office/drawing/2014/main" xmlns="" id="{1D052D36-9E54-4DCC-8151-B8DEBA91CFDD}"/>
                </a:ext>
              </a:extLst>
            </p:cNvPr>
            <p:cNvSpPr txBox="1"/>
            <p:nvPr/>
          </p:nvSpPr>
          <p:spPr>
            <a:xfrm>
              <a:off x="8441931" y="3203945"/>
              <a:ext cx="396000" cy="576000"/>
            </a:xfrm>
            <a:prstGeom prst="rect">
              <a:avLst/>
            </a:prstGeom>
            <a:solidFill>
              <a:schemeClr val="bg1"/>
            </a:solidFill>
          </p:spPr>
          <p:txBody>
            <a:bodyPr wrap="square" rtlCol="0" anchor="ctr">
              <a:spAutoFit/>
            </a:bodyPr>
            <a:lstStyle/>
            <a:p>
              <a:r>
                <a:rPr lang="en-AU" sz="4800" b="1" i="1" dirty="0">
                  <a:solidFill>
                    <a:srgbClr val="0070C0"/>
                  </a:solidFill>
                </a:rPr>
                <a:t>L</a:t>
              </a:r>
            </a:p>
          </p:txBody>
        </p:sp>
        <p:sp>
          <p:nvSpPr>
            <p:cNvPr id="63" name="TextBox 62">
              <a:extLst>
                <a:ext uri="{FF2B5EF4-FFF2-40B4-BE49-F238E27FC236}">
                  <a16:creationId xmlns:a16="http://schemas.microsoft.com/office/drawing/2014/main" xmlns="" id="{D90BA48F-1350-4B3C-8F3A-8DFE6BB313D0}"/>
                </a:ext>
              </a:extLst>
            </p:cNvPr>
            <p:cNvSpPr txBox="1"/>
            <p:nvPr/>
          </p:nvSpPr>
          <p:spPr>
            <a:xfrm>
              <a:off x="10279979" y="4138166"/>
              <a:ext cx="728093" cy="646331"/>
            </a:xfrm>
            <a:prstGeom prst="rect">
              <a:avLst/>
            </a:prstGeom>
            <a:noFill/>
          </p:spPr>
          <p:txBody>
            <a:bodyPr wrap="square" rtlCol="0">
              <a:spAutoFit/>
            </a:bodyPr>
            <a:lstStyle/>
            <a:p>
              <a:r>
                <a:rPr lang="en-AU" sz="3600" b="1" i="1" dirty="0">
                  <a:solidFill>
                    <a:schemeClr val="accent2"/>
                  </a:solidFill>
                </a:rPr>
                <a:t>R</a:t>
              </a:r>
              <a:r>
                <a:rPr lang="en-AU" sz="3600" b="1" i="1" baseline="-25000" dirty="0">
                  <a:solidFill>
                    <a:schemeClr val="accent2"/>
                  </a:solidFill>
                </a:rPr>
                <a:t>2</a:t>
              </a:r>
            </a:p>
          </p:txBody>
        </p:sp>
      </p:grpSp>
      <p:grpSp>
        <p:nvGrpSpPr>
          <p:cNvPr id="6" name="Group 5">
            <a:extLst>
              <a:ext uri="{FF2B5EF4-FFF2-40B4-BE49-F238E27FC236}">
                <a16:creationId xmlns:a16="http://schemas.microsoft.com/office/drawing/2014/main" xmlns="" id="{3B8F26B6-6CD0-4FD2-9C6B-2BF20AD40618}"/>
              </a:ext>
            </a:extLst>
          </p:cNvPr>
          <p:cNvGrpSpPr/>
          <p:nvPr/>
        </p:nvGrpSpPr>
        <p:grpSpPr>
          <a:xfrm>
            <a:off x="3523293" y="3373989"/>
            <a:ext cx="1459054" cy="1678427"/>
            <a:chOff x="3523293" y="3373989"/>
            <a:chExt cx="1459054" cy="1678427"/>
          </a:xfrm>
        </p:grpSpPr>
        <p:pic>
          <p:nvPicPr>
            <p:cNvPr id="66" name="Picture 65">
              <a:extLst>
                <a:ext uri="{FF2B5EF4-FFF2-40B4-BE49-F238E27FC236}">
                  <a16:creationId xmlns:a16="http://schemas.microsoft.com/office/drawing/2014/main" xmlns="" id="{18FB2E1F-7366-4762-8E79-856727201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3711" y="3743321"/>
              <a:ext cx="1413267" cy="1309095"/>
            </a:xfrm>
            <a:prstGeom prst="rect">
              <a:avLst/>
            </a:prstGeom>
          </p:spPr>
        </p:pic>
        <p:sp>
          <p:nvSpPr>
            <p:cNvPr id="67" name="Rectangle 66">
              <a:extLst>
                <a:ext uri="{FF2B5EF4-FFF2-40B4-BE49-F238E27FC236}">
                  <a16:creationId xmlns:a16="http://schemas.microsoft.com/office/drawing/2014/main" xmlns="" id="{12C37BEF-3363-4505-8404-ADBEA30E6FA4}"/>
                </a:ext>
              </a:extLst>
            </p:cNvPr>
            <p:cNvSpPr/>
            <p:nvPr/>
          </p:nvSpPr>
          <p:spPr>
            <a:xfrm>
              <a:off x="3523293" y="3373989"/>
              <a:ext cx="1459054" cy="369332"/>
            </a:xfrm>
            <a:prstGeom prst="rect">
              <a:avLst/>
            </a:prstGeom>
          </p:spPr>
          <p:txBody>
            <a:bodyPr wrap="none">
              <a:spAutoFit/>
            </a:bodyPr>
            <a:lstStyle/>
            <a:p>
              <a:r>
                <a:rPr lang="en-AU" b="1" dirty="0">
                  <a:latin typeface="Montserrat" panose="02000505000000020004" pitchFamily="2" charset="0"/>
                </a:rPr>
                <a:t>P = 278.8 g</a:t>
              </a:r>
              <a:endParaRPr lang="en-AU" dirty="0"/>
            </a:p>
          </p:txBody>
        </p:sp>
      </p:grpSp>
      <p:sp>
        <p:nvSpPr>
          <p:cNvPr id="68" name="TextBox 67">
            <a:extLst>
              <a:ext uri="{FF2B5EF4-FFF2-40B4-BE49-F238E27FC236}">
                <a16:creationId xmlns:a16="http://schemas.microsoft.com/office/drawing/2014/main" xmlns="" id="{A11B03F4-856A-4E41-A6D4-942EB86BF9C2}"/>
              </a:ext>
            </a:extLst>
          </p:cNvPr>
          <p:cNvSpPr txBox="1"/>
          <p:nvPr/>
        </p:nvSpPr>
        <p:spPr>
          <a:xfrm>
            <a:off x="68243" y="5603576"/>
            <a:ext cx="1841391" cy="523220"/>
          </a:xfrm>
          <a:prstGeom prst="rect">
            <a:avLst/>
          </a:prstGeom>
          <a:noFill/>
        </p:spPr>
        <p:txBody>
          <a:bodyPr wrap="square" rtlCol="0">
            <a:spAutoFit/>
          </a:bodyPr>
          <a:lstStyle/>
          <a:p>
            <a:r>
              <a:rPr lang="en-AU" sz="1400" b="1" dirty="0">
                <a:solidFill>
                  <a:schemeClr val="accent2"/>
                </a:solidFill>
              </a:rPr>
              <a:t>R</a:t>
            </a:r>
            <a:r>
              <a:rPr lang="en-AU" sz="1400" b="1" baseline="-25000" dirty="0">
                <a:solidFill>
                  <a:schemeClr val="accent2"/>
                </a:solidFill>
              </a:rPr>
              <a:t>1 </a:t>
            </a:r>
            <a:r>
              <a:rPr lang="en-AU" sz="1400" b="1" dirty="0">
                <a:solidFill>
                  <a:schemeClr val="accent2"/>
                </a:solidFill>
              </a:rPr>
              <a:t>=(</a:t>
            </a:r>
            <a:r>
              <a:rPr lang="en-AU" sz="1400" dirty="0">
                <a:solidFill>
                  <a:schemeClr val="accent2"/>
                </a:solidFill>
                <a:latin typeface="Montserrat" panose="02000505000000020004" pitchFamily="2" charset="0"/>
              </a:rPr>
              <a:t>352.3-172.3)g</a:t>
            </a:r>
          </a:p>
          <a:p>
            <a:r>
              <a:rPr lang="en-AU" sz="1400" b="1" baseline="-25000" dirty="0">
                <a:solidFill>
                  <a:schemeClr val="accent2"/>
                </a:solidFill>
                <a:latin typeface="Montserrat" panose="02000505000000020004" pitchFamily="2" charset="0"/>
              </a:rPr>
              <a:t>      </a:t>
            </a:r>
            <a:r>
              <a:rPr lang="en-AU" sz="1400" b="1" dirty="0">
                <a:solidFill>
                  <a:schemeClr val="accent2"/>
                </a:solidFill>
              </a:rPr>
              <a:t>= </a:t>
            </a:r>
            <a:r>
              <a:rPr lang="en-AU" sz="1400" dirty="0">
                <a:solidFill>
                  <a:schemeClr val="accent2"/>
                </a:solidFill>
                <a:latin typeface="Montserrat" panose="02000505000000020004" pitchFamily="2" charset="0"/>
              </a:rPr>
              <a:t>180.1 g = 1.77 N</a:t>
            </a:r>
            <a:endParaRPr lang="en-AU" sz="1400" baseline="-25000" dirty="0">
              <a:solidFill>
                <a:schemeClr val="accent2"/>
              </a:solidFill>
            </a:endParaRPr>
          </a:p>
        </p:txBody>
      </p:sp>
      <p:grpSp>
        <p:nvGrpSpPr>
          <p:cNvPr id="34" name="Group 33">
            <a:extLst>
              <a:ext uri="{FF2B5EF4-FFF2-40B4-BE49-F238E27FC236}">
                <a16:creationId xmlns:a16="http://schemas.microsoft.com/office/drawing/2014/main" xmlns="" id="{970D9774-78C2-43E7-8533-E9F6DBB36537}"/>
              </a:ext>
            </a:extLst>
          </p:cNvPr>
          <p:cNvGrpSpPr/>
          <p:nvPr/>
        </p:nvGrpSpPr>
        <p:grpSpPr>
          <a:xfrm>
            <a:off x="399933" y="1977497"/>
            <a:ext cx="2866443" cy="1947339"/>
            <a:chOff x="399933" y="1977497"/>
            <a:chExt cx="2866443" cy="1947339"/>
          </a:xfrm>
        </p:grpSpPr>
        <p:sp>
          <p:nvSpPr>
            <p:cNvPr id="64" name="Rectangle 63">
              <a:extLst>
                <a:ext uri="{FF2B5EF4-FFF2-40B4-BE49-F238E27FC236}">
                  <a16:creationId xmlns:a16="http://schemas.microsoft.com/office/drawing/2014/main" xmlns="" id="{9F1CCF95-E28B-4ED9-8A93-6E83885FB3E6}"/>
                </a:ext>
              </a:extLst>
            </p:cNvPr>
            <p:cNvSpPr/>
            <p:nvPr/>
          </p:nvSpPr>
          <p:spPr>
            <a:xfrm>
              <a:off x="1046259" y="1977497"/>
              <a:ext cx="1670650" cy="369332"/>
            </a:xfrm>
            <a:prstGeom prst="rect">
              <a:avLst/>
            </a:prstGeom>
          </p:spPr>
          <p:txBody>
            <a:bodyPr wrap="none">
              <a:spAutoFit/>
            </a:bodyPr>
            <a:lstStyle/>
            <a:p>
              <a:r>
                <a:rPr lang="en-AU" b="1" dirty="0">
                  <a:latin typeface="Montserrat" panose="02000505000000020004" pitchFamily="2" charset="0"/>
                </a:rPr>
                <a:t>Load P = 0 N</a:t>
              </a:r>
              <a:endParaRPr lang="en-AU" dirty="0">
                <a:latin typeface="Montserrat" panose="02000505000000020004" pitchFamily="2" charset="0"/>
              </a:endParaRPr>
            </a:p>
          </p:txBody>
        </p:sp>
        <p:grpSp>
          <p:nvGrpSpPr>
            <p:cNvPr id="3" name="Group 2">
              <a:extLst>
                <a:ext uri="{FF2B5EF4-FFF2-40B4-BE49-F238E27FC236}">
                  <a16:creationId xmlns:a16="http://schemas.microsoft.com/office/drawing/2014/main" xmlns="" id="{72EBDFC6-DD59-480A-A3AE-4F81EE126EDF}"/>
                </a:ext>
              </a:extLst>
            </p:cNvPr>
            <p:cNvGrpSpPr/>
            <p:nvPr/>
          </p:nvGrpSpPr>
          <p:grpSpPr>
            <a:xfrm>
              <a:off x="399933" y="2326182"/>
              <a:ext cx="2866443" cy="1598654"/>
              <a:chOff x="399933" y="2326182"/>
              <a:chExt cx="2866443" cy="1598654"/>
            </a:xfrm>
          </p:grpSpPr>
          <p:pic>
            <p:nvPicPr>
              <p:cNvPr id="8" name="Picture 7">
                <a:extLst>
                  <a:ext uri="{FF2B5EF4-FFF2-40B4-BE49-F238E27FC236}">
                    <a16:creationId xmlns:a16="http://schemas.microsoft.com/office/drawing/2014/main" xmlns="" id="{F6831201-99DB-47D4-BE9C-0A67B495F2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933" y="2346829"/>
                <a:ext cx="1356741" cy="1301137"/>
              </a:xfrm>
              <a:prstGeom prst="rect">
                <a:avLst/>
              </a:prstGeom>
            </p:spPr>
          </p:pic>
          <p:pic>
            <p:nvPicPr>
              <p:cNvPr id="20" name="Picture 19">
                <a:extLst>
                  <a:ext uri="{FF2B5EF4-FFF2-40B4-BE49-F238E27FC236}">
                    <a16:creationId xmlns:a16="http://schemas.microsoft.com/office/drawing/2014/main" xmlns="" id="{3B945394-D1DF-4046-8320-AFF550C13D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9634" y="2326182"/>
                <a:ext cx="1356742" cy="1314694"/>
              </a:xfrm>
              <a:prstGeom prst="rect">
                <a:avLst/>
              </a:prstGeom>
            </p:spPr>
          </p:pic>
          <p:sp>
            <p:nvSpPr>
              <p:cNvPr id="69" name="TextBox 68">
                <a:extLst>
                  <a:ext uri="{FF2B5EF4-FFF2-40B4-BE49-F238E27FC236}">
                    <a16:creationId xmlns:a16="http://schemas.microsoft.com/office/drawing/2014/main" xmlns="" id="{CB142C82-7A56-47BD-8D5D-D3D7AFEB9B81}"/>
                  </a:ext>
                </a:extLst>
              </p:cNvPr>
              <p:cNvSpPr txBox="1"/>
              <p:nvPr/>
            </p:nvSpPr>
            <p:spPr>
              <a:xfrm>
                <a:off x="700043" y="3617059"/>
                <a:ext cx="745338" cy="307777"/>
              </a:xfrm>
              <a:prstGeom prst="rect">
                <a:avLst/>
              </a:prstGeom>
              <a:noFill/>
            </p:spPr>
            <p:txBody>
              <a:bodyPr wrap="square" rtlCol="0">
                <a:spAutoFit/>
              </a:bodyPr>
              <a:lstStyle/>
              <a:p>
                <a:r>
                  <a:rPr lang="en-AU" sz="1400" dirty="0">
                    <a:latin typeface="Montserrat" panose="02000505000000020004" pitchFamily="2" charset="0"/>
                  </a:rPr>
                  <a:t>172.3g</a:t>
                </a:r>
              </a:p>
            </p:txBody>
          </p:sp>
          <p:sp>
            <p:nvSpPr>
              <p:cNvPr id="70" name="TextBox 69">
                <a:extLst>
                  <a:ext uri="{FF2B5EF4-FFF2-40B4-BE49-F238E27FC236}">
                    <a16:creationId xmlns:a16="http://schemas.microsoft.com/office/drawing/2014/main" xmlns="" id="{8052F6FF-5062-495C-8D64-8ECFFD42AB33}"/>
                  </a:ext>
                </a:extLst>
              </p:cNvPr>
              <p:cNvSpPr txBox="1"/>
              <p:nvPr/>
            </p:nvSpPr>
            <p:spPr>
              <a:xfrm>
                <a:off x="2261821" y="3617058"/>
                <a:ext cx="745338" cy="307777"/>
              </a:xfrm>
              <a:prstGeom prst="rect">
                <a:avLst/>
              </a:prstGeom>
              <a:noFill/>
            </p:spPr>
            <p:txBody>
              <a:bodyPr wrap="square" rtlCol="0">
                <a:spAutoFit/>
              </a:bodyPr>
              <a:lstStyle/>
              <a:p>
                <a:r>
                  <a:rPr lang="en-AU" sz="1400" dirty="0">
                    <a:latin typeface="Montserrat" panose="02000505000000020004" pitchFamily="2" charset="0"/>
                  </a:rPr>
                  <a:t>55.9g</a:t>
                </a:r>
              </a:p>
            </p:txBody>
          </p:sp>
        </p:grpSp>
      </p:grpSp>
      <p:grpSp>
        <p:nvGrpSpPr>
          <p:cNvPr id="14" name="Group 13">
            <a:extLst>
              <a:ext uri="{FF2B5EF4-FFF2-40B4-BE49-F238E27FC236}">
                <a16:creationId xmlns:a16="http://schemas.microsoft.com/office/drawing/2014/main" xmlns="" id="{31853483-7AE4-4A64-832E-44E0E2A18178}"/>
              </a:ext>
            </a:extLst>
          </p:cNvPr>
          <p:cNvGrpSpPr/>
          <p:nvPr/>
        </p:nvGrpSpPr>
        <p:grpSpPr>
          <a:xfrm>
            <a:off x="377374" y="3936829"/>
            <a:ext cx="2855660" cy="1693011"/>
            <a:chOff x="377374" y="3936829"/>
            <a:chExt cx="2855660" cy="1693011"/>
          </a:xfrm>
        </p:grpSpPr>
        <p:pic>
          <p:nvPicPr>
            <p:cNvPr id="37" name="Picture 36">
              <a:extLst>
                <a:ext uri="{FF2B5EF4-FFF2-40B4-BE49-F238E27FC236}">
                  <a16:creationId xmlns:a16="http://schemas.microsoft.com/office/drawing/2014/main" xmlns="" id="{00B5627D-F6E1-4A9B-B4B8-4FFB3AF663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7374" y="4302284"/>
              <a:ext cx="1356742" cy="1017557"/>
            </a:xfrm>
            <a:prstGeom prst="rect">
              <a:avLst/>
            </a:prstGeom>
          </p:spPr>
        </p:pic>
        <p:pic>
          <p:nvPicPr>
            <p:cNvPr id="45" name="Picture 44">
              <a:extLst>
                <a:ext uri="{FF2B5EF4-FFF2-40B4-BE49-F238E27FC236}">
                  <a16:creationId xmlns:a16="http://schemas.microsoft.com/office/drawing/2014/main" xmlns="" id="{509A07CF-7F0B-4823-B31C-7727A1CFD8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76290" y="4302284"/>
              <a:ext cx="1356744" cy="1017558"/>
            </a:xfrm>
            <a:prstGeom prst="rect">
              <a:avLst/>
            </a:prstGeom>
          </p:spPr>
        </p:pic>
        <p:sp>
          <p:nvSpPr>
            <p:cNvPr id="65" name="Rectangle 64">
              <a:extLst>
                <a:ext uri="{FF2B5EF4-FFF2-40B4-BE49-F238E27FC236}">
                  <a16:creationId xmlns:a16="http://schemas.microsoft.com/office/drawing/2014/main" xmlns="" id="{491524E8-3EE5-4E8D-A18F-7EADD5F7DEF2}"/>
                </a:ext>
              </a:extLst>
            </p:cNvPr>
            <p:cNvSpPr/>
            <p:nvPr/>
          </p:nvSpPr>
          <p:spPr>
            <a:xfrm>
              <a:off x="860598" y="3936829"/>
              <a:ext cx="1976823" cy="369332"/>
            </a:xfrm>
            <a:prstGeom prst="rect">
              <a:avLst/>
            </a:prstGeom>
          </p:spPr>
          <p:txBody>
            <a:bodyPr wrap="none">
              <a:spAutoFit/>
            </a:bodyPr>
            <a:lstStyle/>
            <a:p>
              <a:r>
                <a:rPr lang="en-AU" b="1" dirty="0">
                  <a:latin typeface="Montserrat" panose="02000505000000020004" pitchFamily="2" charset="0"/>
                </a:rPr>
                <a:t>Load P = 2.74 N</a:t>
              </a:r>
              <a:endParaRPr lang="en-AU" dirty="0">
                <a:latin typeface="Montserrat" panose="02000505000000020004" pitchFamily="2" charset="0"/>
              </a:endParaRPr>
            </a:p>
          </p:txBody>
        </p:sp>
        <p:sp>
          <p:nvSpPr>
            <p:cNvPr id="71" name="TextBox 70">
              <a:extLst>
                <a:ext uri="{FF2B5EF4-FFF2-40B4-BE49-F238E27FC236}">
                  <a16:creationId xmlns:a16="http://schemas.microsoft.com/office/drawing/2014/main" xmlns="" id="{79193FD4-11E9-4039-BD4D-D3487ABAE27C}"/>
                </a:ext>
              </a:extLst>
            </p:cNvPr>
            <p:cNvSpPr txBox="1"/>
            <p:nvPr/>
          </p:nvSpPr>
          <p:spPr>
            <a:xfrm>
              <a:off x="662509" y="5322063"/>
              <a:ext cx="851215" cy="307777"/>
            </a:xfrm>
            <a:prstGeom prst="rect">
              <a:avLst/>
            </a:prstGeom>
            <a:noFill/>
          </p:spPr>
          <p:txBody>
            <a:bodyPr wrap="square" rtlCol="0">
              <a:spAutoFit/>
            </a:bodyPr>
            <a:lstStyle/>
            <a:p>
              <a:r>
                <a:rPr lang="en-AU" sz="1400" dirty="0">
                  <a:latin typeface="Montserrat" panose="02000505000000020004" pitchFamily="2" charset="0"/>
                </a:rPr>
                <a:t>352.3g</a:t>
              </a:r>
            </a:p>
          </p:txBody>
        </p:sp>
        <p:sp>
          <p:nvSpPr>
            <p:cNvPr id="72" name="TextBox 71">
              <a:extLst>
                <a:ext uri="{FF2B5EF4-FFF2-40B4-BE49-F238E27FC236}">
                  <a16:creationId xmlns:a16="http://schemas.microsoft.com/office/drawing/2014/main" xmlns="" id="{A4B493FE-124B-45C8-BEFE-D33E792C7AB0}"/>
                </a:ext>
              </a:extLst>
            </p:cNvPr>
            <p:cNvSpPr txBox="1"/>
            <p:nvPr/>
          </p:nvSpPr>
          <p:spPr>
            <a:xfrm>
              <a:off x="2224288" y="5322062"/>
              <a:ext cx="745338" cy="307777"/>
            </a:xfrm>
            <a:prstGeom prst="rect">
              <a:avLst/>
            </a:prstGeom>
            <a:noFill/>
          </p:spPr>
          <p:txBody>
            <a:bodyPr wrap="square" rtlCol="0">
              <a:spAutoFit/>
            </a:bodyPr>
            <a:lstStyle/>
            <a:p>
              <a:r>
                <a:rPr lang="en-AU" sz="1400" dirty="0">
                  <a:latin typeface="Montserrat" panose="02000505000000020004" pitchFamily="2" charset="0"/>
                </a:rPr>
                <a:t>195.7g</a:t>
              </a:r>
            </a:p>
          </p:txBody>
        </p:sp>
      </p:grpSp>
      <p:sp>
        <p:nvSpPr>
          <p:cNvPr id="73" name="TextBox 72">
            <a:extLst>
              <a:ext uri="{FF2B5EF4-FFF2-40B4-BE49-F238E27FC236}">
                <a16:creationId xmlns:a16="http://schemas.microsoft.com/office/drawing/2014/main" xmlns="" id="{6F063677-25C7-4AA9-AF74-B4FA24BEA88B}"/>
              </a:ext>
            </a:extLst>
          </p:cNvPr>
          <p:cNvSpPr txBox="1"/>
          <p:nvPr/>
        </p:nvSpPr>
        <p:spPr>
          <a:xfrm>
            <a:off x="1936094" y="5603796"/>
            <a:ext cx="1802654" cy="523220"/>
          </a:xfrm>
          <a:prstGeom prst="rect">
            <a:avLst/>
          </a:prstGeom>
          <a:noFill/>
        </p:spPr>
        <p:txBody>
          <a:bodyPr wrap="square" rtlCol="0">
            <a:spAutoFit/>
          </a:bodyPr>
          <a:lstStyle/>
          <a:p>
            <a:r>
              <a:rPr lang="en-AU" sz="1400" b="1" dirty="0">
                <a:solidFill>
                  <a:schemeClr val="accent2"/>
                </a:solidFill>
              </a:rPr>
              <a:t>R</a:t>
            </a:r>
            <a:r>
              <a:rPr lang="en-AU" sz="1400" b="1" baseline="-25000" dirty="0">
                <a:solidFill>
                  <a:schemeClr val="accent2"/>
                </a:solidFill>
              </a:rPr>
              <a:t>2 </a:t>
            </a:r>
            <a:r>
              <a:rPr lang="en-AU" sz="1400" b="1" dirty="0">
                <a:solidFill>
                  <a:schemeClr val="accent2"/>
                </a:solidFill>
              </a:rPr>
              <a:t>=(</a:t>
            </a:r>
            <a:r>
              <a:rPr lang="en-AU" sz="1400" dirty="0">
                <a:solidFill>
                  <a:schemeClr val="accent2"/>
                </a:solidFill>
                <a:latin typeface="Montserrat" panose="02000505000000020004" pitchFamily="2" charset="0"/>
              </a:rPr>
              <a:t>195.7-55.9)g</a:t>
            </a:r>
          </a:p>
          <a:p>
            <a:r>
              <a:rPr lang="en-AU" sz="1400" b="1" baseline="-25000" dirty="0">
                <a:solidFill>
                  <a:schemeClr val="accent2"/>
                </a:solidFill>
                <a:latin typeface="Montserrat" panose="02000505000000020004" pitchFamily="2" charset="0"/>
              </a:rPr>
              <a:t>      </a:t>
            </a:r>
            <a:r>
              <a:rPr lang="en-AU" sz="1400" b="1" dirty="0">
                <a:solidFill>
                  <a:schemeClr val="accent2"/>
                </a:solidFill>
              </a:rPr>
              <a:t>= </a:t>
            </a:r>
            <a:r>
              <a:rPr lang="en-AU" sz="1400" dirty="0">
                <a:solidFill>
                  <a:schemeClr val="accent2"/>
                </a:solidFill>
                <a:latin typeface="Montserrat" panose="02000505000000020004" pitchFamily="2" charset="0"/>
              </a:rPr>
              <a:t>139.8 g = 1.37N</a:t>
            </a:r>
            <a:endParaRPr lang="en-AU" sz="1400" baseline="-25000" dirty="0">
              <a:solidFill>
                <a:schemeClr val="accent2"/>
              </a:solidFill>
            </a:endParaRPr>
          </a:p>
        </p:txBody>
      </p:sp>
      <p:sp>
        <p:nvSpPr>
          <p:cNvPr id="74" name="TextBox 73">
            <a:extLst>
              <a:ext uri="{FF2B5EF4-FFF2-40B4-BE49-F238E27FC236}">
                <a16:creationId xmlns:a16="http://schemas.microsoft.com/office/drawing/2014/main" xmlns="" id="{2188E921-FB6E-4FDD-8EB3-655C7E673784}"/>
              </a:ext>
            </a:extLst>
          </p:cNvPr>
          <p:cNvSpPr txBox="1"/>
          <p:nvPr/>
        </p:nvSpPr>
        <p:spPr>
          <a:xfrm>
            <a:off x="3909945" y="5292998"/>
            <a:ext cx="8281499" cy="584775"/>
          </a:xfrm>
          <a:prstGeom prst="rect">
            <a:avLst/>
          </a:prstGeom>
          <a:solidFill>
            <a:schemeClr val="accent4">
              <a:lumMod val="20000"/>
              <a:lumOff val="80000"/>
            </a:schemeClr>
          </a:solidFill>
        </p:spPr>
        <p:txBody>
          <a:bodyPr wrap="square" rtlCol="0">
            <a:spAutoFit/>
          </a:bodyPr>
          <a:lstStyle/>
          <a:p>
            <a:r>
              <a:rPr lang="en-AU" sz="3200" b="1" dirty="0">
                <a:solidFill>
                  <a:schemeClr val="accent2"/>
                </a:solidFill>
                <a:latin typeface="Montserrat" panose="02000505000000020004" pitchFamily="2" charset="0"/>
              </a:rPr>
              <a:t>R</a:t>
            </a:r>
            <a:r>
              <a:rPr lang="en-AU" sz="3200" b="1" baseline="-25000" dirty="0">
                <a:solidFill>
                  <a:schemeClr val="accent2"/>
                </a:solidFill>
                <a:latin typeface="Montserrat" panose="02000505000000020004" pitchFamily="2" charset="0"/>
              </a:rPr>
              <a:t>1     </a:t>
            </a:r>
            <a:r>
              <a:rPr lang="en-AU" sz="3200" b="1" dirty="0">
                <a:solidFill>
                  <a:schemeClr val="accent2"/>
                </a:solidFill>
                <a:latin typeface="Montserrat" panose="02000505000000020004" pitchFamily="2" charset="0"/>
              </a:rPr>
              <a:t>+  </a:t>
            </a:r>
            <a:r>
              <a:rPr lang="en-AU" sz="3200" dirty="0">
                <a:solidFill>
                  <a:schemeClr val="accent2"/>
                </a:solidFill>
                <a:latin typeface="Montserrat" panose="02000505000000020004" pitchFamily="2" charset="0"/>
              </a:rPr>
              <a:t> </a:t>
            </a:r>
            <a:r>
              <a:rPr lang="en-AU" sz="3200" b="1" dirty="0">
                <a:solidFill>
                  <a:schemeClr val="accent2"/>
                </a:solidFill>
                <a:latin typeface="Montserrat" panose="02000505000000020004" pitchFamily="2" charset="0"/>
              </a:rPr>
              <a:t>R</a:t>
            </a:r>
            <a:r>
              <a:rPr lang="en-AU" sz="3200" b="1" baseline="-25000" dirty="0">
                <a:solidFill>
                  <a:schemeClr val="accent2"/>
                </a:solidFill>
                <a:latin typeface="Montserrat" panose="02000505000000020004" pitchFamily="2" charset="0"/>
              </a:rPr>
              <a:t>2 </a:t>
            </a:r>
            <a:r>
              <a:rPr lang="en-AU" sz="3200" dirty="0">
                <a:solidFill>
                  <a:schemeClr val="accent2"/>
                </a:solidFill>
                <a:latin typeface="Montserrat" panose="02000505000000020004" pitchFamily="2" charset="0"/>
              </a:rPr>
              <a:t> </a:t>
            </a:r>
            <a:r>
              <a:rPr lang="en-AU" sz="3200" b="1" dirty="0">
                <a:solidFill>
                  <a:schemeClr val="accent2"/>
                </a:solidFill>
                <a:latin typeface="Montserrat" panose="02000505000000020004" pitchFamily="2" charset="0"/>
              </a:rPr>
              <a:t>=  (</a:t>
            </a:r>
            <a:r>
              <a:rPr lang="en-AU" sz="3200" dirty="0">
                <a:solidFill>
                  <a:schemeClr val="accent2"/>
                </a:solidFill>
                <a:latin typeface="Montserrat" panose="02000505000000020004" pitchFamily="2" charset="0"/>
              </a:rPr>
              <a:t>1.77 + 1.37)N = 3.14 N  (</a:t>
            </a:r>
            <a:r>
              <a:rPr lang="en-AU" sz="3200" dirty="0" err="1">
                <a:solidFill>
                  <a:schemeClr val="accent2"/>
                </a:solidFill>
                <a:latin typeface="Montserrat" panose="02000505000000020004" pitchFamily="2" charset="0"/>
              </a:rPr>
              <a:t>expt</a:t>
            </a:r>
            <a:r>
              <a:rPr lang="en-AU" sz="3200" dirty="0">
                <a:solidFill>
                  <a:schemeClr val="accent2"/>
                </a:solidFill>
                <a:latin typeface="Montserrat" panose="02000505000000020004" pitchFamily="2" charset="0"/>
              </a:rPr>
              <a:t>)</a:t>
            </a:r>
          </a:p>
        </p:txBody>
      </p:sp>
      <p:sp>
        <p:nvSpPr>
          <p:cNvPr id="75" name="TextBox 74">
            <a:extLst>
              <a:ext uri="{FF2B5EF4-FFF2-40B4-BE49-F238E27FC236}">
                <a16:creationId xmlns:a16="http://schemas.microsoft.com/office/drawing/2014/main" xmlns="" id="{5A6D9F94-2CF9-4A9A-B87D-5CE14CBCEF77}"/>
              </a:ext>
            </a:extLst>
          </p:cNvPr>
          <p:cNvSpPr txBox="1"/>
          <p:nvPr/>
        </p:nvSpPr>
        <p:spPr>
          <a:xfrm>
            <a:off x="4161948" y="5907997"/>
            <a:ext cx="7820661" cy="523220"/>
          </a:xfrm>
          <a:prstGeom prst="rect">
            <a:avLst/>
          </a:prstGeom>
          <a:noFill/>
        </p:spPr>
        <p:txBody>
          <a:bodyPr wrap="square" rtlCol="0">
            <a:spAutoFit/>
          </a:bodyPr>
          <a:lstStyle/>
          <a:p>
            <a:r>
              <a:rPr lang="en-AU" sz="2800" i="1" dirty="0">
                <a:solidFill>
                  <a:schemeClr val="accent2"/>
                </a:solidFill>
                <a:latin typeface="Montserrat" panose="02000505000000020004" pitchFamily="2" charset="0"/>
              </a:rPr>
              <a:t>compare:   1.37N + 1.37N  = 2.74 N  (theory)</a:t>
            </a:r>
          </a:p>
        </p:txBody>
      </p:sp>
      <p:sp>
        <p:nvSpPr>
          <p:cNvPr id="33" name="Oval 32">
            <a:extLst>
              <a:ext uri="{FF2B5EF4-FFF2-40B4-BE49-F238E27FC236}">
                <a16:creationId xmlns:a16="http://schemas.microsoft.com/office/drawing/2014/main" xmlns="" id="{1A5BD50E-507D-4ED9-9D7A-D446EF71D494}"/>
              </a:ext>
            </a:extLst>
          </p:cNvPr>
          <p:cNvSpPr/>
          <p:nvPr/>
        </p:nvSpPr>
        <p:spPr>
          <a:xfrm rot="19634236">
            <a:off x="8885459" y="5115659"/>
            <a:ext cx="1906271" cy="13216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6679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3" grpId="0"/>
      <p:bldP spid="74" grpId="0" animBg="1"/>
      <p:bldP spid="75" grpId="0"/>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590BD43-FFA9-4E87-9C14-F11200A24F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596" y="291560"/>
            <a:ext cx="3091402" cy="711023"/>
          </a:xfrm>
          <a:prstGeom prst="rect">
            <a:avLst/>
          </a:prstGeom>
        </p:spPr>
      </p:pic>
      <p:pic>
        <p:nvPicPr>
          <p:cNvPr id="2" name="Picture 1">
            <a:extLst>
              <a:ext uri="{FF2B5EF4-FFF2-40B4-BE49-F238E27FC236}">
                <a16:creationId xmlns:a16="http://schemas.microsoft.com/office/drawing/2014/main" xmlns="" id="{6B155849-A657-46A6-8E52-9AABF7E96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108" y="1233379"/>
            <a:ext cx="8382859" cy="4715358"/>
          </a:xfrm>
          <a:prstGeom prst="rect">
            <a:avLst/>
          </a:prstGeom>
        </p:spPr>
      </p:pic>
      <p:grpSp>
        <p:nvGrpSpPr>
          <p:cNvPr id="10" name="Group 9">
            <a:extLst>
              <a:ext uri="{FF2B5EF4-FFF2-40B4-BE49-F238E27FC236}">
                <a16:creationId xmlns:a16="http://schemas.microsoft.com/office/drawing/2014/main" xmlns="" id="{67ED257A-1E9B-4982-A183-1C37EC38CC1D}"/>
              </a:ext>
            </a:extLst>
          </p:cNvPr>
          <p:cNvGrpSpPr/>
          <p:nvPr/>
        </p:nvGrpSpPr>
        <p:grpSpPr>
          <a:xfrm>
            <a:off x="363919" y="6240763"/>
            <a:ext cx="3912714" cy="367719"/>
            <a:chOff x="390916" y="6263027"/>
            <a:chExt cx="3912714" cy="367719"/>
          </a:xfrm>
        </p:grpSpPr>
        <p:pic>
          <p:nvPicPr>
            <p:cNvPr id="11" name="Picture 10">
              <a:extLst>
                <a:ext uri="{FF2B5EF4-FFF2-40B4-BE49-F238E27FC236}">
                  <a16:creationId xmlns:a16="http://schemas.microsoft.com/office/drawing/2014/main" xmlns="" id="{7E085FA8-73E3-4DCB-B000-AE81442AB4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916" y="6376830"/>
              <a:ext cx="1513882" cy="234680"/>
            </a:xfrm>
            <a:prstGeom prst="rect">
              <a:avLst/>
            </a:prstGeom>
          </p:spPr>
        </p:pic>
        <p:sp>
          <p:nvSpPr>
            <p:cNvPr id="12" name="TextBox 11">
              <a:extLst>
                <a:ext uri="{FF2B5EF4-FFF2-40B4-BE49-F238E27FC236}">
                  <a16:creationId xmlns:a16="http://schemas.microsoft.com/office/drawing/2014/main" xmlns="" id="{D7B4D3DD-B8DA-4F95-B2B1-C239C634EC83}"/>
                </a:ext>
              </a:extLst>
            </p:cNvPr>
            <p:cNvSpPr txBox="1"/>
            <p:nvPr/>
          </p:nvSpPr>
          <p:spPr>
            <a:xfrm>
              <a:off x="1904798" y="6376830"/>
              <a:ext cx="2398832" cy="253916"/>
            </a:xfrm>
            <a:prstGeom prst="rect">
              <a:avLst/>
            </a:prstGeom>
            <a:noFill/>
          </p:spPr>
          <p:txBody>
            <a:bodyPr wrap="square" rtlCol="0">
              <a:spAutoFit/>
            </a:bodyPr>
            <a:lstStyle/>
            <a:p>
              <a:r>
                <a:rPr lang="en-AU" sz="1050" spc="225" dirty="0">
                  <a:latin typeface="Montserrat Light" panose="00000400000000000000" pitchFamily="50" charset="0"/>
                </a:rPr>
                <a:t>SF &amp; BM in a SS Beam</a:t>
              </a:r>
              <a:endParaRPr lang="id-ID" sz="1050" spc="225" dirty="0">
                <a:latin typeface="Montserrat Light" panose="00000400000000000000" pitchFamily="50" charset="0"/>
              </a:endParaRPr>
            </a:p>
          </p:txBody>
        </p:sp>
        <p:cxnSp>
          <p:nvCxnSpPr>
            <p:cNvPr id="13" name="Straight Connector 12">
              <a:extLst>
                <a:ext uri="{FF2B5EF4-FFF2-40B4-BE49-F238E27FC236}">
                  <a16:creationId xmlns:a16="http://schemas.microsoft.com/office/drawing/2014/main" xmlns="" id="{79908ED4-D10C-4C9A-9A3C-027C8F7A2FC2}"/>
                </a:ext>
              </a:extLst>
            </p:cNvPr>
            <p:cNvCxnSpPr/>
            <p:nvPr/>
          </p:nvCxnSpPr>
          <p:spPr>
            <a:xfrm flipH="1">
              <a:off x="437546" y="6263027"/>
              <a:ext cx="724477" cy="0"/>
            </a:xfrm>
            <a:prstGeom prst="line">
              <a:avLst/>
            </a:prstGeom>
            <a:ln w="28575">
              <a:solidFill>
                <a:srgbClr val="343434"/>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xmlns="" id="{DA075E3C-C8C8-4A91-88F7-7FEC90BEF939}"/>
              </a:ext>
            </a:extLst>
          </p:cNvPr>
          <p:cNvSpPr txBox="1"/>
          <p:nvPr/>
        </p:nvSpPr>
        <p:spPr>
          <a:xfrm>
            <a:off x="128032" y="1489753"/>
            <a:ext cx="3467924" cy="4524315"/>
          </a:xfrm>
          <a:prstGeom prst="rect">
            <a:avLst/>
          </a:prstGeom>
          <a:noFill/>
        </p:spPr>
        <p:txBody>
          <a:bodyPr wrap="square" rtlCol="0">
            <a:spAutoFit/>
          </a:bodyPr>
          <a:lstStyle/>
          <a:p>
            <a:r>
              <a:rPr lang="en-AU" sz="1600" dirty="0">
                <a:latin typeface="Montserrat Light" panose="00000400000000000000"/>
              </a:rPr>
              <a:t>The co-ordinates of points on the Carbon Fibre beam that are clear of their attachment to the LHS Pin-joint support and RHS Roller support are identified </a:t>
            </a:r>
            <a:r>
              <a:rPr lang="en-AU" sz="1600" dirty="0" err="1">
                <a:latin typeface="Montserrat Light" panose="00000400000000000000"/>
              </a:rPr>
              <a:t>anddetails</a:t>
            </a:r>
            <a:r>
              <a:rPr lang="en-AU" sz="1600" dirty="0">
                <a:latin typeface="Montserrat Light" panose="00000400000000000000"/>
              </a:rPr>
              <a:t> extracted from a special version </a:t>
            </a:r>
            <a:r>
              <a:rPr lang="en-AU" sz="1600" b="1" dirty="0">
                <a:latin typeface="Montserrat Light" panose="00000400000000000000"/>
              </a:rPr>
              <a:t>of </a:t>
            </a:r>
            <a:r>
              <a:rPr lang="en-AU" sz="1600" b="1" dirty="0" err="1">
                <a:latin typeface="Montserrat Light" panose="00000400000000000000"/>
              </a:rPr>
              <a:t>XYRectify</a:t>
            </a:r>
            <a:r>
              <a:rPr lang="en-AU" sz="1600" b="1" dirty="0">
                <a:latin typeface="Montserrat Light" panose="00000400000000000000"/>
              </a:rPr>
              <a:t>, </a:t>
            </a:r>
            <a:r>
              <a:rPr lang="en-AU" sz="1600" i="1" dirty="0">
                <a:latin typeface="Montserrat Light" panose="00000400000000000000"/>
              </a:rPr>
              <a:t>from </a:t>
            </a:r>
            <a:r>
              <a:rPr lang="en-AU" sz="1600" i="1" dirty="0" err="1">
                <a:latin typeface="Montserrat Light" panose="00000400000000000000"/>
              </a:rPr>
              <a:t>Photometrix</a:t>
            </a:r>
            <a:r>
              <a:rPr lang="en-AU" sz="1600" dirty="0">
                <a:latin typeface="Montserrat Light" panose="00000400000000000000"/>
              </a:rPr>
              <a:t>. </a:t>
            </a:r>
          </a:p>
          <a:p>
            <a:r>
              <a:rPr lang="en-AU" sz="1600" i="1" dirty="0">
                <a:latin typeface="Montserrat Light" panose="00000400000000000000"/>
              </a:rPr>
              <a:t>(A perpetual licence containing the logo of the University that has purchased classroom replicates  of bundled thematic sets of </a:t>
            </a:r>
            <a:r>
              <a:rPr lang="en-AU" sz="1600" i="1" dirty="0" err="1">
                <a:latin typeface="Montserrat Light" panose="00000400000000000000"/>
              </a:rPr>
              <a:t>TechnoLab</a:t>
            </a:r>
            <a:r>
              <a:rPr lang="en-AU" sz="1600" i="1" dirty="0">
                <a:latin typeface="Montserrat Light" panose="00000400000000000000"/>
              </a:rPr>
              <a:t>™ experiment kits, is made available by </a:t>
            </a:r>
            <a:r>
              <a:rPr lang="en-AU" sz="1600" i="1" dirty="0" err="1">
                <a:latin typeface="Montserrat Light" panose="00000400000000000000"/>
              </a:rPr>
              <a:t>Strucomp</a:t>
            </a:r>
            <a:r>
              <a:rPr lang="en-AU" sz="1600" i="1" dirty="0">
                <a:latin typeface="Montserrat Light" panose="00000400000000000000"/>
              </a:rPr>
              <a:t> P/L for the  specific use by their students in their performance of </a:t>
            </a:r>
            <a:r>
              <a:rPr lang="en-AU" sz="1600" i="1" dirty="0" err="1">
                <a:latin typeface="Montserrat Light" panose="00000400000000000000"/>
              </a:rPr>
              <a:t>TechnoLab</a:t>
            </a:r>
            <a:r>
              <a:rPr lang="en-AU" sz="1600" i="1" dirty="0">
                <a:latin typeface="Montserrat Light" panose="00000400000000000000"/>
              </a:rPr>
              <a:t>™ experiments).</a:t>
            </a:r>
          </a:p>
        </p:txBody>
      </p:sp>
    </p:spTree>
    <p:extLst>
      <p:ext uri="{BB962C8B-B14F-4D97-AF65-F5344CB8AC3E}">
        <p14:creationId xmlns:p14="http://schemas.microsoft.com/office/powerpoint/2010/main" val="3148544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590BD43-FFA9-4E87-9C14-F11200A24F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596" y="291560"/>
            <a:ext cx="3091402" cy="711023"/>
          </a:xfrm>
          <a:prstGeom prst="rect">
            <a:avLst/>
          </a:prstGeom>
        </p:spPr>
      </p:pic>
      <p:grpSp>
        <p:nvGrpSpPr>
          <p:cNvPr id="10" name="Group 9">
            <a:extLst>
              <a:ext uri="{FF2B5EF4-FFF2-40B4-BE49-F238E27FC236}">
                <a16:creationId xmlns:a16="http://schemas.microsoft.com/office/drawing/2014/main" xmlns="" id="{67ED257A-1E9B-4982-A183-1C37EC38CC1D}"/>
              </a:ext>
            </a:extLst>
          </p:cNvPr>
          <p:cNvGrpSpPr/>
          <p:nvPr/>
        </p:nvGrpSpPr>
        <p:grpSpPr>
          <a:xfrm>
            <a:off x="363919" y="6240763"/>
            <a:ext cx="3912714" cy="367719"/>
            <a:chOff x="390916" y="6263027"/>
            <a:chExt cx="3912714" cy="367719"/>
          </a:xfrm>
        </p:grpSpPr>
        <p:pic>
          <p:nvPicPr>
            <p:cNvPr id="11" name="Picture 10">
              <a:extLst>
                <a:ext uri="{FF2B5EF4-FFF2-40B4-BE49-F238E27FC236}">
                  <a16:creationId xmlns:a16="http://schemas.microsoft.com/office/drawing/2014/main" xmlns="" id="{7E085FA8-73E3-4DCB-B000-AE81442AB4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916" y="6376830"/>
              <a:ext cx="1513882" cy="234680"/>
            </a:xfrm>
            <a:prstGeom prst="rect">
              <a:avLst/>
            </a:prstGeom>
          </p:spPr>
        </p:pic>
        <p:sp>
          <p:nvSpPr>
            <p:cNvPr id="12" name="TextBox 11">
              <a:extLst>
                <a:ext uri="{FF2B5EF4-FFF2-40B4-BE49-F238E27FC236}">
                  <a16:creationId xmlns:a16="http://schemas.microsoft.com/office/drawing/2014/main" xmlns="" id="{D7B4D3DD-B8DA-4F95-B2B1-C239C634EC83}"/>
                </a:ext>
              </a:extLst>
            </p:cNvPr>
            <p:cNvSpPr txBox="1"/>
            <p:nvPr/>
          </p:nvSpPr>
          <p:spPr>
            <a:xfrm>
              <a:off x="1904798" y="6376830"/>
              <a:ext cx="2398832" cy="253916"/>
            </a:xfrm>
            <a:prstGeom prst="rect">
              <a:avLst/>
            </a:prstGeom>
            <a:noFill/>
          </p:spPr>
          <p:txBody>
            <a:bodyPr wrap="square" rtlCol="0">
              <a:spAutoFit/>
            </a:bodyPr>
            <a:lstStyle/>
            <a:p>
              <a:r>
                <a:rPr lang="en-AU" sz="1050" spc="225" dirty="0">
                  <a:latin typeface="Montserrat Light" panose="00000400000000000000" pitchFamily="50" charset="0"/>
                </a:rPr>
                <a:t>SF &amp; BM in a SS Beam</a:t>
              </a:r>
              <a:endParaRPr lang="id-ID" sz="1050" spc="225" dirty="0">
                <a:latin typeface="Montserrat Light" panose="00000400000000000000" pitchFamily="50" charset="0"/>
              </a:endParaRPr>
            </a:p>
          </p:txBody>
        </p:sp>
        <p:cxnSp>
          <p:nvCxnSpPr>
            <p:cNvPr id="13" name="Straight Connector 12">
              <a:extLst>
                <a:ext uri="{FF2B5EF4-FFF2-40B4-BE49-F238E27FC236}">
                  <a16:creationId xmlns:a16="http://schemas.microsoft.com/office/drawing/2014/main" xmlns="" id="{79908ED4-D10C-4C9A-9A3C-027C8F7A2FC2}"/>
                </a:ext>
              </a:extLst>
            </p:cNvPr>
            <p:cNvCxnSpPr/>
            <p:nvPr/>
          </p:nvCxnSpPr>
          <p:spPr>
            <a:xfrm flipH="1">
              <a:off x="437546" y="6263027"/>
              <a:ext cx="724477" cy="0"/>
            </a:xfrm>
            <a:prstGeom prst="line">
              <a:avLst/>
            </a:prstGeom>
            <a:ln w="28575">
              <a:solidFill>
                <a:srgbClr val="343434"/>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xmlns="" id="{E6B1035A-10D2-4630-8BE4-ED20F83B97FD}"/>
              </a:ext>
            </a:extLst>
          </p:cNvPr>
          <p:cNvPicPr>
            <a:picLocks noChangeAspect="1"/>
          </p:cNvPicPr>
          <p:nvPr/>
        </p:nvPicPr>
        <p:blipFill>
          <a:blip r:embed="rId4"/>
          <a:stretch>
            <a:fillRect/>
          </a:stretch>
        </p:blipFill>
        <p:spPr>
          <a:xfrm>
            <a:off x="5780241" y="1071934"/>
            <a:ext cx="5838536" cy="5215668"/>
          </a:xfrm>
          <a:prstGeom prst="rect">
            <a:avLst/>
          </a:prstGeom>
        </p:spPr>
      </p:pic>
      <p:sp>
        <p:nvSpPr>
          <p:cNvPr id="4" name="TextBox 3">
            <a:extLst>
              <a:ext uri="{FF2B5EF4-FFF2-40B4-BE49-F238E27FC236}">
                <a16:creationId xmlns:a16="http://schemas.microsoft.com/office/drawing/2014/main" xmlns="" id="{7A932C35-3FC5-4F24-BB21-F90CB0B57238}"/>
              </a:ext>
            </a:extLst>
          </p:cNvPr>
          <p:cNvSpPr txBox="1"/>
          <p:nvPr/>
        </p:nvSpPr>
        <p:spPr>
          <a:xfrm>
            <a:off x="772787" y="1451848"/>
            <a:ext cx="4374566" cy="4339650"/>
          </a:xfrm>
          <a:prstGeom prst="rect">
            <a:avLst/>
          </a:prstGeom>
          <a:noFill/>
        </p:spPr>
        <p:txBody>
          <a:bodyPr wrap="square" rtlCol="0">
            <a:spAutoFit/>
          </a:bodyPr>
          <a:lstStyle/>
          <a:p>
            <a:r>
              <a:rPr lang="en-AU" sz="2400" b="1" dirty="0">
                <a:latin typeface="Montserrat" panose="02000505000000020004" pitchFamily="2" charset="0"/>
              </a:rPr>
              <a:t>CSV File Contents (mm):</a:t>
            </a:r>
          </a:p>
          <a:p>
            <a:endParaRPr lang="en-AU" dirty="0">
              <a:latin typeface="Montserrat" panose="02000505000000020004" pitchFamily="2" charset="0"/>
            </a:endParaRPr>
          </a:p>
          <a:p>
            <a:r>
              <a:rPr lang="en-AU" dirty="0">
                <a:latin typeface="Montserrat" panose="02000505000000020004" pitchFamily="2" charset="0"/>
              </a:rPr>
              <a:t>N-1  and N-22 – Refer to the Pin and Roller swivel co-ordinates.</a:t>
            </a:r>
          </a:p>
          <a:p>
            <a:r>
              <a:rPr lang="en-AU" i="1" dirty="0">
                <a:latin typeface="Montserrat" panose="02000505000000020004" pitchFamily="2" charset="0"/>
              </a:rPr>
              <a:t>(not used in curve fitting but identify the Length of beam)</a:t>
            </a:r>
          </a:p>
          <a:p>
            <a:endParaRPr lang="en-AU" sz="900" dirty="0">
              <a:latin typeface="Montserrat" panose="02000505000000020004" pitchFamily="2" charset="0"/>
            </a:endParaRPr>
          </a:p>
          <a:p>
            <a:r>
              <a:rPr lang="en-AU" dirty="0">
                <a:latin typeface="Montserrat" panose="02000505000000020004" pitchFamily="2" charset="0"/>
              </a:rPr>
              <a:t>N2 to N11 are the co-ordinates of points that lie in Segment#1 of the beam, with N11 just to the left of the loading hook on the beam.</a:t>
            </a:r>
          </a:p>
          <a:p>
            <a:endParaRPr lang="en-AU" sz="900" dirty="0">
              <a:latin typeface="Montserrat" panose="02000505000000020004" pitchFamily="2" charset="0"/>
            </a:endParaRPr>
          </a:p>
          <a:p>
            <a:r>
              <a:rPr lang="en-AU" dirty="0">
                <a:latin typeface="Montserrat" panose="02000505000000020004" pitchFamily="2" charset="0"/>
              </a:rPr>
              <a:t>N12 to N21 are the co-ordinates of points that lie in Segment#2 of the beam, with N12 just to the right of the loading hook on the beam.</a:t>
            </a:r>
          </a:p>
        </p:txBody>
      </p:sp>
    </p:spTree>
    <p:extLst>
      <p:ext uri="{BB962C8B-B14F-4D97-AF65-F5344CB8AC3E}">
        <p14:creationId xmlns:p14="http://schemas.microsoft.com/office/powerpoint/2010/main" val="51928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590BD43-FFA9-4E87-9C14-F11200A24F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596" y="291560"/>
            <a:ext cx="3091402" cy="711023"/>
          </a:xfrm>
          <a:prstGeom prst="rect">
            <a:avLst/>
          </a:prstGeom>
        </p:spPr>
      </p:pic>
      <p:grpSp>
        <p:nvGrpSpPr>
          <p:cNvPr id="10" name="Group 9">
            <a:extLst>
              <a:ext uri="{FF2B5EF4-FFF2-40B4-BE49-F238E27FC236}">
                <a16:creationId xmlns:a16="http://schemas.microsoft.com/office/drawing/2014/main" xmlns="" id="{67ED257A-1E9B-4982-A183-1C37EC38CC1D}"/>
              </a:ext>
            </a:extLst>
          </p:cNvPr>
          <p:cNvGrpSpPr/>
          <p:nvPr/>
        </p:nvGrpSpPr>
        <p:grpSpPr>
          <a:xfrm>
            <a:off x="363919" y="6240763"/>
            <a:ext cx="3912714" cy="367719"/>
            <a:chOff x="390916" y="6263027"/>
            <a:chExt cx="3912714" cy="367719"/>
          </a:xfrm>
        </p:grpSpPr>
        <p:pic>
          <p:nvPicPr>
            <p:cNvPr id="11" name="Picture 10">
              <a:extLst>
                <a:ext uri="{FF2B5EF4-FFF2-40B4-BE49-F238E27FC236}">
                  <a16:creationId xmlns:a16="http://schemas.microsoft.com/office/drawing/2014/main" xmlns="" id="{7E085FA8-73E3-4DCB-B000-AE81442AB4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916" y="6376830"/>
              <a:ext cx="1513882" cy="234680"/>
            </a:xfrm>
            <a:prstGeom prst="rect">
              <a:avLst/>
            </a:prstGeom>
          </p:spPr>
        </p:pic>
        <p:sp>
          <p:nvSpPr>
            <p:cNvPr id="12" name="TextBox 11">
              <a:extLst>
                <a:ext uri="{FF2B5EF4-FFF2-40B4-BE49-F238E27FC236}">
                  <a16:creationId xmlns:a16="http://schemas.microsoft.com/office/drawing/2014/main" xmlns="" id="{D7B4D3DD-B8DA-4F95-B2B1-C239C634EC83}"/>
                </a:ext>
              </a:extLst>
            </p:cNvPr>
            <p:cNvSpPr txBox="1"/>
            <p:nvPr/>
          </p:nvSpPr>
          <p:spPr>
            <a:xfrm>
              <a:off x="1904798" y="6376830"/>
              <a:ext cx="2398832" cy="253916"/>
            </a:xfrm>
            <a:prstGeom prst="rect">
              <a:avLst/>
            </a:prstGeom>
            <a:noFill/>
          </p:spPr>
          <p:txBody>
            <a:bodyPr wrap="square" rtlCol="0">
              <a:spAutoFit/>
            </a:bodyPr>
            <a:lstStyle/>
            <a:p>
              <a:r>
                <a:rPr lang="en-AU" sz="1050" spc="225" dirty="0">
                  <a:latin typeface="Montserrat Light" panose="00000400000000000000" pitchFamily="50" charset="0"/>
                </a:rPr>
                <a:t>SF &amp; BM in a SS Beam</a:t>
              </a:r>
              <a:endParaRPr lang="id-ID" sz="1050" spc="225" dirty="0">
                <a:latin typeface="Montserrat Light" panose="00000400000000000000" pitchFamily="50" charset="0"/>
              </a:endParaRPr>
            </a:p>
          </p:txBody>
        </p:sp>
        <p:cxnSp>
          <p:nvCxnSpPr>
            <p:cNvPr id="13" name="Straight Connector 12">
              <a:extLst>
                <a:ext uri="{FF2B5EF4-FFF2-40B4-BE49-F238E27FC236}">
                  <a16:creationId xmlns:a16="http://schemas.microsoft.com/office/drawing/2014/main" xmlns="" id="{79908ED4-D10C-4C9A-9A3C-027C8F7A2FC2}"/>
                </a:ext>
              </a:extLst>
            </p:cNvPr>
            <p:cNvCxnSpPr/>
            <p:nvPr/>
          </p:nvCxnSpPr>
          <p:spPr>
            <a:xfrm flipH="1">
              <a:off x="437546" y="6263027"/>
              <a:ext cx="724477" cy="0"/>
            </a:xfrm>
            <a:prstGeom prst="line">
              <a:avLst/>
            </a:prstGeom>
            <a:ln w="28575">
              <a:solidFill>
                <a:srgbClr val="343434"/>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xmlns="" id="{FBFE68AC-CC0D-4D17-A22D-0454FCE847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9554" y="1217423"/>
            <a:ext cx="9299944" cy="4863818"/>
          </a:xfrm>
          <a:prstGeom prst="rect">
            <a:avLst/>
          </a:prstGeom>
          <a:ln w="38100">
            <a:solidFill>
              <a:srgbClr val="FFC000"/>
            </a:solidFill>
          </a:ln>
        </p:spPr>
      </p:pic>
      <p:sp>
        <p:nvSpPr>
          <p:cNvPr id="4" name="TextBox 3">
            <a:extLst>
              <a:ext uri="{FF2B5EF4-FFF2-40B4-BE49-F238E27FC236}">
                <a16:creationId xmlns:a16="http://schemas.microsoft.com/office/drawing/2014/main" xmlns="" id="{E8F38E97-B99D-47A4-82E8-5F26071FC593}"/>
              </a:ext>
            </a:extLst>
          </p:cNvPr>
          <p:cNvSpPr txBox="1"/>
          <p:nvPr/>
        </p:nvSpPr>
        <p:spPr>
          <a:xfrm rot="20263831">
            <a:off x="187133" y="2495437"/>
            <a:ext cx="12089219" cy="1200329"/>
          </a:xfrm>
          <a:prstGeom prst="rect">
            <a:avLst/>
          </a:prstGeom>
          <a:noFill/>
        </p:spPr>
        <p:txBody>
          <a:bodyPr wrap="square" rtlCol="0">
            <a:spAutoFit/>
          </a:bodyPr>
          <a:lstStyle/>
          <a:p>
            <a:r>
              <a:rPr lang="en-AU" sz="7200" b="1" dirty="0">
                <a:solidFill>
                  <a:srgbClr val="FF0000"/>
                </a:solidFill>
                <a:effectLst>
                  <a:outerShdw blurRad="38100" dist="38100" dir="2700000" algn="tl">
                    <a:srgbClr val="000000">
                      <a:alpha val="43137"/>
                    </a:srgbClr>
                  </a:outerShdw>
                </a:effectLst>
              </a:rPr>
              <a:t>Refer to Cubic Fit Spreadsheet</a:t>
            </a:r>
          </a:p>
        </p:txBody>
      </p:sp>
    </p:spTree>
    <p:extLst>
      <p:ext uri="{BB962C8B-B14F-4D97-AF65-F5344CB8AC3E}">
        <p14:creationId xmlns:p14="http://schemas.microsoft.com/office/powerpoint/2010/main" val="3091317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4434</TotalTime>
  <Words>767</Words>
  <Application>Microsoft Office PowerPoint</Application>
  <PresentationFormat>Widescreen</PresentationFormat>
  <Paragraphs>131</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Calibri Light</vt:lpstr>
      <vt:lpstr>Cambria Math</vt:lpstr>
      <vt:lpstr>Kaleko 105 Round</vt:lpstr>
      <vt:lpstr>Montserrat</vt:lpstr>
      <vt:lpstr>Montserrat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7-bar Truss Experiment</dc:title>
  <dc:creator>Nicholas Haritos</dc:creator>
  <cp:lastModifiedBy>Alex Bouras</cp:lastModifiedBy>
  <cp:revision>183</cp:revision>
  <dcterms:created xsi:type="dcterms:W3CDTF">2020-03-21T05:44:23Z</dcterms:created>
  <dcterms:modified xsi:type="dcterms:W3CDTF">2020-05-08T09:25:21Z</dcterms:modified>
</cp:coreProperties>
</file>