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1" r:id="rId5"/>
    <p:sldId id="267" r:id="rId6"/>
    <p:sldId id="312" r:id="rId7"/>
    <p:sldId id="287" r:id="rId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3664" autoAdjust="0"/>
  </p:normalViewPr>
  <p:slideViewPr>
    <p:cSldViewPr snapToGrid="0">
      <p:cViewPr varScale="1">
        <p:scale>
          <a:sx n="60" d="100"/>
          <a:sy n="60" d="100"/>
        </p:scale>
        <p:origin x="75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FB74-B842-492E-B87D-05D7D4B379F5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C364-A968-4383-A01E-75AE9A688B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92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C364-A968-4383-A01E-75AE9A688B7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98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3516-CCF2-40E1-8F28-548E8CD52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8C3A-18A6-422B-85CE-13A3D1B0B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D9B2-93EE-430A-B6AC-9F314439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AA05F-6A50-4CDF-AEF0-06D02DFB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5991-1980-4D51-AA9E-81603FD9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9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3429-982E-4C7A-A135-E3F005D9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36182-604D-4BDA-A852-57EDA141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45A9-FD94-450D-BBE6-B62F15C5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30DD4-A106-4FFC-92D9-01AF1FDD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3AA12-358B-4283-A2C3-ABDC4442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0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326FE-73A1-47E8-9F5B-CC598F410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B6C74-2381-4700-8351-50AA2A1B9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742B-85D3-47CB-8EAA-61B41A16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D08E-5AB9-4021-B16C-B3C620FC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2F573-F55F-4D0B-AE33-FBB60A21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96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15E4-4F80-4457-90C7-90194024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E58D-8DA0-49CD-8A08-164E85800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BBA9-00E4-4407-8381-A2667EB8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56F1-21D3-447D-A04B-429C5798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A0E8D-3F75-4F1D-A54D-36D3EB1A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90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5662-807F-4B14-8E4B-6129D4EB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D7E6-2B0D-4F22-8A3C-B938375A5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6C8F-C11E-47AD-BFF5-F27A1B99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4537D-0A1A-4688-BC57-793200A4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99DDE-2C2D-42DF-8D84-4A781851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74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57E6-8CDB-430B-B0B0-CD9B496B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F9E2-6D82-4FF4-94BA-8D478B2D1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FFD8E-EA9F-48D7-A371-3EF9BBC44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619E4-871C-4D4B-984A-42E6D307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9A939-BDDB-4DBF-A611-8E0BBFC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FF6D-D678-43BD-8576-C0DE7189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7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7545-94A3-474B-8338-616C8A5F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F6899-D591-42A1-A131-F2E401C02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DD093-011B-4726-8AB9-03637981D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15115-5EE6-4F84-87F3-000CBC911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68B2A-AC98-4DB6-AF89-8A60878F3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58B3-649F-4A81-BC54-FD000AA2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1649D-BD30-414B-9DE6-AFF20EF0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2596B-F4E2-4101-B6D7-092C1E7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7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AC43-7DC8-4607-AF6F-BDB70DB0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AE523-622B-4196-A59F-B61631FA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2FC24-EBC0-4350-8C67-F7AA08F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F7A9C-697E-49EA-94A3-CD83BC87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4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DAD2A-498E-48DA-829D-BDC7EE05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14E71-D6B8-498E-8873-9100BFF5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B7D3B-0209-442C-AA7B-0AD89DCE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02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B80C-A575-4DD5-A3C0-F6521052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184E-A7BD-473E-847C-C3A1AD0C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05E92-9832-40DB-B187-C8D59BC47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6A1C0-9595-44AA-AB86-BFB20BC8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FC816-B343-4162-B225-C1D5EBEA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A286A-5789-4A0B-8068-7E1D39EE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69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55C3-C84A-4F57-B6F4-16844A54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DD735-7132-420A-A6F1-BDD1D7A2C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3B86F-A5EC-4FC4-8AF8-DAC41194B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21FFF-6EC4-4204-8AAB-E7BE567F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34387-33C9-4981-B8EC-34092097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07EFF-E065-4AA5-991F-7CA9D1CB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90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0BE2A-136A-4781-A750-E51763FA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7F4B1-1E9B-42ED-B7E3-1E821680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26AA-3E37-4001-9834-7B492B59F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FC19-7B68-4A41-8DC1-FC4A7181F03B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E476-F178-44A9-8476-0E591F809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0160-614D-4CB6-B4AB-406561E9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C8FE-7D82-414C-95AE-5914CCB5A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666" y="4593475"/>
            <a:ext cx="8422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Buckling of a Fixed-Pinned</a:t>
            </a:r>
          </a:p>
          <a:p>
            <a:r>
              <a:rPr lang="en-AU" sz="3300" b="1" spc="-150" dirty="0">
                <a:solidFill>
                  <a:srgbClr val="343434"/>
                </a:solidFill>
                <a:latin typeface="Montserrat" panose="00000500000000000000" pitchFamily="2" charset="0"/>
                <a:ea typeface="Kaleko 105 Round" charset="0"/>
                <a:cs typeface="Kaleko 105 Round" charset="0"/>
              </a:rPr>
              <a:t>Column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08049" y="6282694"/>
            <a:ext cx="724477" cy="0"/>
          </a:xfrm>
          <a:prstGeom prst="line">
            <a:avLst/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5666" y="4369996"/>
            <a:ext cx="3516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spc="225" dirty="0">
                <a:latin typeface="Montserrat Light" panose="00000400000000000000" pitchFamily="50" charset="0"/>
              </a:rPr>
              <a:t>Experiment – 7 By STRUCOMP P/L</a:t>
            </a:r>
            <a:endParaRPr lang="id-ID" sz="1050" spc="225" dirty="0">
              <a:latin typeface="Montserrat Light" panose="000004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F17D2-231C-4BBE-B7AB-83990FF83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5BFBB-1998-49A5-B96C-C58A3505C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07" y="324179"/>
            <a:ext cx="4646428" cy="593250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7249F77-0245-4B58-9012-DE6BB87AA49D}"/>
              </a:ext>
            </a:extLst>
          </p:cNvPr>
          <p:cNvSpPr/>
          <p:nvPr/>
        </p:nvSpPr>
        <p:spPr>
          <a:xfrm>
            <a:off x="7666074" y="1605515"/>
            <a:ext cx="701746" cy="30183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77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50AB00E-B63E-4894-8E90-10635198D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BD5BFD-A113-49E5-B86D-2EB12ED2CB39}"/>
              </a:ext>
            </a:extLst>
          </p:cNvPr>
          <p:cNvGrpSpPr/>
          <p:nvPr/>
        </p:nvGrpSpPr>
        <p:grpSpPr>
          <a:xfrm>
            <a:off x="363918" y="6240763"/>
            <a:ext cx="4909830" cy="367719"/>
            <a:chOff x="363918" y="6240763"/>
            <a:chExt cx="4909830" cy="36771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C4B9F9-3F89-4EDB-93C2-FCCC1C5F6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18" y="6354566"/>
              <a:ext cx="1697279" cy="23468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B31B80-2B10-4F8E-A23E-1D035214CF63}"/>
                </a:ext>
              </a:extLst>
            </p:cNvPr>
            <p:cNvSpPr txBox="1"/>
            <p:nvPr/>
          </p:nvSpPr>
          <p:spPr>
            <a:xfrm>
              <a:off x="2061195" y="6354566"/>
              <a:ext cx="32125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Buckling of a Fixed - Pinned Column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E072BB0-0493-4DC7-8476-DD6B8914F7F9}"/>
                </a:ext>
              </a:extLst>
            </p:cNvPr>
            <p:cNvCxnSpPr/>
            <p:nvPr/>
          </p:nvCxnSpPr>
          <p:spPr>
            <a:xfrm flipH="1">
              <a:off x="416197" y="6240763"/>
              <a:ext cx="812243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EAC21E-99E0-4CDF-879F-DD589967E932}"/>
              </a:ext>
            </a:extLst>
          </p:cNvPr>
          <p:cNvGrpSpPr/>
          <p:nvPr/>
        </p:nvGrpSpPr>
        <p:grpSpPr>
          <a:xfrm>
            <a:off x="8453198" y="633829"/>
            <a:ext cx="2655332" cy="5494648"/>
            <a:chOff x="7124129" y="576543"/>
            <a:chExt cx="2655332" cy="54946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BEDB4C-4B8F-44C8-88CC-B1CFCD9BF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027457" y="2411880"/>
              <a:ext cx="5125315" cy="21933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C333E6-4511-43A2-89F5-1DFA4F4A8A75}"/>
                </a:ext>
              </a:extLst>
            </p:cNvPr>
            <p:cNvSpPr txBox="1"/>
            <p:nvPr/>
          </p:nvSpPr>
          <p:spPr>
            <a:xfrm>
              <a:off x="7493461" y="576543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y (mm) displacement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95A2C4-BBB1-4333-97B0-33881ECC0B65}"/>
                </a:ext>
              </a:extLst>
            </p:cNvPr>
            <p:cNvSpPr txBox="1"/>
            <p:nvPr/>
          </p:nvSpPr>
          <p:spPr>
            <a:xfrm rot="5400000">
              <a:off x="5251920" y="3181064"/>
              <a:ext cx="4113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x (mm) position from bottom pin support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2C02C9-64A7-41DC-9FB3-9761B5C7D87A}"/>
              </a:ext>
            </a:extLst>
          </p:cNvPr>
          <p:cNvGrpSpPr/>
          <p:nvPr/>
        </p:nvGrpSpPr>
        <p:grpSpPr>
          <a:xfrm>
            <a:off x="5724066" y="848002"/>
            <a:ext cx="2158524" cy="5148424"/>
            <a:chOff x="4969150" y="826736"/>
            <a:chExt cx="2158524" cy="51484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05E951-5DA1-4CDC-9070-6A3FFE6154E0}"/>
                </a:ext>
              </a:extLst>
            </p:cNvPr>
            <p:cNvGrpSpPr/>
            <p:nvPr/>
          </p:nvGrpSpPr>
          <p:grpSpPr>
            <a:xfrm>
              <a:off x="4969150" y="1158948"/>
              <a:ext cx="2158524" cy="4444410"/>
              <a:chOff x="4814231" y="1105363"/>
              <a:chExt cx="2349795" cy="483823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1105446-BECC-4744-890A-C448165DB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H="1">
                <a:off x="5592157" y="1105363"/>
                <a:ext cx="1007685" cy="4838237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5A51A8C-44EA-41F9-8E6A-23530AF3E6B3}"/>
                  </a:ext>
                </a:extLst>
              </p:cNvPr>
              <p:cNvCxnSpPr/>
              <p:nvPr/>
            </p:nvCxnSpPr>
            <p:spPr>
              <a:xfrm>
                <a:off x="4814231" y="1243589"/>
                <a:ext cx="234979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96B832B-E878-4FBF-AD7D-25E17CE1D1DB}"/>
                  </a:ext>
                </a:extLst>
              </p:cNvPr>
              <p:cNvCxnSpPr/>
              <p:nvPr/>
            </p:nvCxnSpPr>
            <p:spPr>
              <a:xfrm>
                <a:off x="4814231" y="5649012"/>
                <a:ext cx="234979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3F893B-A259-41FC-A10C-3363B6E4A5E4}"/>
                </a:ext>
              </a:extLst>
            </p:cNvPr>
            <p:cNvSpPr txBox="1"/>
            <p:nvPr/>
          </p:nvSpPr>
          <p:spPr>
            <a:xfrm>
              <a:off x="5413747" y="5605828"/>
              <a:ext cx="149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Clamp (fixed)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B1717F-72B9-4460-AFC9-856705FDBB16}"/>
                </a:ext>
              </a:extLst>
            </p:cNvPr>
            <p:cNvSpPr txBox="1"/>
            <p:nvPr/>
          </p:nvSpPr>
          <p:spPr>
            <a:xfrm>
              <a:off x="5511048" y="826736"/>
              <a:ext cx="1007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Pinned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0CA0A10-0010-45C9-8D38-5BD7FE2F6C9A}"/>
              </a:ext>
            </a:extLst>
          </p:cNvPr>
          <p:cNvSpPr txBox="1"/>
          <p:nvPr/>
        </p:nvSpPr>
        <p:spPr>
          <a:xfrm>
            <a:off x="680483" y="1114692"/>
            <a:ext cx="3891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The buckling shape of a uniform linear elastic column with one end pinned and the other clamped (fixed) has been determined experimentally as shown.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0DA3B3-8E46-4663-BB59-89D569C992FF}"/>
              </a:ext>
            </a:extLst>
          </p:cNvPr>
          <p:cNvSpPr txBox="1"/>
          <p:nvPr/>
        </p:nvSpPr>
        <p:spPr>
          <a:xfrm>
            <a:off x="680482" y="2753746"/>
            <a:ext cx="4029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The EXCEL least squares quartic polynomial of best fit to the observed points on the deflected shape is given by: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101748-814B-4A5A-B3D7-7EFA24A5C42E}"/>
              </a:ext>
            </a:extLst>
          </p:cNvPr>
          <p:cNvSpPr txBox="1"/>
          <p:nvPr/>
        </p:nvSpPr>
        <p:spPr>
          <a:xfrm>
            <a:off x="716857" y="4159088"/>
            <a:ext cx="478847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y   = 5.271E-08x</a:t>
            </a:r>
            <a:r>
              <a:rPr lang="en-AU" sz="2000" b="1" baseline="30000" dirty="0"/>
              <a:t>4</a:t>
            </a:r>
            <a:r>
              <a:rPr lang="en-AU" sz="2000" b="1" dirty="0"/>
              <a:t> - 1.243E-05x</a:t>
            </a:r>
            <a:r>
              <a:rPr lang="en-AU" sz="2000" b="1" baseline="30000" dirty="0"/>
              <a:t>3</a:t>
            </a:r>
            <a:r>
              <a:rPr lang="en-AU" sz="2000" b="1" dirty="0"/>
              <a:t> - 2.187E-03x</a:t>
            </a:r>
            <a:r>
              <a:rPr lang="en-AU" sz="2000" b="1" baseline="30000" dirty="0"/>
              <a:t>2</a:t>
            </a:r>
            <a:r>
              <a:rPr lang="en-AU" sz="2000" b="1" dirty="0"/>
              <a:t> </a:t>
            </a:r>
          </a:p>
          <a:p>
            <a:r>
              <a:rPr lang="en-AU" sz="2000" b="1" dirty="0"/>
              <a:t>     + 5.441E-01x – 4.73E-02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3C2744-1643-4559-8500-72CFAF2E9AE4}"/>
              </a:ext>
            </a:extLst>
          </p:cNvPr>
          <p:cNvSpPr txBox="1"/>
          <p:nvPr/>
        </p:nvSpPr>
        <p:spPr>
          <a:xfrm>
            <a:off x="716856" y="5020494"/>
            <a:ext cx="478847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b="1" dirty="0"/>
              <a:t>What is the effective length of the column and the proportion of this length to the column length of 217mm ?</a:t>
            </a:r>
          </a:p>
        </p:txBody>
      </p:sp>
    </p:spTree>
    <p:extLst>
      <p:ext uri="{BB962C8B-B14F-4D97-AF65-F5344CB8AC3E}">
        <p14:creationId xmlns:p14="http://schemas.microsoft.com/office/powerpoint/2010/main" val="376253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50AB00E-B63E-4894-8E90-10635198D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CA0CACB-DE76-4C08-90AC-5AFC6A62A12E}"/>
              </a:ext>
            </a:extLst>
          </p:cNvPr>
          <p:cNvGrpSpPr/>
          <p:nvPr/>
        </p:nvGrpSpPr>
        <p:grpSpPr>
          <a:xfrm>
            <a:off x="363918" y="6240763"/>
            <a:ext cx="4343601" cy="529301"/>
            <a:chOff x="390916" y="6263027"/>
            <a:chExt cx="4189634" cy="5293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C4B9F9-3F89-4EDB-93C2-FCCC1C5F6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16" y="6376830"/>
              <a:ext cx="1513882" cy="23468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B31B80-2B10-4F8E-A23E-1D035214CF63}"/>
                </a:ext>
              </a:extLst>
            </p:cNvPr>
            <p:cNvSpPr txBox="1"/>
            <p:nvPr/>
          </p:nvSpPr>
          <p:spPr>
            <a:xfrm>
              <a:off x="1904797" y="6376830"/>
              <a:ext cx="26757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Buckling of a Pin-ended Column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E072BB0-0493-4DC7-8476-DD6B8914F7F9}"/>
                </a:ext>
              </a:extLst>
            </p:cNvPr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91591757-EA82-430B-ABF1-33BC75D0AE1C}"/>
                  </a:ext>
                </a:extLst>
              </p:cNvPr>
              <p:cNvSpPr txBox="1"/>
              <p:nvPr/>
            </p:nvSpPr>
            <p:spPr>
              <a:xfrm>
                <a:off x="585335" y="2611921"/>
                <a:ext cx="11078033" cy="562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sup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𝟐𝟕𝟏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𝟎𝟖</m:t>
                          </m:r>
                          <m:sSup>
                            <m:sSupPr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𝟐𝟒𝟑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𝟎𝟓</m:t>
                          </m:r>
                          <m:sSup>
                            <m:sSupPr>
                              <m:ctrlP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𝟏𝟖𝟕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𝟎𝟑</m:t>
                          </m:r>
                          <m:sSup>
                            <m:sSupPr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𝟐𝟐𝟒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𝟎𝟏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𝟏𝟓𝟖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𝟎𝟐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sup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91591757-EA82-430B-ABF1-33BC75D0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5" y="2611921"/>
                <a:ext cx="11078033" cy="562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">
            <a:extLst>
              <a:ext uri="{FF2B5EF4-FFF2-40B4-BE49-F238E27FC236}">
                <a16:creationId xmlns:a16="http://schemas.microsoft.com/office/drawing/2014/main" id="{02303576-1F99-4676-A993-2F36D924A3C1}"/>
              </a:ext>
            </a:extLst>
          </p:cNvPr>
          <p:cNvSpPr txBox="1"/>
          <p:nvPr/>
        </p:nvSpPr>
        <p:spPr>
          <a:xfrm>
            <a:off x="412262" y="1147889"/>
            <a:ext cx="994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Montserrat" panose="02000505000000020004" pitchFamily="2" charset="0"/>
              </a:rPr>
              <a:t>The point of </a:t>
            </a:r>
            <a:r>
              <a:rPr lang="en-AU" sz="2400" dirty="0" err="1">
                <a:latin typeface="Montserrat" panose="02000505000000020004" pitchFamily="2" charset="0"/>
              </a:rPr>
              <a:t>contraflexure</a:t>
            </a:r>
            <a:r>
              <a:rPr lang="en-AU" sz="2400" dirty="0">
                <a:latin typeface="Montserrat" panose="02000505000000020004" pitchFamily="2" charset="0"/>
              </a:rPr>
              <a:t> (where curvature changes sign in a flexed column) locates one end of a column’s effective length, viz where curvature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45E6AC88-DADD-4434-B287-70EB06E4BF86}"/>
                  </a:ext>
                </a:extLst>
              </p:cNvPr>
              <p:cNvSpPr txBox="1"/>
              <p:nvPr/>
            </p:nvSpPr>
            <p:spPr>
              <a:xfrm>
                <a:off x="1618406" y="3255464"/>
                <a:ext cx="9011891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𝟐𝟕𝟏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𝟎𝟖</m:t>
                      </m:r>
                      <m:sSup>
                        <m:sSup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𝟐𝟒𝟑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𝟎𝟓</m:t>
                      </m:r>
                      <m:sSup>
                        <m:sSup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U" b="1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𝟏𝟖𝟕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𝟐𝟐𝟒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45E6AC88-DADD-4434-B287-70EB06E4B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06" y="3255464"/>
                <a:ext cx="9011891" cy="526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029BC4B4-ED72-4E8E-A66F-A06BADBCC5A4}"/>
                  </a:ext>
                </a:extLst>
              </p:cNvPr>
              <p:cNvSpPr txBox="1"/>
              <p:nvPr/>
            </p:nvSpPr>
            <p:spPr>
              <a:xfrm>
                <a:off x="1837986" y="3897781"/>
                <a:ext cx="8167172" cy="562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sup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𝟐𝟕𝟏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𝟎𝟖</m:t>
                      </m:r>
                      <m:sSup>
                        <m:sSup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𝟐𝟒𝟑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𝟏𝟖𝟕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029BC4B4-ED72-4E8E-A66F-A06BADBCC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86" y="3897781"/>
                <a:ext cx="8167172" cy="562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39E1A56A-B49A-4720-B3F3-860C6464D1A7}"/>
                  </a:ext>
                </a:extLst>
              </p:cNvPr>
              <p:cNvSpPr txBox="1"/>
              <p:nvPr/>
            </p:nvSpPr>
            <p:spPr>
              <a:xfrm>
                <a:off x="3404087" y="4692380"/>
                <a:ext cx="557838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𝟔𝟑𝟐𝟓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𝟎𝟔</m:t>
                      </m:r>
                      <m:sSup>
                        <m:sSup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𝟓𝟒𝟖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𝟑𝟕𝟒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39E1A56A-B49A-4720-B3F3-860C6464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87" y="4692380"/>
                <a:ext cx="5578387" cy="283219"/>
              </a:xfrm>
              <a:prstGeom prst="rect">
                <a:avLst/>
              </a:prstGeom>
              <a:blipFill>
                <a:blip r:embed="rId7"/>
                <a:stretch>
                  <a:fillRect l="-437" t="-6522" r="-546" b="-86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D10125-86C3-402F-AB88-B4D9C0F20EFF}"/>
                  </a:ext>
                </a:extLst>
              </p:cNvPr>
              <p:cNvSpPr txBox="1"/>
              <p:nvPr/>
            </p:nvSpPr>
            <p:spPr>
              <a:xfrm>
                <a:off x="278551" y="5207352"/>
                <a:ext cx="11797973" cy="604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𝟓𝟒𝟖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𝟎𝟓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𝟓𝟒𝟖</m:t>
                                  </m:r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𝟎𝟓</m:t>
                                  </m:r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A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A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𝟔𝟑𝟐𝟓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𝟎𝟔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𝟑𝟕𝟒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𝟎𝟑</m:t>
                              </m:r>
                            </m:e>
                          </m:rad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𝟔𝟑𝟐𝟓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𝟓𝟖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𝟏𝟎𝟏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A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AU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D10125-86C3-402F-AB88-B4D9C0F2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1" y="5207352"/>
                <a:ext cx="11797973" cy="6040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01045C8-01FE-43A0-827D-F83A70768B93}"/>
              </a:ext>
            </a:extLst>
          </p:cNvPr>
          <p:cNvGrpSpPr/>
          <p:nvPr/>
        </p:nvGrpSpPr>
        <p:grpSpPr>
          <a:xfrm rot="5400000">
            <a:off x="10190651" y="5416719"/>
            <a:ext cx="324099" cy="262686"/>
            <a:chOff x="8844615" y="6091880"/>
            <a:chExt cx="324099" cy="2626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48910D-65B9-4344-8895-480A2C97A639}"/>
                </a:ext>
              </a:extLst>
            </p:cNvPr>
            <p:cNvCxnSpPr/>
            <p:nvPr/>
          </p:nvCxnSpPr>
          <p:spPr>
            <a:xfrm>
              <a:off x="8844615" y="6091881"/>
              <a:ext cx="324099" cy="262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99615B-B819-48BB-BE8E-21A96E9294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4615" y="6091880"/>
              <a:ext cx="324099" cy="262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C06C63-728C-4CA1-BB24-BDC6292FF7AE}"/>
                  </a:ext>
                </a:extLst>
              </p:cNvPr>
              <p:cNvSpPr/>
              <p:nvPr/>
            </p:nvSpPr>
            <p:spPr>
              <a:xfrm>
                <a:off x="10664018" y="5333598"/>
                <a:ext cx="152798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AU" sz="24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160.4 </a:t>
                </a:r>
                <a14:m>
                  <m:oMath xmlns:m="http://schemas.openxmlformats.org/officeDocument/2006/math">
                    <m:r>
                      <a:rPr lang="en-AU" sz="2400" b="1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𝒎𝒎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C06C63-728C-4CA1-BB24-BDC6292FF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018" y="5333598"/>
                <a:ext cx="1527982" cy="461665"/>
              </a:xfrm>
              <a:prstGeom prst="rect">
                <a:avLst/>
              </a:prstGeom>
              <a:blipFill>
                <a:blip r:embed="rId9"/>
                <a:stretch>
                  <a:fillRect l="-6773" t="-13158" b="-34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50AB00E-B63E-4894-8E90-10635198D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BD5BFD-A113-49E5-B86D-2EB12ED2CB39}"/>
              </a:ext>
            </a:extLst>
          </p:cNvPr>
          <p:cNvGrpSpPr/>
          <p:nvPr/>
        </p:nvGrpSpPr>
        <p:grpSpPr>
          <a:xfrm>
            <a:off x="363918" y="6240763"/>
            <a:ext cx="4909830" cy="367719"/>
            <a:chOff x="363918" y="6240763"/>
            <a:chExt cx="4909830" cy="36771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C4B9F9-3F89-4EDB-93C2-FCCC1C5F6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18" y="6354566"/>
              <a:ext cx="1697279" cy="23468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B31B80-2B10-4F8E-A23E-1D035214CF63}"/>
                </a:ext>
              </a:extLst>
            </p:cNvPr>
            <p:cNvSpPr txBox="1"/>
            <p:nvPr/>
          </p:nvSpPr>
          <p:spPr>
            <a:xfrm>
              <a:off x="2061195" y="6354566"/>
              <a:ext cx="32125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Buckling of a Fixed - Pinned Column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E072BB0-0493-4DC7-8476-DD6B8914F7F9}"/>
                </a:ext>
              </a:extLst>
            </p:cNvPr>
            <p:cNvCxnSpPr/>
            <p:nvPr/>
          </p:nvCxnSpPr>
          <p:spPr>
            <a:xfrm flipH="1">
              <a:off x="416197" y="6240763"/>
              <a:ext cx="812243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EAC21E-99E0-4CDF-879F-DD589967E932}"/>
              </a:ext>
            </a:extLst>
          </p:cNvPr>
          <p:cNvGrpSpPr/>
          <p:nvPr/>
        </p:nvGrpSpPr>
        <p:grpSpPr>
          <a:xfrm>
            <a:off x="4274558" y="850183"/>
            <a:ext cx="2655332" cy="5494648"/>
            <a:chOff x="7124129" y="576543"/>
            <a:chExt cx="2655332" cy="54946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BEDB4C-4B8F-44C8-88CC-B1CFCD9BF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027457" y="2411880"/>
              <a:ext cx="5125315" cy="21933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C333E6-4511-43A2-89F5-1DFA4F4A8A75}"/>
                </a:ext>
              </a:extLst>
            </p:cNvPr>
            <p:cNvSpPr txBox="1"/>
            <p:nvPr/>
          </p:nvSpPr>
          <p:spPr>
            <a:xfrm>
              <a:off x="7493461" y="576543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y (mm) displacement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95A2C4-BBB1-4333-97B0-33881ECC0B65}"/>
                </a:ext>
              </a:extLst>
            </p:cNvPr>
            <p:cNvSpPr txBox="1"/>
            <p:nvPr/>
          </p:nvSpPr>
          <p:spPr>
            <a:xfrm rot="5400000">
              <a:off x="5251920" y="3181064"/>
              <a:ext cx="4113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x (mm) position from bottom pin support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63BE06-B08C-45C7-80DC-4C8027AE4F59}"/>
              </a:ext>
            </a:extLst>
          </p:cNvPr>
          <p:cNvGrpSpPr/>
          <p:nvPr/>
        </p:nvGrpSpPr>
        <p:grpSpPr>
          <a:xfrm>
            <a:off x="1990023" y="1064356"/>
            <a:ext cx="1492101" cy="5148424"/>
            <a:chOff x="6168663" y="848002"/>
            <a:chExt cx="1492101" cy="51484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105446-BECC-4744-890A-C448165DB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H="1">
              <a:off x="6438678" y="1180214"/>
              <a:ext cx="925660" cy="444441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3F893B-A259-41FC-A10C-3363B6E4A5E4}"/>
                </a:ext>
              </a:extLst>
            </p:cNvPr>
            <p:cNvSpPr txBox="1"/>
            <p:nvPr/>
          </p:nvSpPr>
          <p:spPr>
            <a:xfrm>
              <a:off x="6168663" y="5627094"/>
              <a:ext cx="149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Clamp (fixed)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B1717F-72B9-4460-AFC9-856705FDBB16}"/>
                </a:ext>
              </a:extLst>
            </p:cNvPr>
            <p:cNvSpPr txBox="1"/>
            <p:nvPr/>
          </p:nvSpPr>
          <p:spPr>
            <a:xfrm>
              <a:off x="6265964" y="848002"/>
              <a:ext cx="1007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Pinned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018B89-CDFA-4F50-8039-7D613F50C86D}"/>
              </a:ext>
            </a:extLst>
          </p:cNvPr>
          <p:cNvGrpSpPr/>
          <p:nvPr/>
        </p:nvGrpSpPr>
        <p:grpSpPr>
          <a:xfrm>
            <a:off x="992538" y="1523543"/>
            <a:ext cx="2232951" cy="4046826"/>
            <a:chOff x="5171178" y="1307189"/>
            <a:chExt cx="2232951" cy="40468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A51A8C-44EA-41F9-8E6A-23530AF3E6B3}"/>
                </a:ext>
              </a:extLst>
            </p:cNvPr>
            <p:cNvCxnSpPr/>
            <p:nvPr/>
          </p:nvCxnSpPr>
          <p:spPr>
            <a:xfrm>
              <a:off x="5171178" y="1307189"/>
              <a:ext cx="215852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6B832B-E878-4FBF-AD7D-25E17CE1D1DB}"/>
                </a:ext>
              </a:extLst>
            </p:cNvPr>
            <p:cNvCxnSpPr/>
            <p:nvPr/>
          </p:nvCxnSpPr>
          <p:spPr>
            <a:xfrm>
              <a:off x="5245606" y="5354015"/>
              <a:ext cx="2158523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93798C-D56F-4F86-AC68-9D26DC1F1BC3}"/>
                </a:ext>
              </a:extLst>
            </p:cNvPr>
            <p:cNvSpPr txBox="1"/>
            <p:nvPr/>
          </p:nvSpPr>
          <p:spPr>
            <a:xfrm rot="5400000">
              <a:off x="4886971" y="2974728"/>
              <a:ext cx="1522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>
                  <a:solidFill>
                    <a:srgbClr val="FF0000"/>
                  </a:solidFill>
                </a:rPr>
                <a:t>217mm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3678D3B-92F8-4DDB-A709-718FFF62E169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5648326" y="1307189"/>
              <a:ext cx="0" cy="11985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A8B8253-766E-43FA-86A2-D77794249DE3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5648326" y="4028471"/>
              <a:ext cx="8192" cy="1325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274112-C0EB-4F86-9916-D552337BC978}"/>
              </a:ext>
            </a:extLst>
          </p:cNvPr>
          <p:cNvGrpSpPr/>
          <p:nvPr/>
        </p:nvGrpSpPr>
        <p:grpSpPr>
          <a:xfrm>
            <a:off x="6725731" y="1394257"/>
            <a:ext cx="1273233" cy="3135213"/>
            <a:chOff x="7219507" y="1394257"/>
            <a:chExt cx="1273233" cy="3135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6DE80B-82DD-4B1E-985C-112987A5F1E1}"/>
                    </a:ext>
                  </a:extLst>
                </p:cNvPr>
                <p:cNvSpPr/>
                <p:nvPr/>
              </p:nvSpPr>
              <p:spPr>
                <a:xfrm rot="5400000">
                  <a:off x="7038175" y="2387157"/>
                  <a:ext cx="2447465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2400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AU" sz="2400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AU" sz="2400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AU" sz="2400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𝟏𝟔𝟎</m:t>
                        </m:r>
                        <m:r>
                          <a:rPr lang="en-AU" sz="2400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AU" sz="2400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AU" sz="2400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oMath>
                    </m:oMathPara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6DE80B-82DD-4B1E-985C-112987A5F1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38175" y="2387157"/>
                  <a:ext cx="244746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F49434E-FA1D-4FD5-9BBC-C7EB916D4FB5}"/>
                </a:ext>
              </a:extLst>
            </p:cNvPr>
            <p:cNvGrpSpPr/>
            <p:nvPr/>
          </p:nvGrpSpPr>
          <p:grpSpPr>
            <a:xfrm>
              <a:off x="7219507" y="1523543"/>
              <a:ext cx="680484" cy="3005927"/>
              <a:chOff x="7219507" y="1523543"/>
              <a:chExt cx="680484" cy="3005927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DE26071-AE03-434D-B935-AA924586C8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5442" y="1523543"/>
                <a:ext cx="0" cy="30059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918D53A-3739-48BD-BD2E-7ADEEC5399FF}"/>
                  </a:ext>
                </a:extLst>
              </p:cNvPr>
              <p:cNvCxnSpPr/>
              <p:nvPr/>
            </p:nvCxnSpPr>
            <p:spPr>
              <a:xfrm>
                <a:off x="7219507" y="1523543"/>
                <a:ext cx="68048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F35208-2E68-4EEC-A674-C6C33C405A1D}"/>
              </a:ext>
            </a:extLst>
          </p:cNvPr>
          <p:cNvCxnSpPr/>
          <p:nvPr/>
        </p:nvCxnSpPr>
        <p:spPr>
          <a:xfrm>
            <a:off x="4907564" y="4529470"/>
            <a:ext cx="262973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A6B2FA-AD27-4766-8D52-7F76F67A0823}"/>
              </a:ext>
            </a:extLst>
          </p:cNvPr>
          <p:cNvGrpSpPr/>
          <p:nvPr/>
        </p:nvGrpSpPr>
        <p:grpSpPr>
          <a:xfrm>
            <a:off x="5629657" y="4513947"/>
            <a:ext cx="2564901" cy="1650196"/>
            <a:chOff x="6096000" y="4593290"/>
            <a:chExt cx="3427277" cy="157085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55C3CE0-105B-44F7-8DED-17A4033E7A14}"/>
                </a:ext>
              </a:extLst>
            </p:cNvPr>
            <p:cNvGrpSpPr/>
            <p:nvPr/>
          </p:nvGrpSpPr>
          <p:grpSpPr>
            <a:xfrm>
              <a:off x="6096000" y="4593290"/>
              <a:ext cx="1922213" cy="882447"/>
              <a:chOff x="6061957" y="4593290"/>
              <a:chExt cx="1922213" cy="882447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09CF7F-1D93-4A5A-BFD4-60B770B8B655}"/>
                  </a:ext>
                </a:extLst>
              </p:cNvPr>
              <p:cNvSpPr/>
              <p:nvPr/>
            </p:nvSpPr>
            <p:spPr>
              <a:xfrm rot="1015140">
                <a:off x="6061957" y="4794426"/>
                <a:ext cx="1922213" cy="681311"/>
              </a:xfrm>
              <a:custGeom>
                <a:avLst/>
                <a:gdLst>
                  <a:gd name="connsiteX0" fmla="*/ 0 w 3285460"/>
                  <a:gd name="connsiteY0" fmla="*/ 15031 h 2077748"/>
                  <a:gd name="connsiteX1" fmla="*/ 1552353 w 3285460"/>
                  <a:gd name="connsiteY1" fmla="*/ 238315 h 2077748"/>
                  <a:gd name="connsiteX2" fmla="*/ 233916 w 3285460"/>
                  <a:gd name="connsiteY2" fmla="*/ 1663078 h 2077748"/>
                  <a:gd name="connsiteX3" fmla="*/ 3285460 w 3285460"/>
                  <a:gd name="connsiteY3" fmla="*/ 2077748 h 2077748"/>
                  <a:gd name="connsiteX4" fmla="*/ 3285460 w 3285460"/>
                  <a:gd name="connsiteY4" fmla="*/ 2077748 h 20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5460" h="2077748">
                    <a:moveTo>
                      <a:pt x="0" y="15031"/>
                    </a:moveTo>
                    <a:cubicBezTo>
                      <a:pt x="756683" y="-10665"/>
                      <a:pt x="1513367" y="-36360"/>
                      <a:pt x="1552353" y="238315"/>
                    </a:cubicBezTo>
                    <a:cubicBezTo>
                      <a:pt x="1591339" y="512990"/>
                      <a:pt x="-54935" y="1356506"/>
                      <a:pt x="233916" y="1663078"/>
                    </a:cubicBezTo>
                    <a:cubicBezTo>
                      <a:pt x="522767" y="1969650"/>
                      <a:pt x="3285460" y="2077748"/>
                      <a:pt x="3285460" y="2077748"/>
                    </a:cubicBezTo>
                    <a:lnTo>
                      <a:pt x="3285460" y="2077748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5DCBFFE-BE13-4FEF-942D-7D69E2D94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8992" y="4593290"/>
                <a:ext cx="233796" cy="1398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A128D6E-63E7-46F0-86EB-0741EE8300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6725" y="4607275"/>
                <a:ext cx="145752" cy="11605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511139-0E1B-499F-861E-4A6BC61C9A26}"/>
                </a:ext>
              </a:extLst>
            </p:cNvPr>
            <p:cNvSpPr txBox="1"/>
            <p:nvPr/>
          </p:nvSpPr>
          <p:spPr>
            <a:xfrm>
              <a:off x="7430783" y="5517812"/>
              <a:ext cx="209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solidFill>
                    <a:srgbClr val="FF0000"/>
                  </a:solidFill>
                </a:rPr>
                <a:t>Point of </a:t>
              </a:r>
              <a:r>
                <a:rPr lang="en-AU" b="1" dirty="0" err="1">
                  <a:solidFill>
                    <a:srgbClr val="FF0000"/>
                  </a:solidFill>
                </a:rPr>
                <a:t>contraflexure</a:t>
              </a:r>
              <a:endParaRPr lang="en-A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D41CEC5-BA0E-4A03-940E-AB3048BFA356}"/>
              </a:ext>
            </a:extLst>
          </p:cNvPr>
          <p:cNvGrpSpPr/>
          <p:nvPr/>
        </p:nvGrpSpPr>
        <p:grpSpPr>
          <a:xfrm>
            <a:off x="8572669" y="1979885"/>
            <a:ext cx="2734056" cy="742229"/>
            <a:chOff x="8695944" y="2098390"/>
            <a:chExt cx="2734056" cy="74222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79ACA7-EDC1-4214-9E91-760035CCCCCD}"/>
                </a:ext>
              </a:extLst>
            </p:cNvPr>
            <p:cNvSpPr txBox="1"/>
            <p:nvPr/>
          </p:nvSpPr>
          <p:spPr>
            <a:xfrm>
              <a:off x="9119341" y="2440509"/>
              <a:ext cx="1887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  = 217 </a:t>
              </a:r>
              <a:r>
                <a:rPr lang="en-AU" sz="20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mm</a:t>
              </a:r>
              <a:endParaRPr lang="en-AU" sz="20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38167F-C382-4CC3-8A1C-D1AB67D1A899}"/>
                </a:ext>
              </a:extLst>
            </p:cNvPr>
            <p:cNvSpPr txBox="1"/>
            <p:nvPr/>
          </p:nvSpPr>
          <p:spPr>
            <a:xfrm>
              <a:off x="8695944" y="2098390"/>
              <a:ext cx="273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latin typeface="Montserrat" panose="02000505000000020004" pitchFamily="2" charset="0"/>
                </a:rPr>
                <a:t>Column Length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939EBD-4868-43B5-8C33-584CADB589B5}"/>
                  </a:ext>
                </a:extLst>
              </p:cNvPr>
              <p:cNvSpPr txBox="1"/>
              <p:nvPr/>
            </p:nvSpPr>
            <p:spPr>
              <a:xfrm>
                <a:off x="8564930" y="2843721"/>
                <a:ext cx="2749535" cy="6985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A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𝟏𝟔𝟎</m:t>
                          </m:r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A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𝟐𝟏𝟕</m:t>
                          </m:r>
                        </m:den>
                      </m:f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en-A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939EBD-4868-43B5-8C33-584CADB58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30" y="2843721"/>
                <a:ext cx="2749535" cy="6985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A44C435-C08D-4A7E-8647-B96DA2C7D267}"/>
              </a:ext>
            </a:extLst>
          </p:cNvPr>
          <p:cNvGrpSpPr/>
          <p:nvPr/>
        </p:nvGrpSpPr>
        <p:grpSpPr>
          <a:xfrm>
            <a:off x="7998964" y="547309"/>
            <a:ext cx="3881466" cy="1288253"/>
            <a:chOff x="7998964" y="547309"/>
            <a:chExt cx="3881466" cy="1288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A3C3673-6905-46E7-B07A-382BEEA725B0}"/>
                    </a:ext>
                  </a:extLst>
                </p:cNvPr>
                <p:cNvSpPr txBox="1"/>
                <p:nvPr/>
              </p:nvSpPr>
              <p:spPr>
                <a:xfrm>
                  <a:off x="8705609" y="1527785"/>
                  <a:ext cx="24681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A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A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A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𝟏𝟔𝟎</m:t>
                        </m:r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oMath>
                    </m:oMathPara>
                  </a14:m>
                  <a:endParaRPr lang="en-AU" sz="2000" b="1" i="1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A3C3673-6905-46E7-B07A-382BEEA72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609" y="1527785"/>
                  <a:ext cx="246817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975" r="-1235" b="-12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DC6066D-89C4-4119-B02A-7C9FEFC60390}"/>
                </a:ext>
              </a:extLst>
            </p:cNvPr>
            <p:cNvSpPr txBox="1"/>
            <p:nvPr/>
          </p:nvSpPr>
          <p:spPr>
            <a:xfrm>
              <a:off x="8578476" y="1116049"/>
              <a:ext cx="2953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latin typeface="Montserrat" panose="02000505000000020004" pitchFamily="2" charset="0"/>
                </a:rPr>
                <a:t>Effective Length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BBC327-5B4C-448C-86EE-CEE76DB523C1}"/>
                </a:ext>
              </a:extLst>
            </p:cNvPr>
            <p:cNvSpPr txBox="1"/>
            <p:nvPr/>
          </p:nvSpPr>
          <p:spPr>
            <a:xfrm>
              <a:off x="7998964" y="547309"/>
              <a:ext cx="3881466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2800" dirty="0">
                  <a:latin typeface="Montserrat" panose="02000505000000020004" pitchFamily="2" charset="0"/>
                </a:rPr>
                <a:t>Experimental Result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23016E-D1AE-4A67-A580-AE3FEED59F33}"/>
              </a:ext>
            </a:extLst>
          </p:cNvPr>
          <p:cNvGrpSpPr/>
          <p:nvPr/>
        </p:nvGrpSpPr>
        <p:grpSpPr>
          <a:xfrm>
            <a:off x="7806132" y="3981821"/>
            <a:ext cx="4267130" cy="1394623"/>
            <a:chOff x="7941535" y="4151030"/>
            <a:chExt cx="4267130" cy="139462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3E5388-B5A8-4280-91A2-E671ADECFF02}"/>
                </a:ext>
              </a:extLst>
            </p:cNvPr>
            <p:cNvSpPr txBox="1"/>
            <p:nvPr/>
          </p:nvSpPr>
          <p:spPr>
            <a:xfrm>
              <a:off x="8348552" y="4151030"/>
              <a:ext cx="345757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2800" dirty="0">
                  <a:solidFill>
                    <a:schemeClr val="accent5">
                      <a:lumMod val="75000"/>
                    </a:schemeClr>
                  </a:solidFill>
                  <a:latin typeface="Montserrat" panose="02000505000000020004" pitchFamily="2" charset="0"/>
                </a:rPr>
                <a:t>Theoretical Result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0861E83-2BC0-412B-8F95-71E733137058}"/>
                    </a:ext>
                  </a:extLst>
                </p:cNvPr>
                <p:cNvSpPr txBox="1"/>
                <p:nvPr/>
              </p:nvSpPr>
              <p:spPr>
                <a:xfrm>
                  <a:off x="7941535" y="4776083"/>
                  <a:ext cx="4267130" cy="76957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AU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num>
                          <m:den>
                            <m:r>
                              <a:rPr lang="en-AU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AU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AU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AU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AU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AU" sz="2400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𝟎𝟒𝟔</m:t>
                                </m:r>
                              </m:e>
                            </m:rad>
                          </m:den>
                        </m:f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𝟔𝟗𝟗</m:t>
                        </m:r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 ≈</m:t>
                        </m:r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AU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𝟕𝟎</m:t>
                        </m:r>
                      </m:oMath>
                    </m:oMathPara>
                  </a14:m>
                  <a:endParaRPr lang="en-AU" sz="2400" b="1" dirty="0">
                    <a:solidFill>
                      <a:schemeClr val="accent5">
                        <a:lumMod val="75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0861E83-2BC0-412B-8F95-71E733137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535" y="4776083"/>
                  <a:ext cx="4267130" cy="769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E4E49D-55C1-4FA6-B336-FB931B9293D3}"/>
              </a:ext>
            </a:extLst>
          </p:cNvPr>
          <p:cNvGrpSpPr/>
          <p:nvPr/>
        </p:nvGrpSpPr>
        <p:grpSpPr>
          <a:xfrm>
            <a:off x="8012346" y="2650279"/>
            <a:ext cx="3934350" cy="3672272"/>
            <a:chOff x="8012346" y="2650279"/>
            <a:chExt cx="3934350" cy="367227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F2F8F87-E73C-456B-B9C6-5B091AB99876}"/>
                </a:ext>
              </a:extLst>
            </p:cNvPr>
            <p:cNvSpPr/>
            <p:nvPr/>
          </p:nvSpPr>
          <p:spPr>
            <a:xfrm rot="20208653">
              <a:off x="10524987" y="2650279"/>
              <a:ext cx="1421709" cy="28824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67F595-FF28-496C-A449-02AC4D9A657E}"/>
                </a:ext>
              </a:extLst>
            </p:cNvPr>
            <p:cNvSpPr txBox="1"/>
            <p:nvPr/>
          </p:nvSpPr>
          <p:spPr>
            <a:xfrm rot="20338865">
              <a:off x="8012346" y="5204296"/>
              <a:ext cx="3572539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AU" sz="4000" b="1" dirty="0">
                  <a:solidFill>
                    <a:srgbClr val="FF0000"/>
                  </a:solidFill>
                  <a:latin typeface="Montserrat" panose="02000505000000020004" pitchFamily="2" charset="0"/>
                </a:rPr>
                <a:t>Good Agreement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8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44D363-DFE9-4EF8-BFB6-F8AE884D5622}"/>
              </a:ext>
            </a:extLst>
          </p:cNvPr>
          <p:cNvGrpSpPr/>
          <p:nvPr/>
        </p:nvGrpSpPr>
        <p:grpSpPr>
          <a:xfrm>
            <a:off x="188503" y="231042"/>
            <a:ext cx="973520" cy="6031985"/>
            <a:chOff x="188503" y="231042"/>
            <a:chExt cx="973520" cy="60319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5A4A76-2F81-478D-8917-0A9592C8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03" y="231042"/>
              <a:ext cx="328332" cy="32833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3B339E-B0CD-41B5-8BC6-FE7D767D3CA6}"/>
                </a:ext>
              </a:extLst>
            </p:cNvPr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50BA85-05B5-4D1D-AEE0-8BC77E1869D3}"/>
              </a:ext>
            </a:extLst>
          </p:cNvPr>
          <p:cNvSpPr txBox="1"/>
          <p:nvPr/>
        </p:nvSpPr>
        <p:spPr>
          <a:xfrm>
            <a:off x="1162023" y="51542"/>
            <a:ext cx="1027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Montserrat" panose="02000505000000020004" pitchFamily="2" charset="0"/>
              </a:rPr>
              <a:t>Concluding Remarks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22438-E62F-4B85-8494-499C9B9F684E}"/>
              </a:ext>
            </a:extLst>
          </p:cNvPr>
          <p:cNvSpPr txBox="1"/>
          <p:nvPr/>
        </p:nvSpPr>
        <p:spPr>
          <a:xfrm>
            <a:off x="352669" y="2031890"/>
            <a:ext cx="111785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b="1" dirty="0">
                <a:latin typeface="Montserrat"/>
              </a:rPr>
              <a:t>A 4</a:t>
            </a:r>
            <a:r>
              <a:rPr lang="en-AU" sz="2400" b="1" baseline="30000" dirty="0">
                <a:latin typeface="Montserrat"/>
              </a:rPr>
              <a:t>th</a:t>
            </a:r>
            <a:r>
              <a:rPr lang="en-AU" sz="2400" b="1" dirty="0">
                <a:latin typeface="Montserrat"/>
              </a:rPr>
              <a:t> order polynomial fit was performed to the deflected shape of the column under high axial compressive load as observed at number of key points (8 off) along its length.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B5C52-76FE-4666-BD98-6EACE2B9DA15}"/>
              </a:ext>
            </a:extLst>
          </p:cNvPr>
          <p:cNvSpPr txBox="1"/>
          <p:nvPr/>
        </p:nvSpPr>
        <p:spPr>
          <a:xfrm>
            <a:off x="352669" y="1134049"/>
            <a:ext cx="1164489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An investigation was performed to determine the effective length  of a slender column with one end pinned and its other end clamped.</a:t>
            </a:r>
            <a:endParaRPr lang="en-AU" sz="2400" dirty="0"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7C9C8-D9C8-43EA-BA31-CBE7FDB5826B}"/>
              </a:ext>
            </a:extLst>
          </p:cNvPr>
          <p:cNvSpPr txBox="1"/>
          <p:nvPr/>
        </p:nvSpPr>
        <p:spPr>
          <a:xfrm>
            <a:off x="352669" y="3299063"/>
            <a:ext cx="1117854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b="1" dirty="0">
                <a:latin typeface="Montserrat"/>
              </a:rPr>
              <a:t>This shape was investigated to identify the point of </a:t>
            </a:r>
            <a:r>
              <a:rPr lang="en-AU" sz="2400" b="1" dirty="0" err="1">
                <a:latin typeface="Montserrat"/>
              </a:rPr>
              <a:t>contraflexure</a:t>
            </a:r>
            <a:r>
              <a:rPr lang="en-AU" sz="2400" b="1" dirty="0">
                <a:latin typeface="Montserrat"/>
              </a:rPr>
              <a:t> which then allowed the Column’s “Effective buckling length” to be determined, and hence the ratio of this length to the actual length of the column.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00F4C-149C-4228-8E20-8E9E360C5A33}"/>
              </a:ext>
            </a:extLst>
          </p:cNvPr>
          <p:cNvGrpSpPr/>
          <p:nvPr/>
        </p:nvGrpSpPr>
        <p:grpSpPr>
          <a:xfrm>
            <a:off x="437546" y="6366530"/>
            <a:ext cx="4909830" cy="253916"/>
            <a:chOff x="363918" y="6354566"/>
            <a:chExt cx="4909830" cy="253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6C990B-8E44-4B85-BFD5-5A39B946A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18" y="6354566"/>
              <a:ext cx="1697279" cy="2346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A84ABF-7921-49A1-9802-AA25750DDB60}"/>
                </a:ext>
              </a:extLst>
            </p:cNvPr>
            <p:cNvSpPr txBox="1"/>
            <p:nvPr/>
          </p:nvSpPr>
          <p:spPr>
            <a:xfrm>
              <a:off x="2061195" y="6354566"/>
              <a:ext cx="32125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Buckling of a Fixed - Pinned Column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87AF84B-E3BE-4778-8223-B0A9FA3474F1}"/>
              </a:ext>
            </a:extLst>
          </p:cNvPr>
          <p:cNvSpPr txBox="1"/>
          <p:nvPr/>
        </p:nvSpPr>
        <p:spPr>
          <a:xfrm>
            <a:off x="352669" y="4913959"/>
            <a:ext cx="111785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b="1" dirty="0">
                <a:latin typeface="Montserrat"/>
              </a:rPr>
              <a:t>The experimentally determined value of this ratio of </a:t>
            </a:r>
            <a:r>
              <a:rPr lang="en-AU" sz="2400" b="1" dirty="0">
                <a:solidFill>
                  <a:srgbClr val="FF0000"/>
                </a:solidFill>
                <a:latin typeface="Montserrat"/>
              </a:rPr>
              <a:t>0.74</a:t>
            </a:r>
            <a:r>
              <a:rPr lang="en-AU" sz="2400" b="1" dirty="0">
                <a:latin typeface="Montserrat"/>
              </a:rPr>
              <a:t> compared reasonable favourably to </a:t>
            </a:r>
            <a:r>
              <a:rPr lang="en-AU" sz="2400" b="1" dirty="0">
                <a:solidFill>
                  <a:srgbClr val="FF0000"/>
                </a:solidFill>
                <a:latin typeface="Montserrat"/>
              </a:rPr>
              <a:t>0.70</a:t>
            </a:r>
            <a:r>
              <a:rPr lang="en-AU" sz="2400" b="1" dirty="0">
                <a:latin typeface="Montserrat"/>
              </a:rPr>
              <a:t> that applies to the theoretical value of this ratio for the Fixed-Pinned support conditions of this column.</a:t>
            </a:r>
          </a:p>
        </p:txBody>
      </p:sp>
    </p:spTree>
    <p:extLst>
      <p:ext uri="{BB962C8B-B14F-4D97-AF65-F5344CB8AC3E}">
        <p14:creationId xmlns:p14="http://schemas.microsoft.com/office/powerpoint/2010/main" val="27783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44D363-DFE9-4EF8-BFB6-F8AE884D5622}"/>
              </a:ext>
            </a:extLst>
          </p:cNvPr>
          <p:cNvGrpSpPr/>
          <p:nvPr/>
        </p:nvGrpSpPr>
        <p:grpSpPr>
          <a:xfrm>
            <a:off x="188503" y="231042"/>
            <a:ext cx="973520" cy="6031985"/>
            <a:chOff x="188503" y="231042"/>
            <a:chExt cx="973520" cy="60319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5A4A76-2F81-478D-8917-0A9592C8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03" y="231042"/>
              <a:ext cx="328332" cy="32833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3B339E-B0CD-41B5-8BC6-FE7D767D3CA6}"/>
                </a:ext>
              </a:extLst>
            </p:cNvPr>
            <p:cNvCxnSpPr/>
            <p:nvPr/>
          </p:nvCxnSpPr>
          <p:spPr>
            <a:xfrm flipH="1">
              <a:off x="437546" y="6263027"/>
              <a:ext cx="724477" cy="0"/>
            </a:xfrm>
            <a:prstGeom prst="line">
              <a:avLst/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50BA85-05B5-4D1D-AEE0-8BC77E1869D3}"/>
              </a:ext>
            </a:extLst>
          </p:cNvPr>
          <p:cNvSpPr txBox="1"/>
          <p:nvPr/>
        </p:nvSpPr>
        <p:spPr>
          <a:xfrm>
            <a:off x="1162023" y="51542"/>
            <a:ext cx="1027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Montserrat" panose="02000505000000020004" pitchFamily="2" charset="0"/>
              </a:rPr>
              <a:t>Concluding Remarks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00F4C-149C-4228-8E20-8E9E360C5A33}"/>
              </a:ext>
            </a:extLst>
          </p:cNvPr>
          <p:cNvGrpSpPr/>
          <p:nvPr/>
        </p:nvGrpSpPr>
        <p:grpSpPr>
          <a:xfrm>
            <a:off x="437546" y="6366530"/>
            <a:ext cx="4909830" cy="253916"/>
            <a:chOff x="363918" y="6354566"/>
            <a:chExt cx="4909830" cy="253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6C990B-8E44-4B85-BFD5-5A39B946A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18" y="6354566"/>
              <a:ext cx="1697279" cy="2346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A84ABF-7921-49A1-9802-AA25750DDB60}"/>
                </a:ext>
              </a:extLst>
            </p:cNvPr>
            <p:cNvSpPr txBox="1"/>
            <p:nvPr/>
          </p:nvSpPr>
          <p:spPr>
            <a:xfrm>
              <a:off x="2061195" y="6354566"/>
              <a:ext cx="32125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spc="225" dirty="0">
                  <a:latin typeface="Montserrat Light" panose="00000400000000000000" pitchFamily="50" charset="0"/>
                </a:rPr>
                <a:t>Buckling of a Fixed - Pinned Column</a:t>
              </a:r>
              <a:endParaRPr lang="id-ID" sz="1050" spc="225" dirty="0">
                <a:latin typeface="Montserrat Light" panose="00000400000000000000" pitchFamily="50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6858909-A824-4899-A651-D369DCF12BEB}"/>
              </a:ext>
            </a:extLst>
          </p:cNvPr>
          <p:cNvSpPr txBox="1"/>
          <p:nvPr/>
        </p:nvSpPr>
        <p:spPr>
          <a:xfrm>
            <a:off x="506730" y="3089682"/>
            <a:ext cx="11178540" cy="2106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b="1" dirty="0">
                <a:latin typeface="Montserrat"/>
              </a:rPr>
              <a:t>Possible Sources of Error:</a:t>
            </a:r>
          </a:p>
          <a:p>
            <a:pPr marL="353695" indent="-353695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latin typeface="Montserrat" panose="02000505000000020004" pitchFamily="2" charset="0"/>
              </a:rPr>
              <a:t>Possible non uniformity of the rectangular cross-section of the column</a:t>
            </a:r>
          </a:p>
          <a:p>
            <a:pPr marL="353695" indent="-353695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latin typeface="Montserrat" panose="02000505000000020004" pitchFamily="2" charset="0"/>
              </a:rPr>
              <a:t>Friction in the swivel that acts as the Pin support at one end of the column</a:t>
            </a:r>
          </a:p>
          <a:p>
            <a:pPr marL="353695" indent="-353695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latin typeface="Montserrat" panose="02000505000000020004" pitchFamily="2" charset="0"/>
              </a:rPr>
              <a:t>The clamp fixture at the other support end of the column is not “perfectly” rigid</a:t>
            </a:r>
          </a:p>
          <a:p>
            <a:pPr marL="353695" indent="-353695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latin typeface="Montserrat" panose="02000505000000020004" pitchFamily="2" charset="0"/>
              </a:rPr>
              <a:t>Other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1A5E2-CC96-4336-A371-48B73EBF0611}"/>
              </a:ext>
            </a:extLst>
          </p:cNvPr>
          <p:cNvSpPr txBox="1"/>
          <p:nvPr/>
        </p:nvSpPr>
        <p:spPr>
          <a:xfrm>
            <a:off x="437545" y="1629271"/>
            <a:ext cx="1100004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“Reasonably Good” </a:t>
            </a:r>
            <a:r>
              <a:rPr lang="en-AU" sz="3200" b="1" dirty="0">
                <a:latin typeface="Montserrat"/>
              </a:rPr>
              <a:t>agreement in </a:t>
            </a:r>
            <a:r>
              <a:rPr lang="en-AU" sz="3200" b="1" dirty="0" err="1">
                <a:latin typeface="Montserrat"/>
              </a:rPr>
              <a:t>Correspondance</a:t>
            </a:r>
            <a:r>
              <a:rPr lang="en-AU" sz="3200" b="1" dirty="0">
                <a:latin typeface="Montserrat"/>
              </a:rPr>
              <a:t>   </a:t>
            </a:r>
          </a:p>
          <a:p>
            <a:r>
              <a:rPr lang="en-AU" sz="3200" b="1" dirty="0">
                <a:latin typeface="Montserrat"/>
              </a:rPr>
              <a:t> of Results Theory to Experiment</a:t>
            </a:r>
            <a:endParaRPr lang="en-AU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9681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B89B0-7DCE-431D-8E8B-128A77830FA3}"/>
              </a:ext>
            </a:extLst>
          </p:cNvPr>
          <p:cNvSpPr txBox="1"/>
          <p:nvPr/>
        </p:nvSpPr>
        <p:spPr>
          <a:xfrm>
            <a:off x="1113323" y="1576850"/>
            <a:ext cx="1036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There are many more experiments and their results that are progressively being added to the four thematic Modules in </a:t>
            </a:r>
            <a:r>
              <a:rPr lang="en-AU" sz="2800" dirty="0">
                <a:hlinkClick r:id="rId2"/>
              </a:rPr>
              <a:t>www.Mechanics-Lab.com</a:t>
            </a:r>
            <a:r>
              <a:rPr lang="en-AU" sz="2800" dirty="0"/>
              <a:t> that are available for access to subscribing institutions. </a:t>
            </a:r>
            <a:br>
              <a:rPr lang="en-AU" sz="2800" dirty="0"/>
            </a:br>
            <a:br>
              <a:rPr lang="en-AU" sz="2800" dirty="0"/>
            </a:br>
            <a:r>
              <a:rPr lang="en-AU" sz="2800" dirty="0"/>
              <a:t>Please subscribe so that we can continue to progress the rate, range and extent of this valuable repository of experiments that supports the teaching &amp; learning of fundamental engineering concepts and beyond.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460EE-8C3D-4ED3-A850-D7CC1DD12FF3}"/>
              </a:ext>
            </a:extLst>
          </p:cNvPr>
          <p:cNvSpPr txBox="1"/>
          <p:nvPr/>
        </p:nvSpPr>
        <p:spPr>
          <a:xfrm>
            <a:off x="1113323" y="5695449"/>
            <a:ext cx="98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hlinkClick r:id="rId3"/>
              </a:rPr>
              <a:t>Link to Subscription Page</a:t>
            </a:r>
            <a:endParaRPr lang="en-AU" sz="24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" y="139160"/>
            <a:ext cx="3091402" cy="7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591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Kaleko 105 Round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7-bar Truss Experiment</dc:title>
  <dc:creator>Nicholas Haritos</dc:creator>
  <cp:lastModifiedBy>Nicholas Haritos</cp:lastModifiedBy>
  <cp:revision>251</cp:revision>
  <cp:lastPrinted>2020-08-28T10:22:38Z</cp:lastPrinted>
  <dcterms:created xsi:type="dcterms:W3CDTF">2020-03-21T05:44:23Z</dcterms:created>
  <dcterms:modified xsi:type="dcterms:W3CDTF">2020-10-08T02:13:35Z</dcterms:modified>
</cp:coreProperties>
</file>