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3" r:id="rId5"/>
    <p:sldId id="288" r:id="rId6"/>
    <p:sldId id="257" r:id="rId7"/>
    <p:sldId id="264" r:id="rId8"/>
    <p:sldId id="278" r:id="rId9"/>
    <p:sldId id="270" r:id="rId10"/>
    <p:sldId id="271" r:id="rId11"/>
    <p:sldId id="272" r:id="rId12"/>
    <p:sldId id="279" r:id="rId13"/>
    <p:sldId id="280" r:id="rId14"/>
    <p:sldId id="282" r:id="rId15"/>
    <p:sldId id="281" r:id="rId16"/>
    <p:sldId id="285" r:id="rId17"/>
    <p:sldId id="286" r:id="rId18"/>
    <p:sldId id="284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>
        <p:scale>
          <a:sx n="60" d="100"/>
          <a:sy n="60" d="100"/>
        </p:scale>
        <p:origin x="756" y="1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3516-CCF2-40E1-8F28-548E8CD52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8C3A-18A6-422B-85CE-13A3D1B0B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4D9B2-93EE-430A-B6AC-9F314439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AA05F-6A50-4CDF-AEF0-06D02DFB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5991-1980-4D51-AA9E-81603FD9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9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3429-982E-4C7A-A135-E3F005D9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36182-604D-4BDA-A852-57EDA1413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45A9-FD94-450D-BBE6-B62F15C5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30DD4-A106-4FFC-92D9-01AF1FDD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3AA12-358B-4283-A2C3-ABDC4442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08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326FE-73A1-47E8-9F5B-CC598F410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B6C74-2381-4700-8351-50AA2A1B9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742B-85D3-47CB-8EAA-61B41A16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D08E-5AB9-4021-B16C-B3C620FC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2F573-F55F-4D0B-AE33-FBB60A21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96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15E4-4F80-4457-90C7-90194024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E58D-8DA0-49CD-8A08-164E85800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9BBA9-00E4-4407-8381-A2667EB8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E56F1-21D3-447D-A04B-429C5798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A0E8D-3F75-4F1D-A54D-36D3EB1A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90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5662-807F-4B14-8E4B-6129D4EB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D7E6-2B0D-4F22-8A3C-B938375A5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6C8F-C11E-47AD-BFF5-F27A1B99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4537D-0A1A-4688-BC57-793200A4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99DDE-2C2D-42DF-8D84-4A781851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74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57E6-8CDB-430B-B0B0-CD9B496B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F9E2-6D82-4FF4-94BA-8D478B2D1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FFD8E-EA9F-48D7-A371-3EF9BBC44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619E4-871C-4D4B-984A-42E6D307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9A939-BDDB-4DBF-A611-8E0BBFCE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FF6D-D678-43BD-8576-C0DE7189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72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7545-94A3-474B-8338-616C8A5F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F6899-D591-42A1-A131-F2E401C02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DD093-011B-4726-8AB9-03637981D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15115-5EE6-4F84-87F3-000CBC911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68B2A-AC98-4DB6-AF89-8A60878F3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258B3-649F-4A81-BC54-FD000AA2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1649D-BD30-414B-9DE6-AFF20EF0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2596B-F4E2-4101-B6D7-092C1E7F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78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AC43-7DC8-4607-AF6F-BDB70DB0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AE523-622B-4196-A59F-B61631FA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2FC24-EBC0-4350-8C67-F7AA08F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F7A9C-697E-49EA-94A3-CD83BC87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4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DAD2A-498E-48DA-829D-BDC7EE05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14E71-D6B8-498E-8873-9100BFF5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B7D3B-0209-442C-AA7B-0AD89DCE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02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B80C-A575-4DD5-A3C0-F6521052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184E-A7BD-473E-847C-C3A1AD0C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05E92-9832-40DB-B187-C8D59BC47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6A1C0-9595-44AA-AB86-BFB20BC8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FC816-B343-4162-B225-C1D5EBEA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A286A-5789-4A0B-8068-7E1D39EE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69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55C3-C84A-4F57-B6F4-16844A54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DD735-7132-420A-A6F1-BDD1D7A2C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3B86F-A5EC-4FC4-8AF8-DAC41194B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21FFF-6EC4-4204-8AAB-E7BE567F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34387-33C9-4981-B8EC-34092097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07EFF-E065-4AA5-991F-7CA9D1CB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90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0BE2A-136A-4781-A750-E51763FA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7F4B1-1E9B-42ED-B7E3-1E821680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26AA-3E37-4001-9834-7B492B59F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5FC19-7B68-4A41-8DC1-FC4A7181F03B}" type="datetimeFigureOut">
              <a:rPr lang="en-AU" smtClean="0"/>
              <a:t>7/05/2020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E476-F178-44A9-8476-0E591F809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0160-614D-4CB6-B4AB-406561E9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png"/><Relationship Id="rId7" Type="http://schemas.openxmlformats.org/officeDocument/2006/relationships/image" Target="../media/image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chanics-lab.com/pricing" TargetMode="External"/><Relationship Id="rId2" Type="http://schemas.openxmlformats.org/officeDocument/2006/relationships/hyperlink" Target="http://www.mechanics-lab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F24669-F9F8-4DFE-B940-A519FC08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7365" y="567207"/>
            <a:ext cx="6830470" cy="53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5666" y="5013817"/>
            <a:ext cx="8422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Member Forces in </a:t>
            </a:r>
          </a:p>
          <a:p>
            <a:r>
              <a:rPr lang="en-AU" sz="3300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a </a:t>
            </a:r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2-bar Truss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7546" y="6263027"/>
            <a:ext cx="724477" cy="0"/>
          </a:xfrm>
          <a:prstGeom prst="line">
            <a:avLst/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2968" y="4782984"/>
            <a:ext cx="3516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spc="225" dirty="0">
                <a:latin typeface="Montserrat Light" panose="00000400000000000000" pitchFamily="50" charset="0"/>
              </a:rPr>
              <a:t>Experiment – 1 By Nicholas Haritos</a:t>
            </a:r>
            <a:endParaRPr lang="id-ID" sz="1050" spc="225" dirty="0">
              <a:latin typeface="Montserrat Light" panose="000004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9042" y="1888802"/>
            <a:ext cx="8021237" cy="3505001"/>
            <a:chOff x="399042" y="2016123"/>
            <a:chExt cx="9307292" cy="40669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04F948-446E-4DB1-8617-D1DAC084D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0244" y="2016123"/>
              <a:ext cx="4496090" cy="4066962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EB1D5B-F32C-4EF9-B73B-BA5E36F14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486" y="3427803"/>
              <a:ext cx="2152217" cy="198802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FC4CCF-B63C-490F-B5B6-17E2A2B7859E}"/>
                </a:ext>
              </a:extLst>
            </p:cNvPr>
            <p:cNvCxnSpPr>
              <a:cxnSpLocks/>
            </p:cNvCxnSpPr>
            <p:nvPr/>
          </p:nvCxnSpPr>
          <p:spPr>
            <a:xfrm rot="779800">
              <a:off x="6307298" y="4798160"/>
              <a:ext cx="1232722" cy="7439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A691A9-C8C1-4908-86F3-1AFC760A2FD6}"/>
                </a:ext>
              </a:extLst>
            </p:cNvPr>
            <p:cNvCxnSpPr>
              <a:cxnSpLocks/>
            </p:cNvCxnSpPr>
            <p:nvPr/>
          </p:nvCxnSpPr>
          <p:spPr>
            <a:xfrm>
              <a:off x="8226490" y="2291142"/>
              <a:ext cx="1248391" cy="12752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1BC8B9-3EB0-4392-A3C6-274854BFE575}"/>
                </a:ext>
              </a:extLst>
            </p:cNvPr>
            <p:cNvCxnSpPr>
              <a:cxnSpLocks/>
            </p:cNvCxnSpPr>
            <p:nvPr/>
          </p:nvCxnSpPr>
          <p:spPr>
            <a:xfrm rot="779800">
              <a:off x="5665105" y="5027933"/>
              <a:ext cx="1285399" cy="7757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10A218-AC03-429A-8143-7A0348062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866" y="2546555"/>
              <a:ext cx="3592934" cy="3341607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9F3DC53-F96C-461C-82D2-CF28EF58D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9786" y="2517058"/>
              <a:ext cx="2625956" cy="240897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0D5021-2FD4-4DCF-9BDE-CB43FC49E365}"/>
                </a:ext>
              </a:extLst>
            </p:cNvPr>
            <p:cNvSpPr txBox="1"/>
            <p:nvPr/>
          </p:nvSpPr>
          <p:spPr>
            <a:xfrm rot="18882214">
              <a:off x="6530336" y="3166689"/>
              <a:ext cx="642700" cy="79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E44CD5-8400-4D21-8B3C-CA49A3867FC2}"/>
                </a:ext>
              </a:extLst>
            </p:cNvPr>
            <p:cNvSpPr txBox="1"/>
            <p:nvPr/>
          </p:nvSpPr>
          <p:spPr>
            <a:xfrm rot="18831100">
              <a:off x="8128552" y="4351251"/>
              <a:ext cx="642700" cy="79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solidFill>
                    <a:srgbClr val="FF0000"/>
                  </a:solidFill>
                </a:rPr>
                <a:t>b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2948ECE-7EB9-444F-93DE-8BC7DB635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042" y="2068009"/>
              <a:ext cx="4422724" cy="401507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2432F5F-BD60-4C8D-B76F-5FB4E8BD3411}"/>
              </a:ext>
            </a:extLst>
          </p:cNvPr>
          <p:cNvSpPr txBox="1"/>
          <p:nvPr/>
        </p:nvSpPr>
        <p:spPr>
          <a:xfrm>
            <a:off x="8908715" y="2598656"/>
            <a:ext cx="201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b = </a:t>
            </a:r>
            <a:r>
              <a:rPr lang="en-AU" sz="2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98.5.0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727004-BA55-4926-BAD5-A2566E3FEE13}"/>
              </a:ext>
            </a:extLst>
          </p:cNvPr>
          <p:cNvSpPr txBox="1"/>
          <p:nvPr/>
        </p:nvSpPr>
        <p:spPr>
          <a:xfrm>
            <a:off x="8944306" y="3264110"/>
            <a:ext cx="194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L = </a:t>
            </a:r>
            <a:r>
              <a:rPr lang="en-AU" sz="2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120.5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911671" y="3849150"/>
            <a:ext cx="2047514" cy="830997"/>
            <a:chOff x="8950663" y="4376041"/>
            <a:chExt cx="2047514" cy="8309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6CB758-F151-4A88-BF30-07872A771E49}"/>
                </a:ext>
              </a:extLst>
            </p:cNvPr>
            <p:cNvSpPr txBox="1"/>
            <p:nvPr/>
          </p:nvSpPr>
          <p:spPr>
            <a:xfrm>
              <a:off x="8950663" y="4376041"/>
              <a:ext cx="555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u="sng" dirty="0">
                  <a:solidFill>
                    <a:srgbClr val="FF0000"/>
                  </a:solidFill>
                  <a:latin typeface="Montserrat" panose="00000500000000000000" pitchFamily="2" charset="0"/>
                </a:rPr>
                <a:t>b</a:t>
              </a:r>
            </a:p>
            <a:p>
              <a:endParaRPr lang="en-AU" sz="2400" b="1" dirty="0">
                <a:solidFill>
                  <a:srgbClr val="FF0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96AA2D-6A1A-4044-A617-128F168475D3}"/>
                </a:ext>
              </a:extLst>
            </p:cNvPr>
            <p:cNvSpPr txBox="1"/>
            <p:nvPr/>
          </p:nvSpPr>
          <p:spPr>
            <a:xfrm>
              <a:off x="8986015" y="4745373"/>
              <a:ext cx="1749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24AE77-5BC0-4E68-9CE3-27FB78041694}"/>
                </a:ext>
              </a:extLst>
            </p:cNvPr>
            <p:cNvSpPr txBox="1"/>
            <p:nvPr/>
          </p:nvSpPr>
          <p:spPr>
            <a:xfrm>
              <a:off x="9296209" y="4520026"/>
              <a:ext cx="1701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= </a:t>
              </a:r>
              <a:r>
                <a:rPr lang="en-AU" sz="2400" b="1" u="sng" dirty="0">
                  <a:solidFill>
                    <a:srgbClr val="FF0000"/>
                  </a:solidFill>
                  <a:latin typeface="Montserrat" panose="00000500000000000000" pitchFamily="2" charset="0"/>
                </a:rPr>
                <a:t>0.817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5956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Member#1</a:t>
            </a:r>
            <a:endParaRPr lang="en-AU" sz="2400" spc="-150" dirty="0">
              <a:solidFill>
                <a:srgbClr val="343434"/>
              </a:solidFill>
              <a:latin typeface="Montserrat" panose="00000500000000000000" pitchFamily="2" charset="0"/>
              <a:ea typeface="Kaleko 105 Round" charset="0"/>
              <a:cs typeface="Kaleko 105 Rou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9042" y="1898447"/>
            <a:ext cx="8524359" cy="3935471"/>
            <a:chOff x="399042" y="1898447"/>
            <a:chExt cx="9290868" cy="42893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392361A-A04E-4561-822C-01077E8D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6709" y="2071461"/>
              <a:ext cx="4503201" cy="40116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3897DA-B32D-49F3-B5F1-8B6B634CF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042" y="2068009"/>
              <a:ext cx="4422724" cy="4015076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F85BF-D738-408F-95F1-EA16794C9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61703" y="2886850"/>
              <a:ext cx="2176627" cy="253902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E56C7F-1415-425E-A681-66FADB46AB75}"/>
                </a:ext>
              </a:extLst>
            </p:cNvPr>
            <p:cNvCxnSpPr>
              <a:cxnSpLocks/>
            </p:cNvCxnSpPr>
            <p:nvPr/>
          </p:nvCxnSpPr>
          <p:spPr>
            <a:xfrm rot="21277174" flipH="1">
              <a:off x="5521150" y="1963732"/>
              <a:ext cx="1439656" cy="10045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24FD3BC-F0E3-4A58-9D7A-59EF1A30350F}"/>
                </a:ext>
              </a:extLst>
            </p:cNvPr>
            <p:cNvCxnSpPr>
              <a:cxnSpLocks/>
            </p:cNvCxnSpPr>
            <p:nvPr/>
          </p:nvCxnSpPr>
          <p:spPr>
            <a:xfrm rot="6312360">
              <a:off x="8404383" y="5015488"/>
              <a:ext cx="1140291" cy="6882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F5399D-FFC9-4926-B156-36B240AA12AB}"/>
                </a:ext>
              </a:extLst>
            </p:cNvPr>
            <p:cNvCxnSpPr>
              <a:cxnSpLocks/>
            </p:cNvCxnSpPr>
            <p:nvPr/>
          </p:nvCxnSpPr>
          <p:spPr>
            <a:xfrm rot="6312360">
              <a:off x="7681885" y="4698199"/>
              <a:ext cx="1285399" cy="7757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F00DA56-F7A9-43AB-9DB1-693E9B5DD3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0739" y="1898447"/>
              <a:ext cx="2559235" cy="311115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1C7E9D-99E2-4EFE-8EBA-5B63D57F3A7B}"/>
                </a:ext>
              </a:extLst>
            </p:cNvPr>
            <p:cNvSpPr txBox="1"/>
            <p:nvPr/>
          </p:nvSpPr>
          <p:spPr>
            <a:xfrm rot="2959757">
              <a:off x="8140560" y="2991359"/>
              <a:ext cx="642700" cy="79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8AD0B7-A9B5-4B85-A152-D61BB7504BF9}"/>
                </a:ext>
              </a:extLst>
            </p:cNvPr>
            <p:cNvSpPr txBox="1"/>
            <p:nvPr/>
          </p:nvSpPr>
          <p:spPr>
            <a:xfrm rot="2814774">
              <a:off x="6359996" y="4184767"/>
              <a:ext cx="642700" cy="79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44AEDE-B2BE-4372-908D-75BD2F88065C}"/>
                </a:ext>
              </a:extLst>
            </p:cNvPr>
            <p:cNvCxnSpPr>
              <a:cxnSpLocks/>
            </p:cNvCxnSpPr>
            <p:nvPr/>
          </p:nvCxnSpPr>
          <p:spPr>
            <a:xfrm rot="21277174" flipH="1" flipV="1">
              <a:off x="6198179" y="1963298"/>
              <a:ext cx="3067448" cy="4224497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5956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Member#2</a:t>
            </a:r>
            <a:endParaRPr lang="en-AU" sz="2400" spc="-150" dirty="0">
              <a:solidFill>
                <a:srgbClr val="343434"/>
              </a:solidFill>
              <a:latin typeface="Montserrat" panose="00000500000000000000" pitchFamily="2" charset="0"/>
              <a:ea typeface="Kaleko 105 Round" charset="0"/>
              <a:cs typeface="Kaleko 105 Round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432F5F-BD60-4C8D-B76F-5FB4E8BD3411}"/>
              </a:ext>
            </a:extLst>
          </p:cNvPr>
          <p:cNvSpPr txBox="1"/>
          <p:nvPr/>
        </p:nvSpPr>
        <p:spPr>
          <a:xfrm>
            <a:off x="9189948" y="2598656"/>
            <a:ext cx="201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b = </a:t>
            </a:r>
            <a:r>
              <a:rPr lang="en-AU" sz="2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113.0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727004-BA55-4926-BAD5-A2566E3FEE13}"/>
              </a:ext>
            </a:extLst>
          </p:cNvPr>
          <p:cNvSpPr txBox="1"/>
          <p:nvPr/>
        </p:nvSpPr>
        <p:spPr>
          <a:xfrm>
            <a:off x="9225539" y="3264110"/>
            <a:ext cx="194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L = </a:t>
            </a:r>
            <a:r>
              <a:rPr lang="en-AU" sz="2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133.0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192904" y="3849150"/>
            <a:ext cx="2047514" cy="830997"/>
            <a:chOff x="8950663" y="4376041"/>
            <a:chExt cx="2047514" cy="83099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6CB758-F151-4A88-BF30-07872A771E49}"/>
                </a:ext>
              </a:extLst>
            </p:cNvPr>
            <p:cNvSpPr txBox="1"/>
            <p:nvPr/>
          </p:nvSpPr>
          <p:spPr>
            <a:xfrm>
              <a:off x="8950663" y="4376041"/>
              <a:ext cx="555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u="sng" dirty="0">
                  <a:solidFill>
                    <a:srgbClr val="FF0000"/>
                  </a:solidFill>
                  <a:latin typeface="Montserrat" panose="00000500000000000000" pitchFamily="2" charset="0"/>
                </a:rPr>
                <a:t>b</a:t>
              </a:r>
            </a:p>
            <a:p>
              <a:endParaRPr lang="en-AU" sz="2400" b="1" dirty="0">
                <a:solidFill>
                  <a:srgbClr val="FF0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96AA2D-6A1A-4044-A617-128F168475D3}"/>
                </a:ext>
              </a:extLst>
            </p:cNvPr>
            <p:cNvSpPr txBox="1"/>
            <p:nvPr/>
          </p:nvSpPr>
          <p:spPr>
            <a:xfrm>
              <a:off x="8986015" y="4745373"/>
              <a:ext cx="1749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24AE77-5BC0-4E68-9CE3-27FB78041694}"/>
                </a:ext>
              </a:extLst>
            </p:cNvPr>
            <p:cNvSpPr txBox="1"/>
            <p:nvPr/>
          </p:nvSpPr>
          <p:spPr>
            <a:xfrm>
              <a:off x="9296209" y="4520026"/>
              <a:ext cx="1701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= </a:t>
              </a:r>
              <a:r>
                <a:rPr lang="en-AU" sz="2400" b="1" u="sng" dirty="0">
                  <a:solidFill>
                    <a:srgbClr val="FF0000"/>
                  </a:solidFill>
                  <a:latin typeface="Montserrat" panose="00000500000000000000" pitchFamily="2" charset="0"/>
                </a:rPr>
                <a:t>0.850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03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DBEC1ED-F07F-4393-9FCA-7E26BD399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0749423"/>
                  </p:ext>
                </p:extLst>
              </p:nvPr>
            </p:nvGraphicFramePr>
            <p:xfrm>
              <a:off x="7108722" y="2937917"/>
              <a:ext cx="3657600" cy="15886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7381778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057487851"/>
                        </a:ext>
                      </a:extLst>
                    </a:gridCol>
                  </a:tblGrid>
                  <a:tr h="55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Member</a:t>
                          </a:r>
                          <a:endParaRPr lang="en-AU" sz="1600" b="1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AU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600" smtClean="0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num>
                                  <m:den>
                                    <m:r>
                                      <a:rPr lang="en-AU" sz="1600" smtClean="0"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den>
                                </m:f>
                                <m:r>
                                  <a:rPr lang="en-AU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1600" b="1" i="0" dirty="0">
                            <a:latin typeface="Montserrat" panose="00000500000000000000" pitchFamily="2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231842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#1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0.817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6001071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/>
                            <a:t>#2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0.850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794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BEC1ED-F07F-4393-9FCA-7E26BD399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0749423"/>
                  </p:ext>
                </p:extLst>
              </p:nvPr>
            </p:nvGraphicFramePr>
            <p:xfrm>
              <a:off x="7108722" y="2937917"/>
              <a:ext cx="3657600" cy="15886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381778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7487851"/>
                        </a:ext>
                      </a:extLst>
                    </a:gridCol>
                  </a:tblGrid>
                  <a:tr h="55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Member</a:t>
                          </a:r>
                          <a:endParaRPr lang="en-AU" sz="1600" b="1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78261" r="-1333" b="-18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98231842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#1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0.817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96001071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/>
                            <a:t>#2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0.850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4597949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F66F4E6-0B93-43C7-8787-C71FAE2648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46" y="1778404"/>
            <a:ext cx="4877487" cy="39076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59560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2-bar Truss Experiment</a:t>
            </a:r>
            <a:b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</a:br>
            <a:r>
              <a:rPr lang="en-AU" sz="2400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Case: Central load</a:t>
            </a:r>
          </a:p>
        </p:txBody>
      </p:sp>
    </p:spTree>
    <p:extLst>
      <p:ext uri="{BB962C8B-B14F-4D97-AF65-F5344CB8AC3E}">
        <p14:creationId xmlns:p14="http://schemas.microsoft.com/office/powerpoint/2010/main" val="155466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53F6C66-8B32-4E22-BBC0-F6EC57C583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707293"/>
                  </p:ext>
                </p:extLst>
              </p:nvPr>
            </p:nvGraphicFramePr>
            <p:xfrm>
              <a:off x="488346" y="4141234"/>
              <a:ext cx="3657600" cy="15886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7381778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057487851"/>
                        </a:ext>
                      </a:extLst>
                    </a:gridCol>
                  </a:tblGrid>
                  <a:tr h="55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Member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AU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skw"/>
                                            <m:ctrlPr>
                                              <a:rPr lang="en-AU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AU" sz="1600" smtClean="0">
                                                <a:latin typeface="Cambria Math" panose="02040503050406030204" pitchFamily="18" charset="0"/>
                                              </a:rPr>
                                              <m:t>b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AU" sz="1600" smtClean="0">
                                                <a:latin typeface="Cambria Math" panose="02040503050406030204" pitchFamily="18" charset="0"/>
                                              </a:rPr>
                                              <m:t>L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AU" sz="16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AU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1600" b="0" i="0" dirty="0">
                            <a:latin typeface="Montserrat" panose="00000500000000000000" pitchFamily="2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231842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#1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0.817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6001071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/>
                            <a:t>#2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0.850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794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3F6C66-8B32-4E22-BBC0-F6EC57C583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707293"/>
                  </p:ext>
                </p:extLst>
              </p:nvPr>
            </p:nvGraphicFramePr>
            <p:xfrm>
              <a:off x="488346" y="4141234"/>
              <a:ext cx="3657600" cy="15886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381778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7487851"/>
                        </a:ext>
                      </a:extLst>
                    </a:gridCol>
                  </a:tblGrid>
                  <a:tr h="55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Member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76923" r="-1333" b="-190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98231842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#1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0.817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96001071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/>
                            <a:t>#2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0.850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4597949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620C0F1-0819-4FE0-A46E-FB08BDB945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4073506"/>
                  </p:ext>
                </p:extLst>
              </p:nvPr>
            </p:nvGraphicFramePr>
            <p:xfrm>
              <a:off x="4145946" y="4160209"/>
              <a:ext cx="3657600" cy="155068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7381778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057487851"/>
                        </a:ext>
                      </a:extLst>
                    </a:gridCol>
                  </a:tblGrid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Member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AU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skw"/>
                                            <m:ctrlPr>
                                              <a:rPr lang="en-AU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AU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b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AU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L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AU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1600" b="0" i="0" dirty="0">
                            <a:latin typeface="Montserrat" panose="00000500000000000000" pitchFamily="2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231842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#1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0.545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6001071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#2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0.599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794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620C0F1-0819-4FE0-A46E-FB08BDB945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4073506"/>
                  </p:ext>
                </p:extLst>
              </p:nvPr>
            </p:nvGraphicFramePr>
            <p:xfrm>
              <a:off x="4145946" y="4160209"/>
              <a:ext cx="3657600" cy="155068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381778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7487851"/>
                        </a:ext>
                      </a:extLst>
                    </a:gridCol>
                  </a:tblGrid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Member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82353" r="-1333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98231842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#1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0.545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96001071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#2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b="0" dirty="0">
                              <a:latin typeface="Montserrat" panose="00000500000000000000" pitchFamily="2" charset="0"/>
                            </a:rPr>
                            <a:t>0.599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45979494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400A0C-E54F-41A9-A713-77995AB41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14375"/>
              </p:ext>
            </p:extLst>
          </p:nvPr>
        </p:nvGraphicFramePr>
        <p:xfrm>
          <a:off x="488346" y="3744994"/>
          <a:ext cx="7315200" cy="39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87653920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82902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No Load</a:t>
                      </a:r>
                      <a:endParaRPr lang="en-AU" sz="2000" b="0" dirty="0">
                        <a:latin typeface="Montserrat" panose="00000500000000000000" pitchFamily="2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498.5g (= 4.89 N)</a:t>
                      </a:r>
                      <a:endParaRPr lang="en-AU" sz="2000" b="0" dirty="0">
                        <a:latin typeface="Montserrat" panose="00000500000000000000" pitchFamily="2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6676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977EE4-9BAC-4FF1-9791-4639AFB63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08168"/>
              </p:ext>
            </p:extLst>
          </p:nvPr>
        </p:nvGraphicFramePr>
        <p:xfrm>
          <a:off x="7803546" y="4156588"/>
          <a:ext cx="3657600" cy="15506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70705241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55849614"/>
                    </a:ext>
                  </a:extLst>
                </a:gridCol>
              </a:tblGrid>
              <a:tr h="516894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Member</a:t>
                      </a:r>
                      <a:endParaRPr lang="en-AU" sz="1600" b="0" dirty="0">
                        <a:solidFill>
                          <a:srgbClr val="FFFF00"/>
                        </a:solidFill>
                        <a:latin typeface="Montserrat" panose="00000500000000000000" pitchFamily="2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Force (N)</a:t>
                      </a:r>
                      <a:endParaRPr lang="en-AU" sz="1600" b="0" dirty="0">
                        <a:solidFill>
                          <a:srgbClr val="FFFF00"/>
                        </a:solidFill>
                        <a:latin typeface="Montserrat" panose="00000500000000000000" pitchFamily="2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07235"/>
                  </a:ext>
                </a:extLst>
              </a:tr>
              <a:tr h="516894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#1</a:t>
                      </a:r>
                      <a:endParaRPr lang="en-AU" sz="1600" b="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3.54</a:t>
                      </a:r>
                      <a:endParaRPr lang="en-AU" sz="1600" b="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141957"/>
                  </a:ext>
                </a:extLst>
              </a:tr>
              <a:tr h="516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#2</a:t>
                      </a:r>
                      <a:endParaRPr lang="en-AU" sz="1600" b="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3.26</a:t>
                      </a:r>
                      <a:endParaRPr lang="en-AU" sz="1600" b="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7434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C26178F-8DB5-4516-B8D1-65A8EE0D9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7236"/>
                  </p:ext>
                </p:extLst>
              </p:nvPr>
            </p:nvGraphicFramePr>
            <p:xfrm>
              <a:off x="7808053" y="3744995"/>
              <a:ext cx="3657600" cy="3998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113475694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>
                              <a:latin typeface="Montserrat" panose="00000500000000000000" pitchFamily="2" charset="0"/>
                            </a:rPr>
                            <a:t>k</a:t>
                          </a:r>
                          <a:r>
                            <a:rPr lang="en-AU" sz="2000" baseline="-25000" dirty="0" err="1">
                              <a:latin typeface="Montserrat" panose="00000500000000000000" pitchFamily="2" charset="0"/>
                            </a:rPr>
                            <a:t>s</a:t>
                          </a:r>
                          <a:r>
                            <a:rPr lang="en-AU" sz="2000" dirty="0">
                              <a:latin typeface="Montserrat" panose="00000500000000000000" pitchFamily="2" charset="0"/>
                            </a:rPr>
                            <a:t> x 13.0(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AU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AU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U" sz="2000" smtClean="0">
                                              <a:latin typeface="Cambria Math" panose="02040503050406030204" pitchFamily="18" charset="0"/>
                                            </a:rPr>
                                            <m:t>𝐛</m:t>
                                          </m:r>
                                        </m:num>
                                        <m:den>
                                          <m:r>
                                            <a:rPr lang="en-AU" sz="2000" smtClean="0">
                                              <a:latin typeface="Cambria Math" panose="02040503050406030204" pitchFamily="18" charset="0"/>
                                            </a:rPr>
                                            <m:t>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AU" sz="20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2000" dirty="0">
                              <a:latin typeface="Montserrat" panose="00000500000000000000" pitchFamily="2" charset="0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AU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AU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U" sz="2000" smtClean="0">
                                              <a:latin typeface="Cambria Math" panose="02040503050406030204" pitchFamily="18" charset="0"/>
                                            </a:rPr>
                                            <m:t>𝐛</m:t>
                                          </m:r>
                                        </m:num>
                                        <m:den>
                                          <m:r>
                                            <a:rPr lang="en-AU" sz="2000" smtClean="0">
                                              <a:latin typeface="Cambria Math" panose="02040503050406030204" pitchFamily="18" charset="0"/>
                                            </a:rPr>
                                            <m:t>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AU" sz="200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2000" dirty="0">
                              <a:latin typeface="Montserrat" panose="00000500000000000000" pitchFamily="2" charset="0"/>
                            </a:rPr>
                            <a:t>)</a:t>
                          </a:r>
                          <a:endParaRPr lang="en-AU" sz="2000" dirty="0">
                            <a:solidFill>
                              <a:srgbClr val="FFFF00"/>
                            </a:solidFill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7713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26178F-8DB5-4516-B8D1-65A8EE0D9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7236"/>
                  </p:ext>
                </p:extLst>
              </p:nvPr>
            </p:nvGraphicFramePr>
            <p:xfrm>
              <a:off x="7808053" y="3744995"/>
              <a:ext cx="3657600" cy="3998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134756947"/>
                        </a:ext>
                      </a:extLst>
                    </a:gridCol>
                  </a:tblGrid>
                  <a:tr h="399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6" t="-115152" r="-832" b="-1787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077138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17136A-A3F3-4BDB-A9BF-784B1676D122}"/>
                  </a:ext>
                </a:extLst>
              </p:cNvPr>
              <p:cNvSpPr txBox="1"/>
              <p:nvPr/>
            </p:nvSpPr>
            <p:spPr>
              <a:xfrm>
                <a:off x="437546" y="1479069"/>
                <a:ext cx="11548807" cy="1947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Member Force = </a:t>
                </a:r>
                <a:r>
                  <a:rPr lang="en-AU" sz="2400" dirty="0">
                    <a:solidFill>
                      <a:srgbClr val="0070C0"/>
                    </a:solidFill>
                  </a:rPr>
                  <a:t>Spring Stiffness </a:t>
                </a:r>
                <a:r>
                  <a:rPr lang="en-AU" sz="2400" dirty="0"/>
                  <a:t>x Elongation of Member</a:t>
                </a:r>
                <a:br>
                  <a:rPr lang="en-AU" sz="2400" dirty="0">
                    <a:solidFill>
                      <a:srgbClr val="FF0000"/>
                    </a:solidFill>
                  </a:rPr>
                </a:br>
                <a:r>
                  <a:rPr lang="en-AU" sz="2400" dirty="0">
                    <a:solidFill>
                      <a:srgbClr val="0070C0"/>
                    </a:solidFill>
                  </a:rPr>
                  <a:t>Spring Stiffness =  </a:t>
                </a:r>
                <a:r>
                  <a:rPr lang="en-AU" sz="2400" dirty="0" err="1">
                    <a:solidFill>
                      <a:srgbClr val="0070C0"/>
                    </a:solidFill>
                  </a:rPr>
                  <a:t>k</a:t>
                </a:r>
                <a:r>
                  <a:rPr lang="en-AU" sz="2400" baseline="-25000" dirty="0" err="1">
                    <a:solidFill>
                      <a:srgbClr val="0070C0"/>
                    </a:solidFill>
                  </a:rPr>
                  <a:t>s</a:t>
                </a:r>
                <a:r>
                  <a:rPr lang="en-AU" sz="2400" dirty="0">
                    <a:solidFill>
                      <a:srgbClr val="0070C0"/>
                    </a:solidFill>
                  </a:rPr>
                  <a:t> = 1.0 N/mm</a:t>
                </a:r>
                <a:br>
                  <a:rPr lang="en-AU" sz="2400" dirty="0">
                    <a:solidFill>
                      <a:srgbClr val="0070C0"/>
                    </a:solidFill>
                  </a:rPr>
                </a:br>
                <a:r>
                  <a:rPr lang="en-AU" sz="2400" dirty="0">
                    <a:solidFill>
                      <a:schemeClr val="tx1"/>
                    </a:solidFill>
                  </a:rPr>
                  <a:t>Elongation of Member = (Gap Length</a:t>
                </a:r>
                <a:r>
                  <a:rPr lang="en-AU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AU" sz="2400" dirty="0">
                    <a:solidFill>
                      <a:schemeClr val="tx1"/>
                    </a:solidFill>
                  </a:rPr>
                  <a:t> – Gap Length</a:t>
                </a:r>
                <a:r>
                  <a:rPr lang="en-AU" sz="2400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n-AU" sz="2400" dirty="0">
                    <a:solidFill>
                      <a:schemeClr val="tx1"/>
                    </a:solidFill>
                  </a:rPr>
                  <a:t>)</a:t>
                </a:r>
                <a:br>
                  <a:rPr lang="en-AU" sz="2400" dirty="0">
                    <a:solidFill>
                      <a:schemeClr val="tx1"/>
                    </a:solidFill>
                  </a:rPr>
                </a:br>
                <a:r>
                  <a:rPr lang="en-AU" sz="2400" dirty="0">
                    <a:solidFill>
                      <a:schemeClr val="tx1"/>
                    </a:solidFill>
                  </a:rPr>
                  <a:t>Gap Length = </a:t>
                </a:r>
                <a:r>
                  <a:rPr lang="en-AU" sz="2400" u="sng" dirty="0">
                    <a:solidFill>
                      <a:schemeClr val="tx1"/>
                    </a:solidFill>
                  </a:rPr>
                  <a:t>True Length of Gap </a:t>
                </a:r>
                <a:r>
                  <a:rPr lang="en-AU" sz="2400" dirty="0">
                    <a:solidFill>
                      <a:schemeClr val="tx1"/>
                    </a:solidFill>
                  </a:rPr>
                  <a:t>x Measured Gap/Length Ratio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A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A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den>
                        </m:f>
                      </m:e>
                    </m:d>
                  </m:oMath>
                </a14:m>
                <a:r>
                  <a:rPr lang="en-AU" sz="2400" baseline="-25000" dirty="0">
                    <a:solidFill>
                      <a:schemeClr val="tx1"/>
                    </a:solidFill>
                  </a:rPr>
                  <a:t> </a:t>
                </a:r>
                <a:br>
                  <a:rPr lang="en-AU" sz="2400" baseline="-25000" dirty="0">
                    <a:solidFill>
                      <a:schemeClr val="tx1"/>
                    </a:solidFill>
                  </a:rPr>
                </a:br>
                <a:r>
                  <a:rPr lang="en-AU" sz="2400" dirty="0">
                    <a:solidFill>
                      <a:schemeClr val="tx1"/>
                    </a:solidFill>
                  </a:rPr>
                  <a:t>Member Force (</a:t>
                </a:r>
                <a:r>
                  <a:rPr lang="en-AU" sz="2400" i="1" dirty="0" err="1">
                    <a:solidFill>
                      <a:schemeClr val="tx1"/>
                    </a:solidFill>
                  </a:rPr>
                  <a:t>F</a:t>
                </a:r>
                <a:r>
                  <a:rPr lang="en-AU" sz="2400" i="1" baseline="-25000" dirty="0" err="1">
                    <a:solidFill>
                      <a:schemeClr val="tx1"/>
                    </a:solidFill>
                  </a:rPr>
                  <a:t>m</a:t>
                </a:r>
                <a:r>
                  <a:rPr lang="en-AU" sz="2400" dirty="0">
                    <a:solidFill>
                      <a:schemeClr val="tx1"/>
                    </a:solidFill>
                  </a:rPr>
                  <a:t>) = </a:t>
                </a:r>
                <a:r>
                  <a:rPr lang="en-AU" sz="2400" dirty="0" err="1">
                    <a:solidFill>
                      <a:schemeClr val="tx1"/>
                    </a:solidFill>
                  </a:rPr>
                  <a:t>k</a:t>
                </a:r>
                <a:r>
                  <a:rPr lang="en-AU" sz="2400" baseline="-25000" dirty="0" err="1">
                    <a:solidFill>
                      <a:schemeClr val="tx1"/>
                    </a:solidFill>
                  </a:rPr>
                  <a:t>s</a:t>
                </a:r>
                <a:r>
                  <a:rPr lang="en-AU" sz="24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AU" sz="2400" dirty="0">
                    <a:solidFill>
                      <a:schemeClr val="tx1"/>
                    </a:solidFill>
                  </a:rPr>
                  <a:t>x 13.0 </a:t>
                </a:r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A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AU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AU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A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A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AU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AU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A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A17136A-A3F3-4BDB-A9BF-784B1676D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6" y="1479069"/>
                <a:ext cx="11548807" cy="1947584"/>
              </a:xfrm>
              <a:prstGeom prst="rect">
                <a:avLst/>
              </a:prstGeom>
              <a:blipFill rotWithShape="0">
                <a:blip r:embed="rId5"/>
                <a:stretch>
                  <a:fillRect l="-845" t="-2508" b="-451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69398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Member Forces by Experiment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04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C98ACD-85F1-4A26-939D-1F4A180F8041}"/>
              </a:ext>
            </a:extLst>
          </p:cNvPr>
          <p:cNvCxnSpPr>
            <a:cxnSpLocks/>
          </p:cNvCxnSpPr>
          <p:nvPr/>
        </p:nvCxnSpPr>
        <p:spPr>
          <a:xfrm>
            <a:off x="2349500" y="3441012"/>
            <a:ext cx="0" cy="128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139EEC0-C591-4A58-9EB4-87E7CEE8814D}"/>
              </a:ext>
            </a:extLst>
          </p:cNvPr>
          <p:cNvSpPr txBox="1"/>
          <p:nvPr/>
        </p:nvSpPr>
        <p:spPr>
          <a:xfrm>
            <a:off x="4160024" y="1297038"/>
            <a:ext cx="461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From symmetry, </a:t>
            </a:r>
            <a:r>
              <a:rPr lang="en-AU" sz="2800" b="1" i="1" dirty="0">
                <a:solidFill>
                  <a:srgbClr val="00B050"/>
                </a:solidFill>
              </a:rPr>
              <a:t>F</a:t>
            </a:r>
            <a:r>
              <a:rPr lang="en-AU" sz="2800" b="1" i="1" baseline="-25000" dirty="0">
                <a:solidFill>
                  <a:srgbClr val="00B050"/>
                </a:solidFill>
              </a:rPr>
              <a:t>1</a:t>
            </a:r>
            <a:r>
              <a:rPr lang="en-AU" sz="2800" b="1" dirty="0"/>
              <a:t> = </a:t>
            </a:r>
            <a:r>
              <a:rPr lang="en-AU" sz="2800" b="1" i="1" dirty="0">
                <a:solidFill>
                  <a:srgbClr val="00B050"/>
                </a:solidFill>
              </a:rPr>
              <a:t>F</a:t>
            </a:r>
            <a:r>
              <a:rPr lang="en-AU" sz="2800" b="1" i="1" baseline="-25000" dirty="0">
                <a:solidFill>
                  <a:srgbClr val="00B050"/>
                </a:solidFill>
              </a:rPr>
              <a:t>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5336" y="1316655"/>
            <a:ext cx="2476452" cy="2807313"/>
            <a:chOff x="1035056" y="1561412"/>
            <a:chExt cx="2749536" cy="311688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4C34E54-96B6-444D-BBAF-A80B1B2B30BE}"/>
                </a:ext>
              </a:extLst>
            </p:cNvPr>
            <p:cNvCxnSpPr/>
            <p:nvPr/>
          </p:nvCxnSpPr>
          <p:spPr>
            <a:xfrm flipV="1">
              <a:off x="2349500" y="1561412"/>
              <a:ext cx="0" cy="1879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2C5D16-95EB-4C07-8BE2-187EACB4BDD9}"/>
                </a:ext>
              </a:extLst>
            </p:cNvPr>
            <p:cNvSpPr txBox="1"/>
            <p:nvPr/>
          </p:nvSpPr>
          <p:spPr>
            <a:xfrm>
              <a:off x="2463804" y="2120549"/>
              <a:ext cx="558796" cy="854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400" dirty="0">
                  <a:solidFill>
                    <a:srgbClr val="0070C0"/>
                  </a:solidFill>
                </a:rPr>
                <a:t>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1F0572A-5E23-47A0-BC67-CF79721DCE1A}"/>
                </a:ext>
              </a:extLst>
            </p:cNvPr>
            <p:cNvCxnSpPr>
              <a:cxnSpLocks/>
            </p:cNvCxnSpPr>
            <p:nvPr/>
          </p:nvCxnSpPr>
          <p:spPr>
            <a:xfrm>
              <a:off x="2349500" y="3441012"/>
              <a:ext cx="1155700" cy="10287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07FBED9-2BDE-45E2-B3E6-860436AAC1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6200" y="3441012"/>
              <a:ext cx="1003299" cy="10287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34D7DF-9097-4ABC-8645-CC3F304C690A}"/>
                </a:ext>
              </a:extLst>
            </p:cNvPr>
            <p:cNvSpPr txBox="1"/>
            <p:nvPr/>
          </p:nvSpPr>
          <p:spPr>
            <a:xfrm>
              <a:off x="1562097" y="4165720"/>
              <a:ext cx="939800" cy="51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/>
                <a:t>45°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36FB99-D696-4224-9A53-9AA23C157BD3}"/>
                </a:ext>
              </a:extLst>
            </p:cNvPr>
            <p:cNvSpPr txBox="1"/>
            <p:nvPr/>
          </p:nvSpPr>
          <p:spPr>
            <a:xfrm>
              <a:off x="2501899" y="4158686"/>
              <a:ext cx="939800" cy="51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/>
                <a:t>45°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2E8262-02C7-4DF7-B2C3-6E0BD06EA2CF}"/>
                </a:ext>
              </a:extLst>
            </p:cNvPr>
            <p:cNvSpPr txBox="1"/>
            <p:nvPr/>
          </p:nvSpPr>
          <p:spPr>
            <a:xfrm>
              <a:off x="1035056" y="3251365"/>
              <a:ext cx="812793" cy="717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b="1" dirty="0">
                  <a:solidFill>
                    <a:srgbClr val="00B050"/>
                  </a:solidFill>
                </a:rPr>
                <a:t>F</a:t>
              </a:r>
              <a:r>
                <a:rPr lang="en-AU" sz="3600" b="1" baseline="-250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0621F6-5BAA-4196-BE1B-D1C01D683CDF}"/>
                </a:ext>
              </a:extLst>
            </p:cNvPr>
            <p:cNvSpPr txBox="1"/>
            <p:nvPr/>
          </p:nvSpPr>
          <p:spPr>
            <a:xfrm>
              <a:off x="2971799" y="3276765"/>
              <a:ext cx="812793" cy="717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b="1" dirty="0">
                  <a:solidFill>
                    <a:srgbClr val="00B050"/>
                  </a:solidFill>
                </a:rPr>
                <a:t>F</a:t>
              </a:r>
              <a:r>
                <a:rPr lang="en-AU" sz="3600" b="1" baseline="-250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155550-82CB-4AA6-A85F-B9799C8D26C3}"/>
                </a:ext>
              </a:extLst>
            </p:cNvPr>
            <p:cNvSpPr txBox="1"/>
            <p:nvPr/>
          </p:nvSpPr>
          <p:spPr>
            <a:xfrm>
              <a:off x="1898652" y="3084092"/>
              <a:ext cx="558796" cy="1127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0" dirty="0"/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994E16-3AA5-4875-8102-FAE120796054}"/>
                </a:ext>
              </a:extLst>
            </p:cNvPr>
            <p:cNvSpPr txBox="1"/>
            <p:nvPr/>
          </p:nvSpPr>
          <p:spPr>
            <a:xfrm>
              <a:off x="2406656" y="3084091"/>
              <a:ext cx="558796" cy="1127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0" dirty="0"/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CD02578-B6A1-403B-9A25-4D7CD1DA7880}"/>
              </a:ext>
            </a:extLst>
          </p:cNvPr>
          <p:cNvGrpSpPr/>
          <p:nvPr/>
        </p:nvGrpSpPr>
        <p:grpSpPr>
          <a:xfrm>
            <a:off x="4180637" y="1806583"/>
            <a:ext cx="5371599" cy="1211550"/>
            <a:chOff x="3934382" y="2043086"/>
            <a:chExt cx="5371599" cy="1211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693635A-1D2F-46FD-9FAF-C01EB5F389EC}"/>
                    </a:ext>
                  </a:extLst>
                </p:cNvPr>
                <p:cNvSpPr txBox="1"/>
                <p:nvPr/>
              </p:nvSpPr>
              <p:spPr>
                <a:xfrm>
                  <a:off x="7499204" y="2043086"/>
                  <a:ext cx="1806777" cy="12115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AU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AU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AU" sz="28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693635A-1D2F-46FD-9FAF-C01EB5F389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9204" y="2043086"/>
                  <a:ext cx="1806777" cy="12115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308289-5EB2-4FF5-8147-337AF408388A}"/>
                </a:ext>
              </a:extLst>
            </p:cNvPr>
            <p:cNvSpPr/>
            <p:nvPr/>
          </p:nvSpPr>
          <p:spPr>
            <a:xfrm>
              <a:off x="3934382" y="2387251"/>
              <a:ext cx="34051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2800" b="1" dirty="0"/>
                <a:t>Vertical Force </a:t>
              </a:r>
              <a:r>
                <a:rPr lang="en-AU" sz="2800" b="1" dirty="0" err="1"/>
                <a:t>Equilm</a:t>
              </a:r>
              <a:r>
                <a:rPr lang="en-AU" sz="2800" b="1" dirty="0"/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CDFEA0-8062-4DB3-9CCA-C568A3F16CB8}"/>
                  </a:ext>
                </a:extLst>
              </p:cNvPr>
              <p:cNvSpPr txBox="1"/>
              <p:nvPr/>
            </p:nvSpPr>
            <p:spPr>
              <a:xfrm>
                <a:off x="4180637" y="3314794"/>
                <a:ext cx="3610219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AU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AU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unc>
                        <m:funcPr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AU" sz="28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A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AU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AU" sz="28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ACDFEA0-8062-4DB3-9CCA-C568A3F16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37" y="3314794"/>
                <a:ext cx="3610219" cy="4863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90DDAE-8AC0-45FA-8A3E-E73172C02A93}"/>
                  </a:ext>
                </a:extLst>
              </p:cNvPr>
              <p:cNvSpPr txBox="1"/>
              <p:nvPr/>
            </p:nvSpPr>
            <p:spPr>
              <a:xfrm>
                <a:off x="4180637" y="4002341"/>
                <a:ext cx="6244209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AU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AU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AU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func>
                            <m:funcPr>
                              <m:ctrlPr>
                                <a:rPr lang="en-AU" sz="2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AU" sz="28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U" sz="2800" b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AU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AU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28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AU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A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U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𝟒𝟔</m:t>
                      </m:r>
                      <m:r>
                        <a:rPr lang="en-AU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AU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90DDAE-8AC0-45FA-8A3E-E73172C0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37" y="4002341"/>
                <a:ext cx="6244209" cy="889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64971BE-58A0-42FE-8E15-C97EBE1F4ABE}"/>
              </a:ext>
            </a:extLst>
          </p:cNvPr>
          <p:cNvGrpSpPr/>
          <p:nvPr/>
        </p:nvGrpSpPr>
        <p:grpSpPr>
          <a:xfrm>
            <a:off x="600815" y="5045539"/>
            <a:ext cx="10769861" cy="830997"/>
            <a:chOff x="1094857" y="5618832"/>
            <a:chExt cx="10769861" cy="8309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D30D34-661B-4DA0-A64C-5E34356FA23C}"/>
                </a:ext>
              </a:extLst>
            </p:cNvPr>
            <p:cNvGrpSpPr/>
            <p:nvPr/>
          </p:nvGrpSpPr>
          <p:grpSpPr>
            <a:xfrm>
              <a:off x="1094857" y="5787092"/>
              <a:ext cx="8709798" cy="662737"/>
              <a:chOff x="1094857" y="5787092"/>
              <a:chExt cx="8709798" cy="66273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991FF2C-1544-4B4A-8F75-E3E9979B2731}"/>
                  </a:ext>
                </a:extLst>
              </p:cNvPr>
              <p:cNvGrpSpPr/>
              <p:nvPr/>
            </p:nvGrpSpPr>
            <p:grpSpPr>
              <a:xfrm>
                <a:off x="1209162" y="5807823"/>
                <a:ext cx="7055319" cy="523220"/>
                <a:chOff x="1267941" y="6037632"/>
                <a:chExt cx="7055319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37B93CEE-2AAD-4857-BF74-BEADDAB831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18803" y="6083799"/>
                      <a:ext cx="4104457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AU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AU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AU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AU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AU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AU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  <m:r>
                                  <a:rPr lang="en-AU" sz="28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𝐍</m:t>
                                </m:r>
                                <m:r>
                                  <a:rPr lang="en-AU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en-AU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AU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AU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AU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AU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AU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𝟐𝟔</m:t>
                            </m:r>
                            <m:r>
                              <a:rPr lang="en-AU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oMath>
                        </m:oMathPara>
                      </a14:m>
                      <a:endParaRPr lang="en-AU" sz="2800" b="1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37B93CEE-2AAD-4857-BF74-BEADDAB831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18803" y="6083799"/>
                      <a:ext cx="5276957" cy="55399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3730668B-C435-49DE-AFA4-4B887C3511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7941" y="6037632"/>
                      <a:ext cx="2425664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AU" sz="2800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𝐄𝐱𝐩𝐞𝐫𝐢𝐦𝐞𝐧𝐭</m:t>
                            </m:r>
                            <m:r>
                              <a:rPr lang="en-AU" sz="2800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 </m:t>
                            </m:r>
                          </m:oMath>
                        </m:oMathPara>
                      </a14:m>
                      <a:endParaRPr lang="en-AU" sz="28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3730668B-C435-49DE-AFA4-4B887C35116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67941" y="6037632"/>
                      <a:ext cx="3063659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DDB92F0-BE7B-4726-90A4-0FE9D1362A4C}"/>
                  </a:ext>
                </a:extLst>
              </p:cNvPr>
              <p:cNvSpPr/>
              <p:nvPr/>
            </p:nvSpPr>
            <p:spPr>
              <a:xfrm>
                <a:off x="1094857" y="5787092"/>
                <a:ext cx="8709798" cy="66273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55B51A-BCBC-4C4F-9D73-8B4961F59F6F}"/>
                </a:ext>
              </a:extLst>
            </p:cNvPr>
            <p:cNvSpPr txBox="1"/>
            <p:nvPr/>
          </p:nvSpPr>
          <p:spPr>
            <a:xfrm>
              <a:off x="9918960" y="5618832"/>
              <a:ext cx="1945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>
                  <a:solidFill>
                    <a:srgbClr val="FF0000"/>
                  </a:solidFill>
                </a:rPr>
                <a:t>~ 5% error on values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94177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Member Forces by Equilibrium Analysis (#1)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01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D300732-BC41-4059-AEC4-DF51E8679FFA}"/>
              </a:ext>
            </a:extLst>
          </p:cNvPr>
          <p:cNvSpPr txBox="1"/>
          <p:nvPr/>
        </p:nvSpPr>
        <p:spPr>
          <a:xfrm>
            <a:off x="437546" y="5508909"/>
            <a:ext cx="4912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Rectified Image (</a:t>
            </a:r>
            <a:r>
              <a:rPr lang="en-AU" sz="2000" dirty="0" err="1"/>
              <a:t>XYRectify</a:t>
            </a:r>
            <a:r>
              <a:rPr lang="en-AU" sz="2000" dirty="0"/>
              <a:t>)</a:t>
            </a:r>
          </a:p>
        </p:txBody>
      </p:sp>
      <p:sp>
        <p:nvSpPr>
          <p:cNvPr id="27" name="Arrow: Right 9">
            <a:extLst>
              <a:ext uri="{FF2B5EF4-FFF2-40B4-BE49-F238E27FC236}">
                <a16:creationId xmlns:a16="http://schemas.microsoft.com/office/drawing/2014/main" id="{7F330286-3175-46CA-A64B-50348D4B930C}"/>
              </a:ext>
            </a:extLst>
          </p:cNvPr>
          <p:cNvSpPr/>
          <p:nvPr/>
        </p:nvSpPr>
        <p:spPr>
          <a:xfrm>
            <a:off x="6070566" y="3147288"/>
            <a:ext cx="1658679" cy="1073888"/>
          </a:xfrm>
          <a:prstGeom prst="rightArrow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9C2D06-6F3D-4C13-AA5C-0AF880F3CFD9}"/>
              </a:ext>
            </a:extLst>
          </p:cNvPr>
          <p:cNvSpPr txBox="1"/>
          <p:nvPr/>
        </p:nvSpPr>
        <p:spPr>
          <a:xfrm>
            <a:off x="7679683" y="3292602"/>
            <a:ext cx="3454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</a:rPr>
              <a:t>Orientation of </a:t>
            </a:r>
          </a:p>
          <a:p>
            <a:pPr algn="ctr"/>
            <a:r>
              <a:rPr lang="en-AU" sz="3200" b="1" dirty="0">
                <a:solidFill>
                  <a:srgbClr val="FF0000"/>
                </a:solidFill>
              </a:rPr>
              <a:t>Members &amp; Load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3163" y="1461758"/>
            <a:ext cx="5282102" cy="3991611"/>
            <a:chOff x="250597" y="1352721"/>
            <a:chExt cx="7031878" cy="5313893"/>
          </a:xfrm>
        </p:grpSpPr>
        <p:pic>
          <p:nvPicPr>
            <p:cNvPr id="30" name="Picture 29" descr="A picture containing indoor, building, sitting&#10;&#10;Description generated with high confidence">
              <a:extLst>
                <a:ext uri="{FF2B5EF4-FFF2-40B4-BE49-F238E27FC236}">
                  <a16:creationId xmlns:a16="http://schemas.microsoft.com/office/drawing/2014/main" id="{8D41D2EF-228A-410A-8795-05BDF1D12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97" y="1352721"/>
              <a:ext cx="7031878" cy="5313893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FFAFD5A-E38F-4133-A4D2-8C5F3BB4A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207" y="1352721"/>
              <a:ext cx="0" cy="2245886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2392BDB-4922-4761-92BF-AD91A9B770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7897" y="3596608"/>
              <a:ext cx="1731991" cy="1820966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6C38969-856F-425D-94D6-3A7F95A09E63}"/>
                </a:ext>
              </a:extLst>
            </p:cNvPr>
            <p:cNvCxnSpPr>
              <a:cxnSpLocks/>
            </p:cNvCxnSpPr>
            <p:nvPr/>
          </p:nvCxnSpPr>
          <p:spPr>
            <a:xfrm>
              <a:off x="4208208" y="3596608"/>
              <a:ext cx="1661650" cy="1820966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94177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Member Forces by Vector Analysis(#2)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06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uilding, sitting&#10;&#10;Description generated with high confidence">
            <a:extLst>
              <a:ext uri="{FF2B5EF4-FFF2-40B4-BE49-F238E27FC236}">
                <a16:creationId xmlns:a16="http://schemas.microsoft.com/office/drawing/2014/main" id="{F217A5A2-7B1E-46C6-867B-C0C426151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4" y="1947938"/>
            <a:ext cx="3756576" cy="28387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F695F2-D973-4272-AA6E-77D01A87E001}"/>
              </a:ext>
            </a:extLst>
          </p:cNvPr>
          <p:cNvSpPr txBox="1"/>
          <p:nvPr/>
        </p:nvSpPr>
        <p:spPr>
          <a:xfrm>
            <a:off x="463628" y="331471"/>
            <a:ext cx="1103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err="1"/>
              <a:t>eg</a:t>
            </a:r>
            <a:r>
              <a:rPr lang="en-AU" sz="3600" b="1" dirty="0"/>
              <a:t> Use a Scale of 2cm to 1 N </a:t>
            </a:r>
            <a:r>
              <a:rPr lang="en-AU" sz="3600" b="1" dirty="0">
                <a:sym typeface="Wingdings" panose="05000000000000000000" pitchFamily="2" charset="2"/>
              </a:rPr>
              <a:t>so 4.89 N  9.78 cm</a:t>
            </a:r>
            <a:endParaRPr lang="en-AU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8568646" y="2200249"/>
            <a:ext cx="2011680" cy="2390775"/>
            <a:chOff x="6404180" y="2019793"/>
            <a:chExt cx="2011680" cy="23907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B6192B-19AC-4747-9EE3-0CC75D0178E1}"/>
                </a:ext>
              </a:extLst>
            </p:cNvPr>
            <p:cNvGrpSpPr/>
            <p:nvPr/>
          </p:nvGrpSpPr>
          <p:grpSpPr>
            <a:xfrm rot="10800000">
              <a:off x="6404181" y="2065331"/>
              <a:ext cx="584775" cy="2185758"/>
              <a:chOff x="4537381" y="224933"/>
              <a:chExt cx="584775" cy="2185758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E195BD4-4423-460B-A0AB-7EF73C3F1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4699" y="224933"/>
                <a:ext cx="27301" cy="218575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26D3B4-3FC4-4440-9308-5B1CA185A888}"/>
                  </a:ext>
                </a:extLst>
              </p:cNvPr>
              <p:cNvSpPr txBox="1"/>
              <p:nvPr/>
            </p:nvSpPr>
            <p:spPr>
              <a:xfrm rot="5400000">
                <a:off x="4223429" y="1053769"/>
                <a:ext cx="12126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>
                    <a:solidFill>
                      <a:srgbClr val="0070C0"/>
                    </a:solidFill>
                  </a:rPr>
                  <a:t>4.89N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370B37-4463-44B4-949D-D97FA7F31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0669" y="2019793"/>
              <a:ext cx="666750" cy="2390775"/>
            </a:xfrm>
            <a:prstGeom prst="rect">
              <a:avLst/>
            </a:prstGeom>
            <a:ln w="6350">
              <a:noFill/>
            </a:ln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7E3425-EE05-4159-8A6E-77EA1486818E}"/>
                </a:ext>
              </a:extLst>
            </p:cNvPr>
            <p:cNvCxnSpPr/>
            <p:nvPr/>
          </p:nvCxnSpPr>
          <p:spPr>
            <a:xfrm>
              <a:off x="6404180" y="4260233"/>
              <a:ext cx="2011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4A57C0-D497-4E6A-95F1-FEF1C3514D77}"/>
                </a:ext>
              </a:extLst>
            </p:cNvPr>
            <p:cNvCxnSpPr/>
            <p:nvPr/>
          </p:nvCxnSpPr>
          <p:spPr>
            <a:xfrm>
              <a:off x="6404180" y="4260233"/>
              <a:ext cx="2011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1999D4-687A-4A52-9DEE-FDEA23AEA5B1}"/>
                </a:ext>
              </a:extLst>
            </p:cNvPr>
            <p:cNvSpPr txBox="1"/>
            <p:nvPr/>
          </p:nvSpPr>
          <p:spPr>
            <a:xfrm rot="16200000">
              <a:off x="7229007" y="2868255"/>
              <a:ext cx="1381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rgbClr val="FF0000"/>
                  </a:solidFill>
                </a:rPr>
                <a:t>9.78cm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35900" y="1971128"/>
            <a:ext cx="2383552" cy="2815602"/>
            <a:chOff x="174453" y="2840679"/>
            <a:chExt cx="3319819" cy="39215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FD52FA-353B-41EB-B72A-9B7562F8A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453" y="2858225"/>
              <a:ext cx="3319819" cy="3904033"/>
            </a:xfrm>
            <a:prstGeom prst="rect">
              <a:avLst/>
            </a:prstGeom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15921EA-EBD3-430B-9965-D106A1675EBA}"/>
                </a:ext>
              </a:extLst>
            </p:cNvPr>
            <p:cNvCxnSpPr>
              <a:cxnSpLocks/>
            </p:cNvCxnSpPr>
            <p:nvPr/>
          </p:nvCxnSpPr>
          <p:spPr>
            <a:xfrm>
              <a:off x="1887080" y="5016137"/>
              <a:ext cx="1499215" cy="1631551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A5EBFE7-A9B2-4F11-8DF5-8D491A88B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354" y="5016137"/>
              <a:ext cx="1577592" cy="1631551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80F4A47-5A8A-4B96-B132-AA2619A61100}"/>
                </a:ext>
              </a:extLst>
            </p:cNvPr>
            <p:cNvGrpSpPr/>
            <p:nvPr/>
          </p:nvGrpSpPr>
          <p:grpSpPr>
            <a:xfrm>
              <a:off x="861995" y="2840679"/>
              <a:ext cx="1014658" cy="2185758"/>
              <a:chOff x="861995" y="2840679"/>
              <a:chExt cx="1014658" cy="2185758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CDD756D-7FEF-4B6C-937F-EA765B33FAC1}"/>
                  </a:ext>
                </a:extLst>
              </p:cNvPr>
              <p:cNvGrpSpPr/>
              <p:nvPr/>
            </p:nvGrpSpPr>
            <p:grpSpPr>
              <a:xfrm rot="10800000">
                <a:off x="1334380" y="2840679"/>
                <a:ext cx="542273" cy="2185758"/>
                <a:chOff x="4544699" y="224933"/>
                <a:chExt cx="542273" cy="2185758"/>
              </a:xfrm>
            </p:grpSpPr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0A4BAE5A-AA6A-4303-ABDF-EE7C441F7A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4699" y="224933"/>
                  <a:ext cx="27301" cy="218575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DFBDA57-E509-4514-A2DF-A823F4F231DF}"/>
                    </a:ext>
                  </a:extLst>
                </p:cNvPr>
                <p:cNvSpPr txBox="1"/>
                <p:nvPr/>
              </p:nvSpPr>
              <p:spPr>
                <a:xfrm rot="5400000">
                  <a:off x="4223429" y="1088956"/>
                  <a:ext cx="1212680" cy="514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b="1" dirty="0">
                      <a:solidFill>
                        <a:srgbClr val="0070C0"/>
                      </a:solidFill>
                    </a:rPr>
                    <a:t>4.89N</a:t>
                  </a:r>
                </a:p>
              </p:txBody>
            </p:sp>
          </p:grp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DF11416-21B8-422E-9A60-5ADBC978EA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1995" y="2893964"/>
                <a:ext cx="995425" cy="1039594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0F8DE366-E712-49CB-AE63-F76D55CCF7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66" y="3935827"/>
                <a:ext cx="993680" cy="1062451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694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building, sitting&#10;&#10;Description generated with high confidence">
            <a:extLst>
              <a:ext uri="{FF2B5EF4-FFF2-40B4-BE49-F238E27FC236}">
                <a16:creationId xmlns:a16="http://schemas.microsoft.com/office/drawing/2014/main" id="{8D41D2EF-228A-410A-8795-05BDF1D12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8" y="1745431"/>
            <a:ext cx="4769536" cy="360427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8969" y="1052055"/>
            <a:ext cx="3285732" cy="4823338"/>
            <a:chOff x="6888415" y="694264"/>
            <a:chExt cx="4202377" cy="620094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B8D432-A8A5-4D28-97FA-568ED98C4C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42851" y="1866952"/>
              <a:ext cx="37517" cy="457140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9AA125-99EC-4A94-B8E5-D59945532D91}"/>
                </a:ext>
              </a:extLst>
            </p:cNvPr>
            <p:cNvSpPr txBox="1"/>
            <p:nvPr/>
          </p:nvSpPr>
          <p:spPr>
            <a:xfrm rot="16200000">
              <a:off x="8552159" y="3887252"/>
              <a:ext cx="1453553" cy="590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0070C0"/>
                  </a:solidFill>
                </a:rPr>
                <a:t>4.89N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ACD5D41-B68F-4FF0-B3B9-53D1E3411F76}"/>
                </a:ext>
              </a:extLst>
            </p:cNvPr>
            <p:cNvCxnSpPr>
              <a:cxnSpLocks/>
            </p:cNvCxnSpPr>
            <p:nvPr/>
          </p:nvCxnSpPr>
          <p:spPr>
            <a:xfrm>
              <a:off x="7557823" y="4187291"/>
              <a:ext cx="2105355" cy="2251063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D553E67-710F-4563-8DC1-DE6DEF93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332" y="1829374"/>
              <a:ext cx="1374460" cy="4928420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B132396-FE19-457F-B166-3BA478282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605550">
              <a:off x="8879924" y="694264"/>
              <a:ext cx="1374460" cy="4928420"/>
            </a:xfrm>
            <a:prstGeom prst="rect">
              <a:avLst/>
            </a:prstGeom>
            <a:ln w="6350">
              <a:noFill/>
            </a:ln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345610-5E56-4D6C-9240-F81B334DC837}"/>
                </a:ext>
              </a:extLst>
            </p:cNvPr>
            <p:cNvGrpSpPr/>
            <p:nvPr/>
          </p:nvGrpSpPr>
          <p:grpSpPr>
            <a:xfrm>
              <a:off x="7072934" y="1426464"/>
              <a:ext cx="2939746" cy="3044279"/>
              <a:chOff x="7072934" y="1426464"/>
              <a:chExt cx="2939746" cy="304427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87F3941-140C-4DED-B984-0A6D9AC604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0893" y="1926611"/>
                <a:ext cx="2051208" cy="2255872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7359DE1-3B6D-4952-AFC5-E2718D428A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98864" y="1426464"/>
                <a:ext cx="813816" cy="791169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FF4B5C7-F5BE-413F-8F57-CFF2BCF8EF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72934" y="3650978"/>
                <a:ext cx="772204" cy="819765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AAEF77-3214-4F12-9109-83E85FBF1260}"/>
                </a:ext>
              </a:extLst>
            </p:cNvPr>
            <p:cNvSpPr txBox="1"/>
            <p:nvPr/>
          </p:nvSpPr>
          <p:spPr>
            <a:xfrm rot="18817441">
              <a:off x="7810883" y="1470765"/>
              <a:ext cx="1835396" cy="113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AU" sz="2000" b="1" dirty="0">
                  <a:solidFill>
                    <a:srgbClr val="00B050"/>
                  </a:solidFill>
                </a:rPr>
                <a:t>6.80cm </a:t>
              </a:r>
              <a:r>
                <a:rPr lang="en-AU" sz="2000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 3.40N</a:t>
              </a:r>
              <a:endParaRPr lang="en-AU" sz="2000" b="1" dirty="0">
                <a:solidFill>
                  <a:srgbClr val="00B050"/>
                </a:solidFill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4592AE5-6F95-4CDD-A124-C1D5E610C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071275">
              <a:off x="8058684" y="1854790"/>
              <a:ext cx="1374460" cy="4928420"/>
            </a:xfrm>
            <a:prstGeom prst="rect">
              <a:avLst/>
            </a:prstGeom>
            <a:ln w="6350">
              <a:noFill/>
            </a:ln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E053AF9-7648-4D84-9712-4D989506E8A5}"/>
                </a:ext>
              </a:extLst>
            </p:cNvPr>
            <p:cNvGrpSpPr/>
            <p:nvPr/>
          </p:nvGrpSpPr>
          <p:grpSpPr>
            <a:xfrm>
              <a:off x="6888415" y="4190030"/>
              <a:ext cx="2856909" cy="2705176"/>
              <a:chOff x="6888415" y="4190030"/>
              <a:chExt cx="2856909" cy="270517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28BA862-56A5-4044-9C15-BDBCCE84D8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8415" y="4190030"/>
                <a:ext cx="678555" cy="676249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D422B7-5500-4D38-BB94-A62E962E05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91655" y="6386738"/>
                <a:ext cx="553669" cy="50846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B3302C-E412-4045-B93B-45F77EFD0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0670" y="4639605"/>
                <a:ext cx="2139670" cy="219633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F0DB60-7E27-4D53-A089-26F5E79D71D0}"/>
                </a:ext>
              </a:extLst>
            </p:cNvPr>
            <p:cNvSpPr txBox="1"/>
            <p:nvPr/>
          </p:nvSpPr>
          <p:spPr>
            <a:xfrm rot="2761080">
              <a:off x="6986217" y="5231057"/>
              <a:ext cx="2624123" cy="58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AU" b="1" dirty="0">
                  <a:solidFill>
                    <a:srgbClr val="00B050"/>
                  </a:solidFill>
                </a:rPr>
                <a:t>6.6cm </a:t>
              </a:r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 3.3N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66386" cy="28472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90916" y="6263027"/>
            <a:ext cx="3660761" cy="367719"/>
            <a:chOff x="390916" y="6263027"/>
            <a:chExt cx="3912714" cy="36771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94177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Member Forces by Analysis-2 (</a:t>
            </a:r>
            <a:r>
              <a:rPr lang="en-AU" sz="3300" b="1" spc="-150" dirty="0" err="1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cont</a:t>
            </a:r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909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building, sitting&#10;&#10;Description generated with high confidence">
            <a:extLst>
              <a:ext uri="{FF2B5EF4-FFF2-40B4-BE49-F238E27FC236}">
                <a16:creationId xmlns:a16="http://schemas.microsoft.com/office/drawing/2014/main" id="{8D41D2EF-228A-410A-8795-05BDF1D12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6" y="1802332"/>
            <a:ext cx="4769536" cy="36042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10E246-CEF6-4730-801F-D3022AAE4D40}"/>
              </a:ext>
            </a:extLst>
          </p:cNvPr>
          <p:cNvGrpSpPr/>
          <p:nvPr/>
        </p:nvGrpSpPr>
        <p:grpSpPr>
          <a:xfrm>
            <a:off x="10225150" y="1225901"/>
            <a:ext cx="1648055" cy="3506357"/>
            <a:chOff x="9696900" y="1966680"/>
            <a:chExt cx="1648055" cy="350635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81B26E1-28A6-44F0-9B0C-ED163B0E86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96900" y="1966680"/>
              <a:ext cx="134000" cy="350635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BA7C6B-9401-4382-8291-3F658C80C017}"/>
                </a:ext>
              </a:extLst>
            </p:cNvPr>
            <p:cNvSpPr txBox="1"/>
            <p:nvPr/>
          </p:nvSpPr>
          <p:spPr>
            <a:xfrm>
              <a:off x="9860607" y="3396692"/>
              <a:ext cx="1484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0070C0"/>
                  </a:solidFill>
                </a:rPr>
                <a:t>4.89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2EDF82-40F1-480D-9A20-1B9CD8CE6117}"/>
              </a:ext>
            </a:extLst>
          </p:cNvPr>
          <p:cNvGrpSpPr/>
          <p:nvPr/>
        </p:nvGrpSpPr>
        <p:grpSpPr>
          <a:xfrm>
            <a:off x="8610192" y="1129430"/>
            <a:ext cx="1648055" cy="1823371"/>
            <a:chOff x="8081942" y="1870209"/>
            <a:chExt cx="1648055" cy="182337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C1792C0-A8A8-4745-A449-5DAE2A4BDB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1942" y="1977313"/>
              <a:ext cx="1648055" cy="171626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094F7E-20BF-4DE0-9B6F-EF9D2DF534C4}"/>
                </a:ext>
              </a:extLst>
            </p:cNvPr>
            <p:cNvSpPr txBox="1"/>
            <p:nvPr/>
          </p:nvSpPr>
          <p:spPr>
            <a:xfrm rot="18823283">
              <a:off x="8080617" y="2367707"/>
              <a:ext cx="1456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00B050"/>
                  </a:solidFill>
                </a:rPr>
                <a:t>3.54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AAFD6D-9B04-4286-B59E-EAA7FC3EF68B}"/>
              </a:ext>
            </a:extLst>
          </p:cNvPr>
          <p:cNvGrpSpPr/>
          <p:nvPr/>
        </p:nvGrpSpPr>
        <p:grpSpPr>
          <a:xfrm>
            <a:off x="8649492" y="2947179"/>
            <a:ext cx="1470116" cy="1711583"/>
            <a:chOff x="8121242" y="3687958"/>
            <a:chExt cx="1470116" cy="171158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6C540F8-21D2-445D-BBF0-62A7E0F6573F}"/>
                </a:ext>
              </a:extLst>
            </p:cNvPr>
            <p:cNvCxnSpPr>
              <a:cxnSpLocks/>
            </p:cNvCxnSpPr>
            <p:nvPr/>
          </p:nvCxnSpPr>
          <p:spPr>
            <a:xfrm>
              <a:off x="8121242" y="3687958"/>
              <a:ext cx="1470116" cy="159792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5CA1A5-06D2-40F0-A635-6D07562F6340}"/>
                </a:ext>
              </a:extLst>
            </p:cNvPr>
            <p:cNvSpPr txBox="1"/>
            <p:nvPr/>
          </p:nvSpPr>
          <p:spPr>
            <a:xfrm rot="2783467">
              <a:off x="8020883" y="4570909"/>
              <a:ext cx="1195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00B050"/>
                  </a:solidFill>
                </a:rPr>
                <a:t>3.26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83B74-E52A-4F88-9FF1-C6B18FA320F4}"/>
              </a:ext>
            </a:extLst>
          </p:cNvPr>
          <p:cNvGrpSpPr/>
          <p:nvPr/>
        </p:nvGrpSpPr>
        <p:grpSpPr>
          <a:xfrm>
            <a:off x="9035327" y="4253270"/>
            <a:ext cx="3156673" cy="1407634"/>
            <a:chOff x="8507077" y="4994049"/>
            <a:chExt cx="3156673" cy="140763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B117C22-55FF-4DDF-89D1-EAFD181EAB8E}"/>
                </a:ext>
              </a:extLst>
            </p:cNvPr>
            <p:cNvSpPr/>
            <p:nvPr/>
          </p:nvSpPr>
          <p:spPr>
            <a:xfrm>
              <a:off x="9319265" y="4994049"/>
              <a:ext cx="755269" cy="7552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B3EDEB-C141-43D1-BF54-D46FE5366477}"/>
                </a:ext>
              </a:extLst>
            </p:cNvPr>
            <p:cNvSpPr txBox="1"/>
            <p:nvPr/>
          </p:nvSpPr>
          <p:spPr>
            <a:xfrm>
              <a:off x="8507077" y="5940018"/>
              <a:ext cx="3156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i="1" dirty="0">
                  <a:solidFill>
                    <a:srgbClr val="FF0000"/>
                  </a:solidFill>
                </a:rPr>
                <a:t>Error ~ 10%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05C42E-A94F-4986-BEBF-DD9E836119BC}"/>
              </a:ext>
            </a:extLst>
          </p:cNvPr>
          <p:cNvGrpSpPr/>
          <p:nvPr/>
        </p:nvGrpSpPr>
        <p:grpSpPr>
          <a:xfrm>
            <a:off x="5640070" y="2277949"/>
            <a:ext cx="2548635" cy="2438758"/>
            <a:chOff x="3517281" y="2247013"/>
            <a:chExt cx="4240929" cy="40580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58E17B-37AD-4783-A6B1-67699C8CB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9035" y="2247013"/>
              <a:ext cx="4059175" cy="322291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D83B16-B943-422F-BCD6-FA6EAD88306D}"/>
                </a:ext>
              </a:extLst>
            </p:cNvPr>
            <p:cNvSpPr/>
            <p:nvPr/>
          </p:nvSpPr>
          <p:spPr>
            <a:xfrm>
              <a:off x="3517281" y="2247013"/>
              <a:ext cx="3979700" cy="40580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66386" cy="28472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90916" y="6263027"/>
            <a:ext cx="3660761" cy="367719"/>
            <a:chOff x="390916" y="6263027"/>
            <a:chExt cx="3912714" cy="3677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94177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Observed Member Forces: Error Analysis</a:t>
            </a:r>
          </a:p>
        </p:txBody>
      </p:sp>
    </p:spTree>
    <p:extLst>
      <p:ext uri="{BB962C8B-B14F-4D97-AF65-F5344CB8AC3E}">
        <p14:creationId xmlns:p14="http://schemas.microsoft.com/office/powerpoint/2010/main" val="26198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B89B0-7DCE-431D-8E8B-128A77830FA3}"/>
              </a:ext>
            </a:extLst>
          </p:cNvPr>
          <p:cNvSpPr txBox="1"/>
          <p:nvPr/>
        </p:nvSpPr>
        <p:spPr>
          <a:xfrm>
            <a:off x="1113323" y="1576850"/>
            <a:ext cx="1036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There are many more experiments and their results that are progressively being added to the four thematic Modules in </a:t>
            </a:r>
            <a:r>
              <a:rPr lang="en-AU" sz="2800" dirty="0">
                <a:hlinkClick r:id="rId2"/>
              </a:rPr>
              <a:t>www.Mechanics-Lab.com</a:t>
            </a:r>
            <a:r>
              <a:rPr lang="en-AU" sz="2800" dirty="0"/>
              <a:t> that are available for access to subscribing institutions. </a:t>
            </a:r>
            <a:br>
              <a:rPr lang="en-AU" sz="2800" dirty="0"/>
            </a:br>
            <a:br>
              <a:rPr lang="en-AU" sz="2800" dirty="0"/>
            </a:br>
            <a:r>
              <a:rPr lang="en-AU" sz="2800" dirty="0"/>
              <a:t>Please subscribe so that we can continue to progress the rate, range and extent of this valuable repository of experiments that supports the teaching &amp; learning of fundamental engineering concepts and beyond.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460EE-8C3D-4ED3-A850-D7CC1DD12FF3}"/>
              </a:ext>
            </a:extLst>
          </p:cNvPr>
          <p:cNvSpPr txBox="1"/>
          <p:nvPr/>
        </p:nvSpPr>
        <p:spPr>
          <a:xfrm>
            <a:off x="1113323" y="5695449"/>
            <a:ext cx="98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hlinkClick r:id="rId3"/>
              </a:rPr>
              <a:t>Link to Subscription Page</a:t>
            </a:r>
            <a:endParaRPr lang="en-AU" sz="24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CB1920-3B95-464F-BE16-CEC473CA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05" y="1184687"/>
            <a:ext cx="11193280" cy="65778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Montserrat" panose="00000500000000000000" pitchFamily="2" charset="0"/>
              </a:rPr>
              <a:t>We use a simplified form of photogrammetry  to perform measurements of the </a:t>
            </a:r>
            <a:r>
              <a:rPr lang="en-US" sz="2000" dirty="0">
                <a:solidFill>
                  <a:srgbClr val="00B050"/>
                </a:solidFill>
                <a:latin typeface="Montserrat" panose="00000500000000000000" pitchFamily="2" charset="0"/>
              </a:rPr>
              <a:t>elongation</a:t>
            </a:r>
            <a:r>
              <a:rPr lang="en-US" sz="2000" dirty="0">
                <a:solidFill>
                  <a:srgbClr val="6F5E46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>
                <a:latin typeface="Montserrat" panose="00000500000000000000" pitchFamily="2" charset="0"/>
              </a:rPr>
              <a:t>(or </a:t>
            </a:r>
            <a:r>
              <a:rPr lang="en-US" sz="2000" dirty="0">
                <a:solidFill>
                  <a:srgbClr val="FF0000"/>
                </a:solidFill>
                <a:latin typeface="Montserrat" panose="00000500000000000000" pitchFamily="2" charset="0"/>
              </a:rPr>
              <a:t>contraction</a:t>
            </a:r>
            <a:r>
              <a:rPr lang="en-US" sz="2000" dirty="0">
                <a:latin typeface="Montserrat" panose="00000500000000000000" pitchFamily="2" charset="0"/>
              </a:rPr>
              <a:t>) of the internally sprung Truss members/bars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FDB36D4-EBB6-464C-99BB-D607C1E076D6}"/>
              </a:ext>
            </a:extLst>
          </p:cNvPr>
          <p:cNvSpPr txBox="1">
            <a:spLocks/>
          </p:cNvSpPr>
          <p:nvPr/>
        </p:nvSpPr>
        <p:spPr>
          <a:xfrm>
            <a:off x="335105" y="1938760"/>
            <a:ext cx="10186282" cy="694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Montserrat" panose="00000500000000000000" pitchFamily="2" charset="0"/>
              </a:rPr>
              <a:t>Let us consider a Pin-jointed Truss member in “isolation” prior to any load being applied to the Truss – its “unloaded” condition (state  “0”)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6EB21C-2CE0-4C9D-A37E-AA640C60CC00}"/>
              </a:ext>
            </a:extLst>
          </p:cNvPr>
          <p:cNvGrpSpPr/>
          <p:nvPr/>
        </p:nvGrpSpPr>
        <p:grpSpPr>
          <a:xfrm>
            <a:off x="351505" y="4264280"/>
            <a:ext cx="5826563" cy="1239465"/>
            <a:chOff x="172750" y="4407127"/>
            <a:chExt cx="5826563" cy="1239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A0DE78F-0F40-4074-A89D-9BCD937C2028}"/>
                    </a:ext>
                  </a:extLst>
                </p:cNvPr>
                <p:cNvSpPr txBox="1"/>
                <p:nvPr/>
              </p:nvSpPr>
              <p:spPr>
                <a:xfrm>
                  <a:off x="3602503" y="4459920"/>
                  <a:ext cx="2396810" cy="8298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𝒓𝒆𝒂𝒍</m:t>
                                    </m:r>
                                    <m: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𝒓𝒆𝒂𝒍</m:t>
                                    </m:r>
                                    <m: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A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AU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A0DE78F-0F40-4074-A89D-9BCD937C2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503" y="4459920"/>
                  <a:ext cx="2396810" cy="8298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50575F3-2B9D-4F10-B391-086FE13F6FB3}"/>
                </a:ext>
              </a:extLst>
            </p:cNvPr>
            <p:cNvGrpSpPr/>
            <p:nvPr/>
          </p:nvGrpSpPr>
          <p:grpSpPr>
            <a:xfrm>
              <a:off x="172750" y="4407127"/>
              <a:ext cx="3633706" cy="1239465"/>
              <a:chOff x="172750" y="4407127"/>
              <a:chExt cx="3633706" cy="123946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106078-2DAC-4DCC-B41C-3CDD48E52047}"/>
                  </a:ext>
                </a:extLst>
              </p:cNvPr>
              <p:cNvSpPr txBox="1"/>
              <p:nvPr/>
            </p:nvSpPr>
            <p:spPr>
              <a:xfrm>
                <a:off x="172750" y="4938706"/>
                <a:ext cx="36337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/>
                  <a:t>is the same in photo dimensions as for the </a:t>
                </a:r>
                <a:r>
                  <a:rPr lang="en-AU" sz="2000" b="1" dirty="0">
                    <a:solidFill>
                      <a:srgbClr val="7030A0"/>
                    </a:solidFill>
                  </a:rPr>
                  <a:t>real</a:t>
                </a:r>
                <a:r>
                  <a:rPr lang="en-AU" sz="2000" dirty="0"/>
                  <a:t> dimensions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E9E287C-08F7-48B2-A8CE-C5B6F6795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987" y="4407127"/>
                <a:ext cx="2805557" cy="53157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CCD025-61FC-4A8C-9BF2-DEAD9BDE5396}"/>
                  </a:ext>
                </a:extLst>
              </p:cNvPr>
              <p:cNvSpPr txBox="1"/>
              <p:nvPr/>
            </p:nvSpPr>
            <p:spPr>
              <a:xfrm>
                <a:off x="6849589" y="5288424"/>
                <a:ext cx="4842608" cy="691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AU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𝒓𝒆𝒂𝒍</m:t>
                              </m:r>
                              <m:r>
                                <a:rPr lang="en-AU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A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A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𝒎𝒎</m:t>
                          </m:r>
                          <m:r>
                            <a:rPr lang="en-A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→</m:t>
                          </m:r>
                          <m:r>
                            <a:rPr lang="en-A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𝒓𝒆𝒂𝒍</m:t>
                          </m:r>
                          <m:r>
                            <a:rPr lang="en-A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AU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AU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CCD025-61FC-4A8C-9BF2-DEAD9BDE5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589" y="5288424"/>
                <a:ext cx="4842608" cy="6915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7018E26-9CA8-43E0-B027-CB0A1080C4FE}"/>
              </a:ext>
            </a:extLst>
          </p:cNvPr>
          <p:cNvGrpSpPr/>
          <p:nvPr/>
        </p:nvGrpSpPr>
        <p:grpSpPr>
          <a:xfrm>
            <a:off x="6729027" y="4286316"/>
            <a:ext cx="5264720" cy="1033357"/>
            <a:chOff x="3613466" y="4334457"/>
            <a:chExt cx="5264720" cy="1033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D5F225-4562-4A26-9789-1110028B8CC0}"/>
                    </a:ext>
                  </a:extLst>
                </p:cNvPr>
                <p:cNvSpPr txBox="1"/>
                <p:nvPr/>
              </p:nvSpPr>
              <p:spPr>
                <a:xfrm>
                  <a:off x="3713658" y="4676278"/>
                  <a:ext cx="2642582" cy="6915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AU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𝒓𝒆𝒂𝒍</m:t>
                            </m:r>
                            <m:r>
                              <a:rPr lang="en-AU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AU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AU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AU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AU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𝒓𝒆𝒂𝒍</m:t>
                            </m:r>
                            <m:r>
                              <a:rPr lang="en-AU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AU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FD5F225-4562-4A26-9789-1110028B8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658" y="4676278"/>
                  <a:ext cx="2642582" cy="691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7BA5F7-552E-42EF-B9F3-F0DA46A71B7B}"/>
                </a:ext>
              </a:extLst>
            </p:cNvPr>
            <p:cNvSpPr txBox="1"/>
            <p:nvPr/>
          </p:nvSpPr>
          <p:spPr>
            <a:xfrm>
              <a:off x="3613466" y="4334457"/>
              <a:ext cx="5264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/>
                <a:t>The “real” Truss member’s gap length is: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20981D-BD76-47C5-9074-48623D7CA38F}"/>
              </a:ext>
            </a:extLst>
          </p:cNvPr>
          <p:cNvGrpSpPr/>
          <p:nvPr/>
        </p:nvGrpSpPr>
        <p:grpSpPr>
          <a:xfrm>
            <a:off x="6734809" y="5491943"/>
            <a:ext cx="2425982" cy="805385"/>
            <a:chOff x="3425015" y="5810442"/>
            <a:chExt cx="2425982" cy="80538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853191-AE95-42CA-889D-3CEC00F43C21}"/>
                </a:ext>
              </a:extLst>
            </p:cNvPr>
            <p:cNvSpPr/>
            <p:nvPr/>
          </p:nvSpPr>
          <p:spPr>
            <a:xfrm>
              <a:off x="3439631" y="6246495"/>
              <a:ext cx="24113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>
                  <a:solidFill>
                    <a:srgbClr val="7030A0"/>
                  </a:solidFill>
                </a:rPr>
                <a:t>(For all Truss members)</a:t>
              </a:r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F5A8FA7-5614-4D80-AD00-712E65BDE08C}"/>
                </a:ext>
              </a:extLst>
            </p:cNvPr>
            <p:cNvSpPr/>
            <p:nvPr/>
          </p:nvSpPr>
          <p:spPr>
            <a:xfrm>
              <a:off x="3425015" y="5810442"/>
              <a:ext cx="2411366" cy="802883"/>
            </a:xfrm>
            <a:prstGeom prst="trapezoid">
              <a:avLst>
                <a:gd name="adj" fmla="val 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05C2E6-43E2-4FB3-A91E-661D21F4F5A5}"/>
              </a:ext>
            </a:extLst>
          </p:cNvPr>
          <p:cNvGrpSpPr/>
          <p:nvPr/>
        </p:nvGrpSpPr>
        <p:grpSpPr>
          <a:xfrm>
            <a:off x="7784338" y="2893814"/>
            <a:ext cx="3108064" cy="1353301"/>
            <a:chOff x="7784338" y="2893814"/>
            <a:chExt cx="3108064" cy="13533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F852878-B8D7-4271-A1FC-E5D21D2483C4}"/>
                </a:ext>
              </a:extLst>
            </p:cNvPr>
            <p:cNvGrpSpPr/>
            <p:nvPr/>
          </p:nvGrpSpPr>
          <p:grpSpPr>
            <a:xfrm>
              <a:off x="8150510" y="2893814"/>
              <a:ext cx="2741892" cy="1353301"/>
              <a:chOff x="8150510" y="2893814"/>
              <a:chExt cx="2741892" cy="135330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541B4C3-1B38-4531-A8DB-26807F936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78186" y="2893814"/>
                <a:ext cx="2014216" cy="1353301"/>
              </a:xfrm>
              <a:prstGeom prst="rect">
                <a:avLst/>
              </a:prstGeom>
            </p:spPr>
          </p:pic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F11BE4C-2339-4A16-8544-7DEB0E9BEB34}"/>
                  </a:ext>
                </a:extLst>
              </p:cNvPr>
              <p:cNvSpPr/>
              <p:nvPr/>
            </p:nvSpPr>
            <p:spPr>
              <a:xfrm>
                <a:off x="8150510" y="3524975"/>
                <a:ext cx="625761" cy="345243"/>
              </a:xfrm>
              <a:prstGeom prst="rightArrow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01D265-B662-4CA8-9DA8-C2526E5974C1}"/>
                </a:ext>
              </a:extLst>
            </p:cNvPr>
            <p:cNvSpPr txBox="1"/>
            <p:nvPr/>
          </p:nvSpPr>
          <p:spPr>
            <a:xfrm>
              <a:off x="7784338" y="2985819"/>
              <a:ext cx="1461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b="1" dirty="0">
                  <a:solidFill>
                    <a:srgbClr val="FF0000"/>
                  </a:solidFill>
                </a:rPr>
                <a:t>Photo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079869-2035-4C31-8762-1F93AB426CEB}"/>
              </a:ext>
            </a:extLst>
          </p:cNvPr>
          <p:cNvGrpSpPr/>
          <p:nvPr/>
        </p:nvGrpSpPr>
        <p:grpSpPr>
          <a:xfrm>
            <a:off x="351505" y="2876476"/>
            <a:ext cx="7432834" cy="1181218"/>
            <a:chOff x="351505" y="2876476"/>
            <a:chExt cx="7432834" cy="11812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78CAC53-5C6F-48EF-83EA-D87538151E39}"/>
                </a:ext>
              </a:extLst>
            </p:cNvPr>
            <p:cNvGrpSpPr/>
            <p:nvPr/>
          </p:nvGrpSpPr>
          <p:grpSpPr>
            <a:xfrm>
              <a:off x="351505" y="2876476"/>
              <a:ext cx="7432834" cy="1181218"/>
              <a:chOff x="351505" y="2876476"/>
              <a:chExt cx="7432834" cy="118121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D2A7087-CCA2-4201-8568-CBCBE314F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505" y="2876476"/>
                <a:ext cx="7432834" cy="118121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683063F-1573-4C97-B10B-5805D01C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6524" y="3767607"/>
                <a:ext cx="695325" cy="276225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5F18FE-6ED9-454D-8999-AA3540F086D5}"/>
                </a:ext>
              </a:extLst>
            </p:cNvPr>
            <p:cNvCxnSpPr/>
            <p:nvPr/>
          </p:nvCxnSpPr>
          <p:spPr>
            <a:xfrm>
              <a:off x="2379712" y="3328189"/>
              <a:ext cx="0" cy="647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74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576681-DBD6-4531-873C-07DC7ADB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3" y="2417927"/>
            <a:ext cx="8915539" cy="14735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CB1920-3B95-464F-BE16-CEC473CA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3" y="986866"/>
            <a:ext cx="11288221" cy="1848988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200" dirty="0">
                <a:latin typeface="Montserrat" panose="00000500000000000000" pitchFamily="2" charset="0"/>
              </a:rPr>
              <a:t>We use a simplified form of photogrammetry  to perform measurements of the </a:t>
            </a:r>
            <a:r>
              <a:rPr lang="en-US" sz="2200" dirty="0">
                <a:solidFill>
                  <a:srgbClr val="00B050"/>
                </a:solidFill>
                <a:latin typeface="Montserrat" panose="00000500000000000000" pitchFamily="2" charset="0"/>
              </a:rPr>
              <a:t>elongation</a:t>
            </a:r>
            <a:r>
              <a:rPr lang="en-US" sz="2200" dirty="0">
                <a:solidFill>
                  <a:srgbClr val="6F5E46"/>
                </a:solidFill>
                <a:latin typeface="Montserrat" panose="00000500000000000000" pitchFamily="2" charset="0"/>
              </a:rPr>
              <a:t> </a:t>
            </a:r>
            <a:r>
              <a:rPr lang="en-US" sz="2200" dirty="0">
                <a:latin typeface="Montserrat" panose="00000500000000000000" pitchFamily="2" charset="0"/>
              </a:rPr>
              <a:t>(or </a:t>
            </a:r>
            <a:r>
              <a:rPr lang="en-US" sz="2200" dirty="0">
                <a:solidFill>
                  <a:srgbClr val="FF0000"/>
                </a:solidFill>
                <a:latin typeface="Montserrat" panose="00000500000000000000" pitchFamily="2" charset="0"/>
              </a:rPr>
              <a:t>contraction</a:t>
            </a:r>
            <a:r>
              <a:rPr lang="en-US" sz="2200" dirty="0">
                <a:latin typeface="Montserrat" panose="00000500000000000000" pitchFamily="2" charset="0"/>
              </a:rPr>
              <a:t>) of the internally sprung Truss members/bars</a:t>
            </a:r>
            <a:br>
              <a:rPr lang="en-US" sz="2200" dirty="0">
                <a:solidFill>
                  <a:srgbClr val="6F5E46"/>
                </a:solidFill>
                <a:latin typeface="Montserrat" panose="00000500000000000000" pitchFamily="2" charset="0"/>
              </a:rPr>
            </a:br>
            <a:br>
              <a:rPr lang="en-US" sz="2200" dirty="0">
                <a:solidFill>
                  <a:srgbClr val="6F5E46"/>
                </a:solidFill>
                <a:latin typeface="Montserrat" panose="00000500000000000000" pitchFamily="2" charset="0"/>
              </a:rPr>
            </a:br>
            <a:r>
              <a:rPr lang="en-US" sz="2200" dirty="0">
                <a:latin typeface="Montserrat" panose="00000500000000000000" pitchFamily="2" charset="0"/>
              </a:rPr>
              <a:t>Let us consider the same Pin-jointed Truss member in “isolation” after load state “1” has been applied to the Truss, and this member is now in </a:t>
            </a:r>
            <a:r>
              <a:rPr lang="en-US" sz="2200" dirty="0">
                <a:solidFill>
                  <a:srgbClr val="00B050"/>
                </a:solidFill>
                <a:latin typeface="Montserrat" panose="00000500000000000000" pitchFamily="2" charset="0"/>
              </a:rPr>
              <a:t>Tension</a:t>
            </a:r>
            <a:b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6F5E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4735E0-7F9B-44B6-98D4-777FC07A129E}"/>
              </a:ext>
            </a:extLst>
          </p:cNvPr>
          <p:cNvGrpSpPr/>
          <p:nvPr/>
        </p:nvGrpSpPr>
        <p:grpSpPr>
          <a:xfrm>
            <a:off x="2363890" y="5191018"/>
            <a:ext cx="2794355" cy="1005864"/>
            <a:chOff x="2363890" y="5074055"/>
            <a:chExt cx="2794355" cy="1005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818E01-4850-4FFC-BD84-F838A088D778}"/>
                    </a:ext>
                  </a:extLst>
                </p:cNvPr>
                <p:cNvSpPr txBox="1"/>
                <p:nvPr/>
              </p:nvSpPr>
              <p:spPr>
                <a:xfrm>
                  <a:off x="2370243" y="5526691"/>
                  <a:ext cx="1583382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𝑟𝑒𝑎𝑙</m:t>
                                    </m:r>
                                    <m:r>
                                      <a:rPr lang="en-AU" sz="16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𝑟𝑒𝑎𝑙</m:t>
                                    </m:r>
                                    <m:r>
                                      <a:rPr lang="en-AU" sz="16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AU" sz="1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AU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AU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AU" sz="1600" dirty="0">
                    <a:latin typeface="Montserrat" panose="00000500000000000000" pitchFamily="2" charset="0"/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818E01-4850-4FFC-BD84-F838A088D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0243" y="5526691"/>
                  <a:ext cx="1583382" cy="5532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A8AE4A-69CF-4EA1-BA3D-9A5B4D4FACA8}"/>
                </a:ext>
              </a:extLst>
            </p:cNvPr>
            <p:cNvSpPr txBox="1"/>
            <p:nvPr/>
          </p:nvSpPr>
          <p:spPr>
            <a:xfrm>
              <a:off x="2363890" y="5074055"/>
              <a:ext cx="27943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latin typeface="Montserrat" panose="00000500000000000000" pitchFamily="2" charset="0"/>
                </a:rPr>
                <a:t>As previously, we can say: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8714D0-FDCA-4DD8-9B50-75F6EE1499CA}"/>
              </a:ext>
            </a:extLst>
          </p:cNvPr>
          <p:cNvGrpSpPr/>
          <p:nvPr/>
        </p:nvGrpSpPr>
        <p:grpSpPr>
          <a:xfrm>
            <a:off x="5512846" y="5160546"/>
            <a:ext cx="5139675" cy="911142"/>
            <a:chOff x="4834370" y="5451034"/>
            <a:chExt cx="5139675" cy="911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340863F-19DB-4DE0-93B9-0227A967A9D5}"/>
                    </a:ext>
                  </a:extLst>
                </p:cNvPr>
                <p:cNvSpPr txBox="1"/>
                <p:nvPr/>
              </p:nvSpPr>
              <p:spPr>
                <a:xfrm>
                  <a:off x="4834370" y="5451034"/>
                  <a:ext cx="51396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600" dirty="0">
                      <a:latin typeface="Montserrat" panose="00000500000000000000" pitchFamily="2" charset="0"/>
                    </a:rPr>
                    <a:t>And that: </a:t>
                  </a:r>
                  <a:r>
                    <a:rPr lang="en-AU" sz="1600" dirty="0">
                      <a:solidFill>
                        <a:srgbClr val="00B050"/>
                      </a:solidFill>
                      <a:latin typeface="Montserrat" panose="00000500000000000000" pitchFamily="2" charset="0"/>
                    </a:rPr>
                    <a:t>extension </a:t>
                  </a:r>
                  <a14:m>
                    <m:oMath xmlns:m="http://schemas.openxmlformats.org/officeDocument/2006/math">
                      <m:r>
                        <a:rPr lang="en-AU" sz="16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AU" sz="1600" b="0" i="1" baseline="-25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AU" sz="1600" dirty="0">
                      <a:solidFill>
                        <a:srgbClr val="00B050"/>
                      </a:solidFill>
                      <a:latin typeface="Montserrat" panose="00000500000000000000" pitchFamily="2" charset="0"/>
                    </a:rPr>
                    <a:t> </a:t>
                  </a:r>
                  <a:r>
                    <a:rPr lang="en-AU" sz="1600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= (</a:t>
                  </a:r>
                  <a:r>
                    <a:rPr lang="en-AU" sz="1600" i="1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b</a:t>
                  </a:r>
                  <a:r>
                    <a:rPr lang="en-AU" sz="1600" i="1" baseline="-25000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real,1</a:t>
                  </a:r>
                  <a:r>
                    <a:rPr lang="en-AU" sz="1600" i="1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 - b</a:t>
                  </a:r>
                  <a:r>
                    <a:rPr lang="en-AU" sz="1600" i="1" baseline="-25000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real,0</a:t>
                  </a:r>
                  <a:r>
                    <a:rPr lang="en-AU" sz="1600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 )</a:t>
                  </a:r>
                  <a:endParaRPr lang="en-AU" sz="1600" i="1" dirty="0">
                    <a:solidFill>
                      <a:srgbClr val="7030A0"/>
                    </a:solidFill>
                    <a:latin typeface="Montserrat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340863F-19DB-4DE0-93B9-0227A967A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70" y="5451034"/>
                  <a:ext cx="5139675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93" t="-5357" b="-2142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E4D58D6-5922-4BA2-8DD7-577144C949DA}"/>
                    </a:ext>
                  </a:extLst>
                </p:cNvPr>
                <p:cNvSpPr txBox="1"/>
                <p:nvPr/>
              </p:nvSpPr>
              <p:spPr>
                <a:xfrm>
                  <a:off x="4834370" y="5716615"/>
                  <a:ext cx="2943242" cy="645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1600" dirty="0">
                      <a:latin typeface="Montserrat" panose="00000500000000000000" pitchFamily="2" charset="0"/>
                    </a:rPr>
                    <a:t>Hence: </a:t>
                  </a:r>
                  <a14:m>
                    <m:oMath xmlns:m="http://schemas.openxmlformats.org/officeDocument/2006/math">
                      <m:r>
                        <a:rPr lang="en-AU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AU" sz="1600" b="0" i="1" baseline="-25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AU" sz="1600" dirty="0">
                      <a:solidFill>
                        <a:srgbClr val="00B050"/>
                      </a:solidFill>
                      <a:latin typeface="Montserrat" panose="00000500000000000000" pitchFamily="2" charset="0"/>
                    </a:rPr>
                    <a:t> = 13.0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AU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A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600" b="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AU" sz="1600" b="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6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AU" sz="1600" b="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A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600" b="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AU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6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AU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a14:m>
                  <a:endParaRPr lang="en-AU" sz="1600" i="1" dirty="0">
                    <a:solidFill>
                      <a:srgbClr val="7030A0"/>
                    </a:solidFill>
                    <a:latin typeface="Montserrat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E4D58D6-5922-4BA2-8DD7-577144C94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70" y="5716615"/>
                  <a:ext cx="2943242" cy="64556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3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96EFE6A-9932-4CA3-A352-ADFA4E939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247" y="3865298"/>
            <a:ext cx="7648986" cy="11754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E51665-7E72-4849-859E-FE752AA865B2}"/>
              </a:ext>
            </a:extLst>
          </p:cNvPr>
          <p:cNvGrpSpPr/>
          <p:nvPr/>
        </p:nvGrpSpPr>
        <p:grpSpPr>
          <a:xfrm>
            <a:off x="9281622" y="3154680"/>
            <a:ext cx="2751745" cy="1628775"/>
            <a:chOff x="9281622" y="3154680"/>
            <a:chExt cx="2751745" cy="16287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5DE699-7DDC-4424-94B4-FCE76D1A4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622" y="3154680"/>
              <a:ext cx="1885950" cy="1628775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A78B7B-172F-4000-8428-A68A51B8D934}"/>
                </a:ext>
              </a:extLst>
            </p:cNvPr>
            <p:cNvSpPr txBox="1"/>
            <p:nvPr/>
          </p:nvSpPr>
          <p:spPr>
            <a:xfrm>
              <a:off x="10203587" y="3352432"/>
              <a:ext cx="1829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Montserrat" panose="00000500000000000000" pitchFamily="2" charset="0"/>
                </a:rPr>
                <a:t>Image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39FBC31-6431-43E4-8F7A-FB4B5A822615}"/>
              </a:ext>
            </a:extLst>
          </p:cNvPr>
          <p:cNvGrpSpPr/>
          <p:nvPr/>
        </p:nvGrpSpPr>
        <p:grpSpPr>
          <a:xfrm>
            <a:off x="9828110" y="5129462"/>
            <a:ext cx="2225119" cy="1175625"/>
            <a:chOff x="9406730" y="5193771"/>
            <a:chExt cx="1938822" cy="11756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70A9FF-303F-4F6E-9DB6-8D3091B6A921}"/>
                </a:ext>
              </a:extLst>
            </p:cNvPr>
            <p:cNvSpPr txBox="1"/>
            <p:nvPr/>
          </p:nvSpPr>
          <p:spPr>
            <a:xfrm>
              <a:off x="9406730" y="5215234"/>
              <a:ext cx="579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latin typeface="Montserrat" panose="00000500000000000000" pitchFamily="2" charset="0"/>
                </a:rPr>
                <a:t>So: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2474075-B4D8-4954-B45E-3BB8DB269F7C}"/>
                    </a:ext>
                  </a:extLst>
                </p:cNvPr>
                <p:cNvSpPr/>
                <p:nvPr/>
              </p:nvSpPr>
              <p:spPr>
                <a:xfrm>
                  <a:off x="9972506" y="5193771"/>
                  <a:ext cx="124018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400" b="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AU" sz="24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" panose="00000500000000000000" pitchFamily="2" charset="0"/>
                      <a:sym typeface="Symbol" panose="05050102010706020507" pitchFamily="18" charset="2"/>
                    </a:rPr>
                    <a:t> </a:t>
                  </a:r>
                  <a:r>
                    <a:rPr lang="en-AU" sz="2400" dirty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" panose="00000500000000000000" pitchFamily="2" charset="0"/>
                      <a:sym typeface="Symbol" panose="05050102010706020507" pitchFamily="18" charset="2"/>
                    </a:rPr>
                    <a:t></a:t>
                  </a:r>
                  <a:r>
                    <a:rPr lang="en-AU" sz="2400" baseline="-25000" dirty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" panose="00000500000000000000" pitchFamily="2" charset="0"/>
                      <a:sym typeface="Symbol" panose="05050102010706020507" pitchFamily="18" charset="2"/>
                    </a:rPr>
                    <a:t>1</a:t>
                  </a:r>
                  <a:endParaRPr lang="en-AU" sz="2400" baseline="-25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</a:endParaRPr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2474075-B4D8-4954-B45E-3BB8DB269F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2506" y="5193771"/>
                  <a:ext cx="1240186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717" t="-11842" r="-858" b="-3552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86B622-8511-488D-A97E-34FE9E1F03E5}"/>
                </a:ext>
              </a:extLst>
            </p:cNvPr>
            <p:cNvSpPr/>
            <p:nvPr/>
          </p:nvSpPr>
          <p:spPr>
            <a:xfrm>
              <a:off x="10480934" y="5233011"/>
              <a:ext cx="414114" cy="4749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>
                <a:latin typeface="Montserrat" panose="000005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2154ED-8DBA-4AA8-A202-F1F75CC9DDBF}"/>
                </a:ext>
              </a:extLst>
            </p:cNvPr>
            <p:cNvSpPr txBox="1"/>
            <p:nvPr/>
          </p:nvSpPr>
          <p:spPr>
            <a:xfrm>
              <a:off x="9751202" y="5723065"/>
              <a:ext cx="159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latin typeface="Montserrat" panose="00000500000000000000" pitchFamily="2" charset="0"/>
                </a:rPr>
                <a:t>Truss Spring </a:t>
              </a:r>
            </a:p>
            <a:p>
              <a:pPr algn="ctr"/>
              <a:r>
                <a:rPr lang="en-AU" dirty="0">
                  <a:latin typeface="Montserrat" panose="00000500000000000000" pitchFamily="2" charset="0"/>
                </a:rPr>
                <a:t>Stiffness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79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CB1920-3B95-464F-BE16-CEC473CA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16" y="911464"/>
            <a:ext cx="11005124" cy="18770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200" dirty="0">
                <a:latin typeface="Montserrat" panose="00000500000000000000" pitchFamily="2" charset="0"/>
              </a:rPr>
              <a:t>We use a simplified form of photogrammetry  to perform measurements of the </a:t>
            </a:r>
            <a:r>
              <a:rPr lang="en-US" sz="2200" dirty="0">
                <a:solidFill>
                  <a:srgbClr val="00B050"/>
                </a:solidFill>
                <a:latin typeface="Montserrat" panose="00000500000000000000" pitchFamily="2" charset="0"/>
              </a:rPr>
              <a:t>elongation</a:t>
            </a:r>
            <a:r>
              <a:rPr lang="en-US" sz="2200" dirty="0">
                <a:solidFill>
                  <a:srgbClr val="6F5E46"/>
                </a:solidFill>
                <a:latin typeface="Montserrat" panose="00000500000000000000" pitchFamily="2" charset="0"/>
              </a:rPr>
              <a:t> </a:t>
            </a:r>
            <a:r>
              <a:rPr lang="en-US" sz="2200" dirty="0">
                <a:latin typeface="Montserrat" panose="00000500000000000000" pitchFamily="2" charset="0"/>
              </a:rPr>
              <a:t>(or </a:t>
            </a:r>
            <a:r>
              <a:rPr lang="en-US" sz="2200" dirty="0">
                <a:solidFill>
                  <a:srgbClr val="FF0000"/>
                </a:solidFill>
                <a:latin typeface="Montserrat" panose="00000500000000000000" pitchFamily="2" charset="0"/>
              </a:rPr>
              <a:t>contraction</a:t>
            </a:r>
            <a:r>
              <a:rPr lang="en-US" sz="2200" dirty="0">
                <a:latin typeface="Montserrat" panose="00000500000000000000" pitchFamily="2" charset="0"/>
              </a:rPr>
              <a:t>) of the internally sprung Truss members/bars</a:t>
            </a:r>
            <a:br>
              <a:rPr lang="en-US" sz="2200" dirty="0">
                <a:latin typeface="Montserrat" panose="00000500000000000000" pitchFamily="2" charset="0"/>
              </a:rPr>
            </a:br>
            <a:br>
              <a:rPr lang="en-US" sz="2200" dirty="0">
                <a:latin typeface="Montserrat" panose="00000500000000000000" pitchFamily="2" charset="0"/>
              </a:rPr>
            </a:br>
            <a:r>
              <a:rPr lang="en-US" sz="2200" dirty="0">
                <a:latin typeface="Montserrat" panose="00000500000000000000" pitchFamily="2" charset="0"/>
              </a:rPr>
              <a:t>Let us consider the same Pin-jointed Truss member in “isolation” after load state “2” has been applied to the Truss, and this member is now in </a:t>
            </a:r>
            <a:r>
              <a:rPr lang="en-US" sz="2200" dirty="0">
                <a:solidFill>
                  <a:srgbClr val="FF0000"/>
                </a:solidFill>
                <a:latin typeface="Montserrat" panose="00000500000000000000" pitchFamily="2" charset="0"/>
              </a:rPr>
              <a:t>Compression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6F5E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C47A04-6688-4E4F-99C3-33CEB89BF826}"/>
              </a:ext>
            </a:extLst>
          </p:cNvPr>
          <p:cNvGrpSpPr/>
          <p:nvPr/>
        </p:nvGrpSpPr>
        <p:grpSpPr>
          <a:xfrm>
            <a:off x="1707462" y="5115644"/>
            <a:ext cx="2794355" cy="918032"/>
            <a:chOff x="115090" y="5269939"/>
            <a:chExt cx="2794355" cy="918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818E01-4850-4FFC-BD84-F838A088D778}"/>
                    </a:ext>
                  </a:extLst>
                </p:cNvPr>
                <p:cNvSpPr txBox="1"/>
                <p:nvPr/>
              </p:nvSpPr>
              <p:spPr>
                <a:xfrm>
                  <a:off x="115090" y="5634743"/>
                  <a:ext cx="1607043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AU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1600" b="0" i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AU" sz="1600" b="0" i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real</m:t>
                                    </m:r>
                                    <m:r>
                                      <a:rPr lang="en-AU" sz="1600" b="0" i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1600" b="0" i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AU" sz="1600" b="0" i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real</m:t>
                                    </m:r>
                                    <m:r>
                                      <a:rPr lang="en-AU" sz="1600" b="0" i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AU" sz="16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1600" b="0" i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lang="en-AU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1600" b="0" i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en-AU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AU" sz="1600" dirty="0">
                    <a:latin typeface="Montserrat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2818E01-4850-4FFC-BD84-F838A088D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90" y="5634743"/>
                  <a:ext cx="1607043" cy="55322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A8AE4A-69CF-4EA1-BA3D-9A5B4D4FACA8}"/>
                </a:ext>
              </a:extLst>
            </p:cNvPr>
            <p:cNvSpPr txBox="1"/>
            <p:nvPr/>
          </p:nvSpPr>
          <p:spPr>
            <a:xfrm>
              <a:off x="115090" y="5269939"/>
              <a:ext cx="27943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latin typeface="Montserrat" panose="00000500000000000000" pitchFamily="2" charset="0"/>
                </a:rPr>
                <a:t>As previously, we can say: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8714D0-FDCA-4DD8-9B50-75F6EE1499CA}"/>
              </a:ext>
            </a:extLst>
          </p:cNvPr>
          <p:cNvGrpSpPr/>
          <p:nvPr/>
        </p:nvGrpSpPr>
        <p:grpSpPr>
          <a:xfrm>
            <a:off x="4783040" y="5125447"/>
            <a:ext cx="5282341" cy="965596"/>
            <a:chOff x="3814957" y="5299188"/>
            <a:chExt cx="5282341" cy="965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340863F-19DB-4DE0-93B9-0227A967A9D5}"/>
                    </a:ext>
                  </a:extLst>
                </p:cNvPr>
                <p:cNvSpPr txBox="1"/>
                <p:nvPr/>
              </p:nvSpPr>
              <p:spPr>
                <a:xfrm>
                  <a:off x="3814957" y="5299188"/>
                  <a:ext cx="52823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600" dirty="0">
                      <a:latin typeface="Montserrat" panose="00000500000000000000" pitchFamily="2" charset="0"/>
                    </a:rPr>
                    <a:t>And that: </a:t>
                  </a:r>
                  <a:r>
                    <a:rPr lang="en-AU" sz="1600" dirty="0">
                      <a:solidFill>
                        <a:srgbClr val="FF0000"/>
                      </a:solidFill>
                      <a:latin typeface="Montserrat" panose="00000500000000000000" pitchFamily="2" charset="0"/>
                    </a:rPr>
                    <a:t>contraction</a:t>
                  </a:r>
                  <a14:m>
                    <m:oMath xmlns:m="http://schemas.openxmlformats.org/officeDocument/2006/math">
                      <m:r>
                        <a:rPr lang="en-AU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16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AU" sz="1600" baseline="-25000" dirty="0">
                      <a:solidFill>
                        <a:srgbClr val="FF0000"/>
                      </a:solidFill>
                      <a:latin typeface="Montserrat" panose="00000500000000000000" pitchFamily="2" charset="0"/>
                    </a:rPr>
                    <a:t>2 </a:t>
                  </a:r>
                  <a:r>
                    <a:rPr lang="en-AU" sz="1600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= (b</a:t>
                  </a:r>
                  <a:r>
                    <a:rPr lang="en-AU" sz="1600" baseline="-25000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real,2</a:t>
                  </a:r>
                  <a:r>
                    <a:rPr lang="en-AU" sz="1600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 - b</a:t>
                  </a:r>
                  <a:r>
                    <a:rPr lang="en-AU" sz="1600" baseline="-25000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real,0</a:t>
                  </a:r>
                  <a:r>
                    <a:rPr lang="en-AU" sz="1600" dirty="0">
                      <a:solidFill>
                        <a:srgbClr val="7030A0"/>
                      </a:solidFill>
                      <a:latin typeface="Montserrat" panose="00000500000000000000" pitchFamily="2" charset="0"/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340863F-19DB-4DE0-93B9-0227A967A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957" y="5299188"/>
                  <a:ext cx="5282341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848" t="-10526" r="-1617" b="-2894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E4D58D6-5922-4BA2-8DD7-577144C949DA}"/>
                    </a:ext>
                  </a:extLst>
                </p:cNvPr>
                <p:cNvSpPr txBox="1"/>
                <p:nvPr/>
              </p:nvSpPr>
              <p:spPr>
                <a:xfrm>
                  <a:off x="3814957" y="5619223"/>
                  <a:ext cx="3043718" cy="645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1600" dirty="0">
                      <a:latin typeface="Montserrat" panose="00000500000000000000" pitchFamily="2" charset="0"/>
                    </a:rPr>
                    <a:t>Hence: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AU" sz="1600" baseline="-25000" dirty="0">
                      <a:solidFill>
                        <a:srgbClr val="FF0000"/>
                      </a:solidFill>
                      <a:latin typeface="Montserrat" panose="00000500000000000000" pitchFamily="2" charset="0"/>
                    </a:rPr>
                    <a:t>2</a:t>
                  </a:r>
                  <a:r>
                    <a:rPr lang="en-AU" sz="1600" dirty="0">
                      <a:solidFill>
                        <a:srgbClr val="FF0000"/>
                      </a:solidFill>
                      <a:latin typeface="Montserrat" panose="00000500000000000000" pitchFamily="2" charset="0"/>
                    </a:rPr>
                    <a:t> = 13.0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AU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AU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1600" b="0" i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AU" sz="16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1600" b="0" i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en-AU" sz="16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AU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A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1600" b="0" i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AU" sz="1600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1600" b="0" i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en-AU" sz="1600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a14:m>
                  <a:endParaRPr lang="en-AU" sz="1600" dirty="0">
                    <a:solidFill>
                      <a:srgbClr val="7030A0"/>
                    </a:solidFill>
                    <a:latin typeface="Montserrat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E4D58D6-5922-4BA2-8DD7-577144C94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957" y="5619223"/>
                  <a:ext cx="3043718" cy="64556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0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9FBC31-6431-43E4-8F7A-FB4B5A822615}"/>
              </a:ext>
            </a:extLst>
          </p:cNvPr>
          <p:cNvGrpSpPr/>
          <p:nvPr/>
        </p:nvGrpSpPr>
        <p:grpSpPr>
          <a:xfrm>
            <a:off x="9437730" y="5115643"/>
            <a:ext cx="2672753" cy="1168861"/>
            <a:chOff x="9381190" y="5169449"/>
            <a:chExt cx="1839572" cy="116886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70A9FF-303F-4F6E-9DB6-8D3091B6A921}"/>
                </a:ext>
              </a:extLst>
            </p:cNvPr>
            <p:cNvSpPr txBox="1"/>
            <p:nvPr/>
          </p:nvSpPr>
          <p:spPr>
            <a:xfrm>
              <a:off x="9381190" y="5195700"/>
              <a:ext cx="579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latin typeface="Montserrat" panose="00000500000000000000" pitchFamily="2" charset="0"/>
                </a:rPr>
                <a:t>So: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2474075-B4D8-4954-B45E-3BB8DB269F7C}"/>
                    </a:ext>
                  </a:extLst>
                </p:cNvPr>
                <p:cNvSpPr/>
                <p:nvPr/>
              </p:nvSpPr>
              <p:spPr>
                <a:xfrm>
                  <a:off x="9784279" y="5195700"/>
                  <a:ext cx="143648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2400" b="0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400" b="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AU" sz="24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" panose="00000500000000000000" pitchFamily="2" charset="0"/>
                      <a:sym typeface="Symbol" panose="05050102010706020507" pitchFamily="18" charset="2"/>
                    </a:rPr>
                    <a:t> </a:t>
                  </a:r>
                  <a:r>
                    <a:rPr lang="en-AU" sz="24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" panose="00000500000000000000" pitchFamily="2" charset="0"/>
                      <a:sym typeface="Symbol" panose="05050102010706020507" pitchFamily="18" charset="2"/>
                    </a:rPr>
                    <a:t></a:t>
                  </a:r>
                  <a:r>
                    <a:rPr lang="en-AU" sz="2400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" panose="00000500000000000000" pitchFamily="2" charset="0"/>
                      <a:sym typeface="Symbol" panose="05050102010706020507" pitchFamily="18" charset="2"/>
                    </a:rPr>
                    <a:t>2</a:t>
                  </a:r>
                  <a:endParaRPr lang="en-AU" sz="2400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</a:endParaRPr>
                </a:p>
              </p:txBody>
            </p:sp>
          </mc:Choice>
          <mc:Fallback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2474075-B4D8-4954-B45E-3BB8DB269F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279" y="5195700"/>
                  <a:ext cx="143648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875" t="-11842" b="-3552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986B622-8511-488D-A97E-34FE9E1F03E5}"/>
                </a:ext>
              </a:extLst>
            </p:cNvPr>
            <p:cNvSpPr/>
            <p:nvPr/>
          </p:nvSpPr>
          <p:spPr>
            <a:xfrm>
              <a:off x="10210385" y="5169449"/>
              <a:ext cx="306059" cy="52252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>
                <a:latin typeface="Montserrat" panose="00000500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2154ED-8DBA-4AA8-A202-F1F75CC9DDBF}"/>
                </a:ext>
              </a:extLst>
            </p:cNvPr>
            <p:cNvSpPr txBox="1"/>
            <p:nvPr/>
          </p:nvSpPr>
          <p:spPr>
            <a:xfrm>
              <a:off x="9795787" y="5691979"/>
              <a:ext cx="1135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latin typeface="Montserrat" panose="00000500000000000000" pitchFamily="2" charset="0"/>
                </a:rPr>
                <a:t>Truss Spring </a:t>
              </a:r>
            </a:p>
            <a:p>
              <a:r>
                <a:rPr lang="en-AU" dirty="0">
                  <a:latin typeface="Montserrat" panose="00000500000000000000" pitchFamily="2" charset="0"/>
                </a:rPr>
                <a:t>Stiffness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6673" y="2573567"/>
            <a:ext cx="8730005" cy="2281523"/>
            <a:chOff x="286673" y="2475672"/>
            <a:chExt cx="10464796" cy="2734898"/>
          </a:xfrm>
        </p:grpSpPr>
        <p:grpSp>
          <p:nvGrpSpPr>
            <p:cNvPr id="2" name="Group 1"/>
            <p:cNvGrpSpPr/>
            <p:nvPr/>
          </p:nvGrpSpPr>
          <p:grpSpPr>
            <a:xfrm>
              <a:off x="286673" y="2475672"/>
              <a:ext cx="10464796" cy="2734898"/>
              <a:chOff x="286673" y="2475672"/>
              <a:chExt cx="10464796" cy="273489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12F6040-8D9F-4105-9149-5E7450414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673" y="2475672"/>
                <a:ext cx="8810625" cy="1352550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BEA14D6-BF27-43D2-A6FB-D47483355978}"/>
                  </a:ext>
                </a:extLst>
              </p:cNvPr>
              <p:cNvGrpSpPr/>
              <p:nvPr/>
            </p:nvGrpSpPr>
            <p:grpSpPr>
              <a:xfrm>
                <a:off x="286673" y="3553982"/>
                <a:ext cx="10464796" cy="1656588"/>
                <a:chOff x="286673" y="3553982"/>
                <a:chExt cx="10464796" cy="165658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5F58E9C-784F-462E-B319-311E63D149F9}"/>
                    </a:ext>
                  </a:extLst>
                </p:cNvPr>
                <p:cNvGrpSpPr/>
                <p:nvPr/>
              </p:nvGrpSpPr>
              <p:grpSpPr>
                <a:xfrm>
                  <a:off x="286673" y="3867545"/>
                  <a:ext cx="10464796" cy="1343025"/>
                  <a:chOff x="286673" y="3867545"/>
                  <a:chExt cx="10464796" cy="1343025"/>
                </a:xfrm>
              </p:grpSpPr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4663341C-CA2D-41A7-9C6D-3D180224D3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86673" y="3867545"/>
                    <a:ext cx="8829675" cy="1343025"/>
                  </a:xfrm>
                  <a:prstGeom prst="rect">
                    <a:avLst/>
                  </a:prstGeom>
                </p:spPr>
              </p:pic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05004F5E-0ADC-492A-9703-53843E2D424D}"/>
                      </a:ext>
                    </a:extLst>
                  </p:cNvPr>
                  <p:cNvSpPr txBox="1"/>
                  <p:nvPr/>
                </p:nvSpPr>
                <p:spPr>
                  <a:xfrm>
                    <a:off x="9113812" y="4486417"/>
                    <a:ext cx="1637657" cy="5534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contracts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3F9BB762-C5B9-4CFA-9E97-A3CD553E56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6814" y="3553982"/>
                      <a:ext cx="39786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oMath>
                      </a14:m>
                      <a:r>
                        <a:rPr lang="en-AU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AU" dirty="0"/>
                    </a:p>
                  </p:txBody>
                </p:sp>
              </mc:Choice>
              <mc:Fallback xmlns="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3F9BB762-C5B9-4CFA-9E97-A3CD553E568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86814" y="3553982"/>
                      <a:ext cx="397866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96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F1C170-6C25-4205-A9B2-EF43AEE2E6A4}"/>
                  </a:ext>
                </a:extLst>
              </p:cNvPr>
              <p:cNvSpPr txBox="1"/>
              <p:nvPr/>
            </p:nvSpPr>
            <p:spPr>
              <a:xfrm>
                <a:off x="7261280" y="3808176"/>
                <a:ext cx="8255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6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EE05E0-75DC-40D6-89B9-68EBB27C033E}"/>
                </a:ext>
              </a:extLst>
            </p:cNvPr>
            <p:cNvSpPr txBox="1"/>
            <p:nvPr/>
          </p:nvSpPr>
          <p:spPr>
            <a:xfrm>
              <a:off x="286673" y="3800654"/>
              <a:ext cx="825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C96801-8A3D-47BF-A959-7E183BB0AD3F}"/>
              </a:ext>
            </a:extLst>
          </p:cNvPr>
          <p:cNvGrpSpPr/>
          <p:nvPr/>
        </p:nvGrpSpPr>
        <p:grpSpPr>
          <a:xfrm>
            <a:off x="8757333" y="2498664"/>
            <a:ext cx="2214311" cy="1670837"/>
            <a:chOff x="8646323" y="2166287"/>
            <a:chExt cx="2606298" cy="19666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78D6FB-189F-4850-B978-41F1F9DA6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46323" y="2627952"/>
              <a:ext cx="2162175" cy="150495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D6A2A3-ED6D-403F-A5B4-0C2871E6DEF6}"/>
                </a:ext>
              </a:extLst>
            </p:cNvPr>
            <p:cNvSpPr txBox="1"/>
            <p:nvPr/>
          </p:nvSpPr>
          <p:spPr>
            <a:xfrm>
              <a:off x="9090446" y="2166287"/>
              <a:ext cx="2162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i="1" dirty="0"/>
                <a:t>Photo Image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30A64C-D9D3-47BE-98EC-9D6DCD17328C}"/>
              </a:ext>
            </a:extLst>
          </p:cNvPr>
          <p:cNvSpPr txBox="1"/>
          <p:nvPr/>
        </p:nvSpPr>
        <p:spPr>
          <a:xfrm rot="20413723">
            <a:off x="759538" y="2455574"/>
            <a:ext cx="112587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Similarly for Members in Compression</a:t>
            </a:r>
          </a:p>
        </p:txBody>
      </p:sp>
    </p:spTree>
    <p:extLst>
      <p:ext uri="{BB962C8B-B14F-4D97-AF65-F5344CB8AC3E}">
        <p14:creationId xmlns:p14="http://schemas.microsoft.com/office/powerpoint/2010/main" val="158389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302DE-099A-4322-A6E2-7CB3BF0F8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343" y="1521826"/>
            <a:ext cx="5361371" cy="4348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59560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2-bar Truss Experiment – 1</a:t>
            </a:r>
            <a:b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</a:br>
            <a:r>
              <a:rPr lang="en-AU" sz="2400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Case: No Load</a:t>
            </a:r>
          </a:p>
        </p:txBody>
      </p:sp>
    </p:spTree>
    <p:extLst>
      <p:ext uri="{BB962C8B-B14F-4D97-AF65-F5344CB8AC3E}">
        <p14:creationId xmlns:p14="http://schemas.microsoft.com/office/powerpoint/2010/main" val="289214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2432F5F-BD60-4C8D-B76F-5FB4E8BD3411}"/>
              </a:ext>
            </a:extLst>
          </p:cNvPr>
          <p:cNvSpPr txBox="1"/>
          <p:nvPr/>
        </p:nvSpPr>
        <p:spPr>
          <a:xfrm>
            <a:off x="8908715" y="2598656"/>
            <a:ext cx="201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b = </a:t>
            </a:r>
            <a:r>
              <a:rPr lang="en-AU" sz="2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67.0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727004-BA55-4926-BAD5-A2566E3FEE13}"/>
              </a:ext>
            </a:extLst>
          </p:cNvPr>
          <p:cNvSpPr txBox="1"/>
          <p:nvPr/>
        </p:nvSpPr>
        <p:spPr>
          <a:xfrm>
            <a:off x="8944306" y="3264110"/>
            <a:ext cx="194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L = </a:t>
            </a:r>
            <a:r>
              <a:rPr lang="en-AU" sz="2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123.0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911671" y="3849150"/>
            <a:ext cx="2047514" cy="830997"/>
            <a:chOff x="8950663" y="4376041"/>
            <a:chExt cx="2047514" cy="8309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6CB758-F151-4A88-BF30-07872A771E49}"/>
                </a:ext>
              </a:extLst>
            </p:cNvPr>
            <p:cNvSpPr txBox="1"/>
            <p:nvPr/>
          </p:nvSpPr>
          <p:spPr>
            <a:xfrm>
              <a:off x="8950663" y="4376041"/>
              <a:ext cx="555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u="sng" dirty="0">
                  <a:solidFill>
                    <a:srgbClr val="FF0000"/>
                  </a:solidFill>
                  <a:latin typeface="Montserrat" panose="00000500000000000000" pitchFamily="2" charset="0"/>
                </a:rPr>
                <a:t>b</a:t>
              </a:r>
            </a:p>
            <a:p>
              <a:endParaRPr lang="en-AU" sz="2400" b="1" dirty="0">
                <a:solidFill>
                  <a:srgbClr val="FF0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396AA2D-6A1A-4044-A617-128F168475D3}"/>
                </a:ext>
              </a:extLst>
            </p:cNvPr>
            <p:cNvSpPr txBox="1"/>
            <p:nvPr/>
          </p:nvSpPr>
          <p:spPr>
            <a:xfrm>
              <a:off x="8986015" y="4745373"/>
              <a:ext cx="1749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24AE77-5BC0-4E68-9CE3-27FB78041694}"/>
                </a:ext>
              </a:extLst>
            </p:cNvPr>
            <p:cNvSpPr txBox="1"/>
            <p:nvPr/>
          </p:nvSpPr>
          <p:spPr>
            <a:xfrm>
              <a:off x="9296209" y="4520026"/>
              <a:ext cx="1701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= </a:t>
              </a:r>
              <a:r>
                <a:rPr lang="en-AU" sz="2400" b="1" u="sng" dirty="0">
                  <a:solidFill>
                    <a:srgbClr val="FF0000"/>
                  </a:solidFill>
                  <a:latin typeface="Montserrat" panose="00000500000000000000" pitchFamily="2" charset="0"/>
                </a:rPr>
                <a:t>0.545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093" y="1881659"/>
            <a:ext cx="8016455" cy="3557910"/>
            <a:chOff x="287543" y="1928004"/>
            <a:chExt cx="9348068" cy="41489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8F3AA8D-3B1F-4C3D-B6BC-12F52BC7C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43" y="1949871"/>
              <a:ext cx="4583011" cy="412704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80E422-E0FA-49FD-ADE2-22DB8B509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3784" y="1928004"/>
              <a:ext cx="4431827" cy="4141648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EB1D5B-F32C-4EF9-B73B-BA5E36F14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1420" y="3431458"/>
              <a:ext cx="1571741" cy="11443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1BC8B9-3EB0-4392-A3C6-274854BFE575}"/>
                </a:ext>
              </a:extLst>
            </p:cNvPr>
            <p:cNvCxnSpPr>
              <a:cxnSpLocks/>
            </p:cNvCxnSpPr>
            <p:nvPr/>
          </p:nvCxnSpPr>
          <p:spPr>
            <a:xfrm>
              <a:off x="5244692" y="4261541"/>
              <a:ext cx="966522" cy="12750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10A218-AC03-429A-8143-7A0348062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5729" y="2405163"/>
              <a:ext cx="3979490" cy="2976314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9F3DC53-F96C-461C-82D2-CF28EF58D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93693" y="2439386"/>
              <a:ext cx="2939238" cy="213645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0D5021-2FD4-4DCF-9BDE-CB43FC49E365}"/>
                </a:ext>
              </a:extLst>
            </p:cNvPr>
            <p:cNvSpPr txBox="1"/>
            <p:nvPr/>
          </p:nvSpPr>
          <p:spPr>
            <a:xfrm rot="19399454">
              <a:off x="6230929" y="2876903"/>
              <a:ext cx="642700" cy="79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E44CD5-8400-4D21-8B3C-CA49A3867FC2}"/>
                </a:ext>
              </a:extLst>
            </p:cNvPr>
            <p:cNvSpPr txBox="1"/>
            <p:nvPr/>
          </p:nvSpPr>
          <p:spPr>
            <a:xfrm rot="19399250">
              <a:off x="8368168" y="3822694"/>
              <a:ext cx="642700" cy="79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544BDC2-73EB-47CC-B48C-8C792A698FBA}"/>
                </a:ext>
              </a:extLst>
            </p:cNvPr>
            <p:cNvCxnSpPr>
              <a:cxnSpLocks/>
            </p:cNvCxnSpPr>
            <p:nvPr/>
          </p:nvCxnSpPr>
          <p:spPr>
            <a:xfrm>
              <a:off x="6904960" y="3735668"/>
              <a:ext cx="809559" cy="9908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3BB231-7CF7-4158-B646-55A00A2D7DFB}"/>
                </a:ext>
              </a:extLst>
            </p:cNvPr>
            <p:cNvCxnSpPr>
              <a:cxnSpLocks/>
            </p:cNvCxnSpPr>
            <p:nvPr/>
          </p:nvCxnSpPr>
          <p:spPr>
            <a:xfrm>
              <a:off x="8259097" y="2186811"/>
              <a:ext cx="1140554" cy="14780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5956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Member#1</a:t>
            </a:r>
            <a:endParaRPr lang="en-AU" sz="2400" spc="-150" dirty="0">
              <a:solidFill>
                <a:srgbClr val="343434"/>
              </a:solidFill>
              <a:latin typeface="Montserrat" panose="00000500000000000000" pitchFamily="2" charset="0"/>
              <a:ea typeface="Kaleko 105 Round" charset="0"/>
              <a:cs typeface="Kaleko 105 Rou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7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8755" y="1901022"/>
            <a:ext cx="8075139" cy="3732138"/>
            <a:chOff x="287543" y="1949871"/>
            <a:chExt cx="9397229" cy="434317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D9AAF68-3237-453E-996D-329B6779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4275" y="1960533"/>
              <a:ext cx="4490497" cy="4127360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EB1D5B-F32C-4EF9-B73B-BA5E36F14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41067" y="2871297"/>
              <a:ext cx="1256756" cy="170202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FC4CCF-B63C-490F-B5B6-17E2A2B78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1150" y="1963732"/>
              <a:ext cx="1439656" cy="10045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A691A9-C8C1-4908-86F3-1AFC760A2FD6}"/>
                </a:ext>
              </a:extLst>
            </p:cNvPr>
            <p:cNvCxnSpPr>
              <a:cxnSpLocks/>
            </p:cNvCxnSpPr>
            <p:nvPr/>
          </p:nvCxnSpPr>
          <p:spPr>
            <a:xfrm rot="6635186">
              <a:off x="8026189" y="4883952"/>
              <a:ext cx="1140291" cy="6882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1BC8B9-3EB0-4392-A3C6-274854BFE575}"/>
                </a:ext>
              </a:extLst>
            </p:cNvPr>
            <p:cNvCxnSpPr>
              <a:cxnSpLocks/>
            </p:cNvCxnSpPr>
            <p:nvPr/>
          </p:nvCxnSpPr>
          <p:spPr>
            <a:xfrm rot="6635186">
              <a:off x="6720925" y="3899771"/>
              <a:ext cx="1285399" cy="7757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9F3DC53-F96C-461C-82D2-CF28EF58D2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9828" y="2118670"/>
              <a:ext cx="2053573" cy="290172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0D5021-2FD4-4DCF-9BDE-CB43FC49E365}"/>
                </a:ext>
              </a:extLst>
            </p:cNvPr>
            <p:cNvSpPr txBox="1"/>
            <p:nvPr/>
          </p:nvSpPr>
          <p:spPr>
            <a:xfrm rot="3282583">
              <a:off x="8012992" y="2964792"/>
              <a:ext cx="642700" cy="79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E44CD5-8400-4D21-8B3C-CA49A3867FC2}"/>
                </a:ext>
              </a:extLst>
            </p:cNvPr>
            <p:cNvSpPr txBox="1"/>
            <p:nvPr/>
          </p:nvSpPr>
          <p:spPr>
            <a:xfrm rot="3137600">
              <a:off x="5904283" y="3643765"/>
              <a:ext cx="642700" cy="79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E5D72B-B089-46ED-92BD-892182FF78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29081" y="2068550"/>
              <a:ext cx="3067448" cy="4224497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D0B8FC0-F983-476F-B132-0ABABFAB8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43" y="1949871"/>
              <a:ext cx="4583011" cy="412704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5956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Member#2</a:t>
            </a:r>
            <a:endParaRPr lang="en-AU" sz="2400" spc="-150" dirty="0">
              <a:solidFill>
                <a:srgbClr val="343434"/>
              </a:solidFill>
              <a:latin typeface="Montserrat" panose="00000500000000000000" pitchFamily="2" charset="0"/>
              <a:ea typeface="Kaleko 105 Round" charset="0"/>
              <a:cs typeface="Kaleko 105 Round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432F5F-BD60-4C8D-B76F-5FB4E8BD3411}"/>
              </a:ext>
            </a:extLst>
          </p:cNvPr>
          <p:cNvSpPr txBox="1"/>
          <p:nvPr/>
        </p:nvSpPr>
        <p:spPr>
          <a:xfrm>
            <a:off x="8908715" y="2598656"/>
            <a:ext cx="201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b = </a:t>
            </a:r>
            <a:r>
              <a:rPr lang="en-AU" sz="2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72.5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727004-BA55-4926-BAD5-A2566E3FEE13}"/>
              </a:ext>
            </a:extLst>
          </p:cNvPr>
          <p:cNvSpPr txBox="1"/>
          <p:nvPr/>
        </p:nvSpPr>
        <p:spPr>
          <a:xfrm>
            <a:off x="8944306" y="3264110"/>
            <a:ext cx="194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L = </a:t>
            </a:r>
            <a:r>
              <a:rPr lang="en-AU" sz="2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121.0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911671" y="3849150"/>
            <a:ext cx="2047514" cy="830997"/>
            <a:chOff x="8950663" y="4376041"/>
            <a:chExt cx="2047514" cy="8309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6CB758-F151-4A88-BF30-07872A771E49}"/>
                </a:ext>
              </a:extLst>
            </p:cNvPr>
            <p:cNvSpPr txBox="1"/>
            <p:nvPr/>
          </p:nvSpPr>
          <p:spPr>
            <a:xfrm>
              <a:off x="8950663" y="4376041"/>
              <a:ext cx="555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u="sng" dirty="0">
                  <a:solidFill>
                    <a:srgbClr val="FF0000"/>
                  </a:solidFill>
                  <a:latin typeface="Montserrat" panose="00000500000000000000" pitchFamily="2" charset="0"/>
                </a:rPr>
                <a:t>b</a:t>
              </a:r>
            </a:p>
            <a:p>
              <a:endParaRPr lang="en-AU" sz="2400" b="1" dirty="0">
                <a:solidFill>
                  <a:srgbClr val="FF0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96AA2D-6A1A-4044-A617-128F168475D3}"/>
                </a:ext>
              </a:extLst>
            </p:cNvPr>
            <p:cNvSpPr txBox="1"/>
            <p:nvPr/>
          </p:nvSpPr>
          <p:spPr>
            <a:xfrm>
              <a:off x="8986015" y="4745373"/>
              <a:ext cx="1749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24AE77-5BC0-4E68-9CE3-27FB78041694}"/>
                </a:ext>
              </a:extLst>
            </p:cNvPr>
            <p:cNvSpPr txBox="1"/>
            <p:nvPr/>
          </p:nvSpPr>
          <p:spPr>
            <a:xfrm>
              <a:off x="9296209" y="4520026"/>
              <a:ext cx="1701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= </a:t>
              </a:r>
              <a:r>
                <a:rPr lang="en-AU" sz="2400" b="1" u="sng" dirty="0">
                  <a:solidFill>
                    <a:srgbClr val="FF0000"/>
                  </a:solidFill>
                  <a:latin typeface="Montserrat" panose="00000500000000000000" pitchFamily="2" charset="0"/>
                </a:rPr>
                <a:t>0.599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11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DBEC1ED-F07F-4393-9FCA-7E26BD399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202179"/>
                  </p:ext>
                </p:extLst>
              </p:nvPr>
            </p:nvGraphicFramePr>
            <p:xfrm>
              <a:off x="7311152" y="2729009"/>
              <a:ext cx="3657600" cy="155068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7381778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057487851"/>
                        </a:ext>
                      </a:extLst>
                    </a:gridCol>
                  </a:tblGrid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Member</a:t>
                          </a:r>
                          <a:endParaRPr lang="en-AU" sz="1600" b="1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AU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600" smtClean="0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num>
                                  <m:den>
                                    <m:r>
                                      <a:rPr lang="en-AU" sz="1600" smtClean="0"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den>
                                </m:f>
                                <m:r>
                                  <a:rPr lang="en-AU" sz="16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AU" sz="1600" b="1" i="0" dirty="0">
                            <a:latin typeface="Montserrat" panose="00000500000000000000" pitchFamily="2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8231842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#1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0.545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6001071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/>
                            <a:t>#2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0.599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794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BEC1ED-F07F-4393-9FCA-7E26BD399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202179"/>
                  </p:ext>
                </p:extLst>
              </p:nvPr>
            </p:nvGraphicFramePr>
            <p:xfrm>
              <a:off x="7311152" y="2729009"/>
              <a:ext cx="3657600" cy="155068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381778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7487851"/>
                        </a:ext>
                      </a:extLst>
                    </a:gridCol>
                  </a:tblGrid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Member</a:t>
                          </a:r>
                          <a:endParaRPr lang="en-AU" sz="1600" b="1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84706" r="-1333" b="-2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98231842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#1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0.545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96001071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/>
                            <a:t>#2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1600" dirty="0"/>
                            <a:t>0.599</a:t>
                          </a:r>
                          <a:endParaRPr lang="en-AU" sz="1600" b="0" dirty="0">
                            <a:latin typeface="Montserrat" panose="00000500000000000000" pitchFamily="2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4597949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EFA8D0E-7831-464C-81E7-E80E5CE25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46" y="1772955"/>
            <a:ext cx="4831618" cy="39185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59560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2-bar Truss Experiment</a:t>
            </a:r>
            <a:b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</a:br>
            <a:r>
              <a:rPr lang="en-AU" sz="2400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Case: No Load</a:t>
            </a:r>
          </a:p>
        </p:txBody>
      </p:sp>
    </p:spTree>
    <p:extLst>
      <p:ext uri="{BB962C8B-B14F-4D97-AF65-F5344CB8AC3E}">
        <p14:creationId xmlns:p14="http://schemas.microsoft.com/office/powerpoint/2010/main" val="359604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62F1BD7-E23E-4DFD-9606-3947BE2BD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46" y="1674521"/>
            <a:ext cx="4877487" cy="39076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191F52-8EC9-4C03-B272-9DE3BE6ED1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088" y="1668972"/>
            <a:ext cx="3426169" cy="3913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7E96CB-F28A-46A9-A33D-38079F25A659}"/>
              </a:ext>
            </a:extLst>
          </p:cNvPr>
          <p:cNvSpPr txBox="1"/>
          <p:nvPr/>
        </p:nvSpPr>
        <p:spPr>
          <a:xfrm>
            <a:off x="9468194" y="2915569"/>
            <a:ext cx="2277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Montserrat" panose="00000500000000000000" pitchFamily="2" charset="0"/>
              </a:rPr>
              <a:t>490.5 g</a:t>
            </a:r>
          </a:p>
          <a:p>
            <a:r>
              <a:rPr lang="en-AU" sz="2000" dirty="0">
                <a:latin typeface="Montserrat" panose="00000500000000000000" pitchFamily="2" charset="0"/>
              </a:rPr>
              <a:t>x</a:t>
            </a:r>
          </a:p>
          <a:p>
            <a:r>
              <a:rPr lang="en-AU" sz="2000" dirty="0">
                <a:latin typeface="Montserrat" panose="00000500000000000000" pitchFamily="2" charset="0"/>
              </a:rPr>
              <a:t>9.81/1000</a:t>
            </a:r>
          </a:p>
          <a:p>
            <a:r>
              <a:rPr lang="en-AU" sz="2000" dirty="0">
                <a:solidFill>
                  <a:srgbClr val="0070C0"/>
                </a:solidFill>
                <a:latin typeface="Montserrat" panose="00000500000000000000" pitchFamily="2" charset="0"/>
              </a:rPr>
              <a:t>= 4.89 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0916" y="6263027"/>
            <a:ext cx="3912714" cy="367719"/>
            <a:chOff x="390916" y="6263027"/>
            <a:chExt cx="3912714" cy="36771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04798" y="6376830"/>
              <a:ext cx="23988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2-bar Truss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284720" cy="2847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DFF553-AE3D-41F7-B315-51211C867D05}"/>
              </a:ext>
            </a:extLst>
          </p:cNvPr>
          <p:cNvSpPr txBox="1"/>
          <p:nvPr/>
        </p:nvSpPr>
        <p:spPr>
          <a:xfrm>
            <a:off x="386876" y="345745"/>
            <a:ext cx="59560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2-bar Truss Experiment</a:t>
            </a:r>
            <a:b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</a:br>
            <a:r>
              <a:rPr lang="en-AU" sz="2400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Case: Central load</a:t>
            </a:r>
          </a:p>
        </p:txBody>
      </p:sp>
    </p:spTree>
    <p:extLst>
      <p:ext uri="{BB962C8B-B14F-4D97-AF65-F5344CB8AC3E}">
        <p14:creationId xmlns:p14="http://schemas.microsoft.com/office/powerpoint/2010/main" val="161826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611</Words>
  <Application>Microsoft Office PowerPoint</Application>
  <PresentationFormat>Widescreen</PresentationFormat>
  <Paragraphs>164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Kaleko 105 Round</vt:lpstr>
      <vt:lpstr>Montserrat</vt:lpstr>
      <vt:lpstr>Montserrat Light</vt:lpstr>
      <vt:lpstr>Symbol</vt:lpstr>
      <vt:lpstr>Wingdings</vt:lpstr>
      <vt:lpstr>Office Theme</vt:lpstr>
      <vt:lpstr>PowerPoint Presentation</vt:lpstr>
      <vt:lpstr>We use a simplified form of photogrammetry  to perform measurements of the elongation (or contraction) of the internally sprung Truss members/bars</vt:lpstr>
      <vt:lpstr>We use a simplified form of photogrammetry  to perform measurements of the elongation (or contraction) of the internally sprung Truss members/bars  Let us consider the same Pin-jointed Truss member in “isolation” after load state “1” has been applied to the Truss, and this member is now in Tension </vt:lpstr>
      <vt:lpstr>We use a simplified form of photogrammetry  to perform measurements of the elongation (or contraction) of the internally sprung Truss members/bars  Let us consider the same Pin-jointed Truss member in “isolation” after load state “2” has been applied to the Truss, and this member is now in Compression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7-bar Truss Experiment</dc:title>
  <dc:creator>Nicholas Haritos</dc:creator>
  <cp:lastModifiedBy>Nicholas Haritos</cp:lastModifiedBy>
  <cp:revision>127</cp:revision>
  <dcterms:created xsi:type="dcterms:W3CDTF">2020-03-21T05:44:23Z</dcterms:created>
  <dcterms:modified xsi:type="dcterms:W3CDTF">2020-05-06T21:16:49Z</dcterms:modified>
</cp:coreProperties>
</file>