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279" r:id="rId10"/>
    <p:sldId id="282" r:id="rId11"/>
    <p:sldId id="257" r:id="rId12"/>
    <p:sldId id="283" r:id="rId13"/>
    <p:sldId id="319" r:id="rId14"/>
    <p:sldId id="323" r:id="rId15"/>
    <p:sldId id="320" r:id="rId16"/>
    <p:sldId id="267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BA ALAZZAWI" initials="HA" lastIdx="1" clrIdx="0">
    <p:extLst>
      <p:ext uri="{19B8F6BF-5375-455C-9EA6-DF929625EA0E}">
        <p15:presenceInfo xmlns:p15="http://schemas.microsoft.com/office/powerpoint/2012/main" userId="HIBA ALAZZAW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2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-6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3D8A98-F951-4B80-A31F-E174C5C2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26BBE3-E2FE-48A7-9912-FF8A7CA9C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BBD4C0-C4D0-464C-B3D5-9759B05D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1BD20E-BFF9-4C25-870C-DF7CFCD0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28AD28-4E8E-44DF-82F9-F6A6E45E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593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18C8A7-C005-4100-8B83-066F457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1B1C91-B633-459D-8433-9AFF981A4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1C7AEB-6D63-4244-9F31-AD9739FA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23CEDB-FB9D-437A-8E7A-71F06509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A31CCC-98D2-4F5D-8D06-C57BFB42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138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FC13726-DA29-4B01-918E-7A6B17415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6C5966-35D7-422D-BEF3-5E375DAD3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4A6644-6499-4848-8AA2-8675415B8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56BFEC-CEA2-46D2-A7E2-E0442DAC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BFC6EA-A331-4A12-9485-67923C13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6839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62F070-0FA2-478D-998D-04A8DF5C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17CE9E-CDB6-4E50-A280-BC5D58754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CED583-FA45-4225-9710-3A71DBC4A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B0D7FD-86B0-474F-81E1-B3249D0A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6866ED-C905-4A67-9313-EA124CE0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066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8FE8B5-8961-41AA-BB9D-135A489B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4B7799-C52D-4101-A90A-B6F8DC20C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3C13D9-E09C-46FA-802E-F8FF78AE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205525-4DD8-4427-A755-E8441C092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500268-9507-4E78-886C-EABD9F45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550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9E8340-D220-4A53-BB3B-D5706060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6C93A0-AA43-4C90-BD18-B02370092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F13053-CA8A-4332-B2F0-CE8FA9DE1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1209B7-6804-4D5C-B87B-6CD124C5B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EA16D7-3675-48D7-B3C8-E45B0C6F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A14EC9-29BC-49CF-B9F0-FE77E8B4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979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E1428-EA72-4A08-AEFD-4040E5B2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77197E-F34C-448C-9F58-88082E40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CDE18E4-A1E1-4F37-AE5F-9F6405E16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AEA06C5-6A4A-4968-97B0-F72424D1F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56D5B26-288A-4903-9007-955FC6714B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F50E03-6D9E-46FF-9380-24603F057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DCE9F3-6A97-4639-9F9E-72E00DC7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860334-5B27-4A4A-9D9E-7B59CC20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416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5CBDB5-78F7-4E0B-9521-A354E27A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133CFC2-9199-40F1-8668-403E46CF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BD79FA-CA99-4B72-8376-B0A09CD9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48F65B1-B92A-473D-BE34-E7267204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84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8F0EB6F-8EB6-4E25-8FE9-4878215E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C4122F0-3833-4823-860B-CF88B823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417227D-D34B-4FD3-AE26-4F707EAB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106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11134F-CE2E-4749-9312-DD3B4CB2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CCEDB4-15F4-49AB-9BB4-BDC548767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5DE790-C173-4B0B-A128-18B32DAB5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2EE415-5867-447E-A855-66D3B2FC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6F56E1-8B80-4C12-B47A-58254677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8B6A90-F9EE-4D75-8EC7-C4623699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604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28C1B0-A35A-4438-8277-47E4DD54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B2D8AA8-2575-4180-BAD5-0C6CD6B13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D2387F-24F1-45C7-ADB5-0E6A88D83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6ACF7A-703D-4FB1-B4A6-F77DF62B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D41F95-D790-4B05-B15E-C84AB17E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95D333-37DD-4C0B-9BF4-30CE19D7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073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EF3F91-D060-4C58-AF8A-810445A8A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D85336-6F89-4001-B4FB-9B8FB2DC3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E38432-CD1E-4BF2-AAAC-5866D44AA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7E19B-D97F-40FB-80AD-C5AFD61B83D5}" type="datetimeFigureOut">
              <a:rPr lang="en-AU" smtClean="0"/>
              <a:t>25/09/2020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A5D9C6-2D64-4E82-9F87-B4B9DBA1F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BA7F01-77A8-48D4-83E4-E8B1C7A36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7E709-26D4-401B-93D1-94CA07F49A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489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12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48.png"/><Relationship Id="rId5" Type="http://schemas.openxmlformats.org/officeDocument/2006/relationships/image" Target="NULL"/><Relationship Id="rId10" Type="http://schemas.openxmlformats.org/officeDocument/2006/relationships/image" Target="../media/image54.png"/><Relationship Id="rId4" Type="http://schemas.openxmlformats.org/officeDocument/2006/relationships/image" Target="../media/image47.emf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chanics-lab.com/pricing" TargetMode="External"/><Relationship Id="rId2" Type="http://schemas.openxmlformats.org/officeDocument/2006/relationships/hyperlink" Target="http://www.mechanics-lab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FD6FC6-D3D2-4944-B873-D51EE9D75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6" y="147334"/>
            <a:ext cx="3086100" cy="68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546" y="3180349"/>
            <a:ext cx="435634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2400" spc="-150" dirty="0">
                <a:solidFill>
                  <a:srgbClr val="343434"/>
                </a:solidFill>
                <a:latin typeface="Montserrat"/>
                <a:ea typeface="Kaleko 105 Round" charset="0"/>
                <a:cs typeface="Kaleko 105 Round" charset="0"/>
              </a:rPr>
              <a:t>Dynamics Characteristics of a 2-Storey Sway Frame </a:t>
            </a:r>
            <a:endParaRPr lang="en-AU" sz="2400" spc="-150" dirty="0">
              <a:solidFill>
                <a:srgbClr val="343434"/>
              </a:solidFill>
              <a:latin typeface="Montserrat" panose="00000500000000000000" pitchFamily="2" charset="0"/>
              <a:ea typeface="Kaleko 105 Round" charset="0"/>
              <a:cs typeface="Kaleko 105 Roun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37546" y="6263027"/>
            <a:ext cx="724477" cy="0"/>
          </a:xfrm>
          <a:prstGeom prst="line">
            <a:avLst/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7546" y="4083544"/>
            <a:ext cx="36090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b="1" spc="225" dirty="0">
                <a:latin typeface="Montserrat Light" panose="00000400000000000000" pitchFamily="50" charset="0"/>
              </a:rPr>
              <a:t>Experiment by STRUCOMP P/L</a:t>
            </a:r>
            <a:endParaRPr lang="id-ID" sz="1050" b="1" spc="225" dirty="0">
              <a:latin typeface="Montserrat Light" panose="00000400000000000000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887" y="5644525"/>
            <a:ext cx="4356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spc="2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 panose="00000400000000000000" pitchFamily="50" charset="0"/>
              </a:rPr>
              <a:t>SDOF Approximation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766B0D1-0957-41CC-9F2D-EB51CFB3A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81" y="350589"/>
            <a:ext cx="3901080" cy="5659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919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7AC5ECE-F7F8-4217-BB42-D42A024BFE23}"/>
              </a:ext>
            </a:extLst>
          </p:cNvPr>
          <p:cNvGrpSpPr/>
          <p:nvPr/>
        </p:nvGrpSpPr>
        <p:grpSpPr>
          <a:xfrm>
            <a:off x="1258529" y="678065"/>
            <a:ext cx="9830310" cy="5223190"/>
            <a:chOff x="1258529" y="678065"/>
            <a:chExt cx="9830310" cy="522319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6705365-52C9-43C4-8D8E-EB597A0A0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8529" y="678065"/>
              <a:ext cx="9830310" cy="522319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8F3B5154-C756-4950-824B-0D627F00F3CB}"/>
                </a:ext>
              </a:extLst>
            </p:cNvPr>
            <p:cNvCxnSpPr>
              <a:cxnSpLocks/>
            </p:cNvCxnSpPr>
            <p:nvPr/>
          </p:nvCxnSpPr>
          <p:spPr>
            <a:xfrm>
              <a:off x="3180735" y="3549445"/>
              <a:ext cx="5334000" cy="884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468DB229-C588-4549-B2DC-ECB376E65C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2735" y="1480525"/>
              <a:ext cx="73742" cy="28358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B26BAF2-831E-461E-AC50-DAB856A950CF}"/>
                </a:ext>
              </a:extLst>
            </p:cNvPr>
            <p:cNvSpPr txBox="1"/>
            <p:nvPr/>
          </p:nvSpPr>
          <p:spPr>
            <a:xfrm>
              <a:off x="7905138" y="2874161"/>
              <a:ext cx="540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4800" dirty="0">
                  <a:solidFill>
                    <a:srgbClr val="FF0000"/>
                  </a:solidFill>
                </a:rPr>
                <a:t>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BD0A084-A18D-49B0-B12D-F54D597F7243}"/>
                </a:ext>
              </a:extLst>
            </p:cNvPr>
            <p:cNvSpPr txBox="1"/>
            <p:nvPr/>
          </p:nvSpPr>
          <p:spPr>
            <a:xfrm>
              <a:off x="4033243" y="1148600"/>
              <a:ext cx="540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9141E35-401D-4433-A32C-BBD892E975FB}"/>
                </a:ext>
              </a:extLst>
            </p:cNvPr>
            <p:cNvSpPr txBox="1"/>
            <p:nvPr/>
          </p:nvSpPr>
          <p:spPr>
            <a:xfrm>
              <a:off x="3269224" y="2730653"/>
              <a:ext cx="540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4800" dirty="0">
                  <a:solidFill>
                    <a:srgbClr val="FF0000"/>
                  </a:solidFill>
                </a:rPr>
                <a:t>Z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72859D8E-5C3E-4B17-BF2D-A3A8EE3B09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9949" y="3147789"/>
              <a:ext cx="228921" cy="4344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051E762-7DC4-49D3-9BE9-6ABECEA720E5}"/>
                </a:ext>
              </a:extLst>
            </p:cNvPr>
            <p:cNvSpPr txBox="1"/>
            <p:nvPr/>
          </p:nvSpPr>
          <p:spPr>
            <a:xfrm>
              <a:off x="3031858" y="3570242"/>
              <a:ext cx="1396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rgbClr val="FF0000"/>
                  </a:solidFill>
                </a:rPr>
                <a:t>(out of </a:t>
              </a:r>
            </a:p>
            <a:p>
              <a:r>
                <a:rPr lang="en-AU" b="1" dirty="0">
                  <a:solidFill>
                    <a:srgbClr val="FF0000"/>
                  </a:solidFill>
                </a:rPr>
                <a:t>   page)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01C2950-C884-4494-9F45-83C691613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8" y="1547115"/>
            <a:ext cx="3253856" cy="189909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A7EAE9D-AACF-440E-92D3-FA99115A5772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DCF96998-9063-4E20-9FDE-D6AB4DB3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FD0B544E-F2CE-4376-908D-46C5D0336A29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EEFC429D-A654-4CC7-AC95-72721D393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737A69BE-604B-44A6-A51E-09EA844BDAE2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3C76DCC8-01CD-4102-94F8-AC84B76DEB90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5482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EF64E4F-B520-42C0-B320-E332F18FD815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290CC23D-99F8-449B-A721-B2DB77F6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56B2153B-0E73-49AE-9F68-A164D98DE683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5CE27DA0-A90E-45DE-A8B8-C1068CB5E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83F8B9BB-82AA-4236-867C-CB97FE492267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="" xmlns:a16="http://schemas.microsoft.com/office/drawing/2014/main" id="{F9C532FB-FBA8-4C8B-B782-9663295333B2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96DC73B-EC31-48E2-8C28-241531728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450" y="500763"/>
            <a:ext cx="10069445" cy="5664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4CBC6E7-B3B2-47FC-BBF7-A07C4D7DC6C8}"/>
              </a:ext>
            </a:extLst>
          </p:cNvPr>
          <p:cNvSpPr txBox="1"/>
          <p:nvPr/>
        </p:nvSpPr>
        <p:spPr>
          <a:xfrm>
            <a:off x="3667432" y="2861187"/>
            <a:ext cx="760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.CSV File “emailed” from Vibration App on iPhone 6</a:t>
            </a:r>
          </a:p>
        </p:txBody>
      </p:sp>
    </p:spTree>
    <p:extLst>
      <p:ext uri="{BB962C8B-B14F-4D97-AF65-F5344CB8AC3E}">
        <p14:creationId xmlns:p14="http://schemas.microsoft.com/office/powerpoint/2010/main" val="1068379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400B5E7-211F-4FEE-95F8-99B14DE92723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CB41043-48E2-40AC-9F1B-41DDEA362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C1EF9628-1C64-40F5-BB3C-7B598505C369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14E48086-CAC3-43F0-B513-7270BE1A0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E8ADDAB0-2653-409A-8918-7D1F2619EE80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116AAE74-FE34-4DEE-B34E-764EC25888FF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042EB6-01CB-45C1-95CB-4D3A30DBB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701" y="496132"/>
            <a:ext cx="10034622" cy="564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7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882CF0C-903A-4901-8804-01228781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33" y="465188"/>
            <a:ext cx="10034621" cy="56444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400B5E7-211F-4FEE-95F8-99B14DE92723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CB41043-48E2-40AC-9F1B-41DDEA362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C1EF9628-1C64-40F5-BB3C-7B598505C369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14E48086-CAC3-43F0-B513-7270BE1A0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E8ADDAB0-2653-409A-8918-7D1F2619EE80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116AAE74-FE34-4DEE-B34E-764EC25888FF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D5823E-E4A5-4169-9416-7F94B0F938E7}"/>
              </a:ext>
            </a:extLst>
          </p:cNvPr>
          <p:cNvSpPr txBox="1"/>
          <p:nvPr/>
        </p:nvSpPr>
        <p:spPr>
          <a:xfrm rot="21099697">
            <a:off x="2087655" y="792256"/>
            <a:ext cx="9819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 .CSV file from Vibration App to .</a:t>
            </a:r>
            <a:r>
              <a:rPr lang="en-AU" sz="48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xlsx</a:t>
            </a:r>
            <a:r>
              <a:rPr lang="en-AU" sz="48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file &amp; plot time domain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53601B3-439E-415B-AB33-5A8CAEA0E7E6}"/>
              </a:ext>
            </a:extLst>
          </p:cNvPr>
          <p:cNvGrpSpPr/>
          <p:nvPr/>
        </p:nvGrpSpPr>
        <p:grpSpPr>
          <a:xfrm rot="20491705">
            <a:off x="3981399" y="3686438"/>
            <a:ext cx="1932008" cy="406265"/>
            <a:chOff x="3416044" y="3364657"/>
            <a:chExt cx="1932008" cy="406265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D962ED2-5DA9-48AD-80FA-39FF2D12E06A}"/>
                </a:ext>
              </a:extLst>
            </p:cNvPr>
            <p:cNvSpPr txBox="1"/>
            <p:nvPr/>
          </p:nvSpPr>
          <p:spPr>
            <a:xfrm rot="283574">
              <a:off x="3416044" y="3364657"/>
              <a:ext cx="1016020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rgbClr val="FF0000"/>
                  </a:solidFill>
                </a:rPr>
                <a:t>“Ripple”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="" xmlns:a16="http://schemas.microsoft.com/office/drawing/2014/main" id="{7333A98D-2FD3-4606-BE96-D70B05AFF5C3}"/>
                </a:ext>
              </a:extLst>
            </p:cNvPr>
            <p:cNvCxnSpPr>
              <a:cxnSpLocks/>
            </p:cNvCxnSpPr>
            <p:nvPr/>
          </p:nvCxnSpPr>
          <p:spPr>
            <a:xfrm>
              <a:off x="4335486" y="3591723"/>
              <a:ext cx="1012566" cy="837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EA3463A-56A0-4DD3-B5F9-4819371CFC77}"/>
              </a:ext>
            </a:extLst>
          </p:cNvPr>
          <p:cNvGrpSpPr/>
          <p:nvPr/>
        </p:nvGrpSpPr>
        <p:grpSpPr>
          <a:xfrm flipH="1">
            <a:off x="9885670" y="3256945"/>
            <a:ext cx="1651720" cy="646331"/>
            <a:chOff x="3696332" y="3244470"/>
            <a:chExt cx="1651720" cy="646331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304F9D2-848E-47AA-A3DD-3E646693C648}"/>
                </a:ext>
              </a:extLst>
            </p:cNvPr>
            <p:cNvSpPr txBox="1"/>
            <p:nvPr/>
          </p:nvSpPr>
          <p:spPr>
            <a:xfrm rot="283574">
              <a:off x="3696332" y="3244470"/>
              <a:ext cx="10160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rgbClr val="FF0000"/>
                  </a:solidFill>
                </a:rPr>
                <a:t>“Ripple” ~gone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="" xmlns:a16="http://schemas.microsoft.com/office/drawing/2014/main" id="{BB0A8C52-83C0-4403-B29F-B33F297426D0}"/>
                </a:ext>
              </a:extLst>
            </p:cNvPr>
            <p:cNvCxnSpPr>
              <a:cxnSpLocks/>
            </p:cNvCxnSpPr>
            <p:nvPr/>
          </p:nvCxnSpPr>
          <p:spPr>
            <a:xfrm>
              <a:off x="4550974" y="3609647"/>
              <a:ext cx="797078" cy="657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B719B35-0E8D-49CA-BC13-FA0B0B497DA1}"/>
              </a:ext>
            </a:extLst>
          </p:cNvPr>
          <p:cNvSpPr txBox="1"/>
          <p:nvPr/>
        </p:nvSpPr>
        <p:spPr>
          <a:xfrm>
            <a:off x="6665606" y="4526334"/>
            <a:ext cx="101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>
                <a:solidFill>
                  <a:srgbClr val="FF0000"/>
                </a:solidFill>
              </a:rPr>
              <a:t>small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FDA4B09-A628-4B40-8EE8-89B62FE26C45}"/>
              </a:ext>
            </a:extLst>
          </p:cNvPr>
          <p:cNvSpPr txBox="1"/>
          <p:nvPr/>
        </p:nvSpPr>
        <p:spPr>
          <a:xfrm>
            <a:off x="6665606" y="2317064"/>
            <a:ext cx="101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>
                <a:solidFill>
                  <a:srgbClr val="FF0000"/>
                </a:solidFill>
              </a:rPr>
              <a:t>small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27DB478-F0E3-4587-A91E-0BCD4D5054B5}"/>
              </a:ext>
            </a:extLst>
          </p:cNvPr>
          <p:cNvSpPr txBox="1"/>
          <p:nvPr/>
        </p:nvSpPr>
        <p:spPr>
          <a:xfrm>
            <a:off x="7909387" y="2270897"/>
            <a:ext cx="115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rgbClr val="FF0000"/>
                </a:solidFill>
              </a:rPr>
              <a:t>vertical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D2BB18C-3B8B-4C1C-8E10-F121A9E2A20C}"/>
              </a:ext>
            </a:extLst>
          </p:cNvPr>
          <p:cNvSpPr txBox="1"/>
          <p:nvPr/>
        </p:nvSpPr>
        <p:spPr>
          <a:xfrm>
            <a:off x="7681626" y="4434001"/>
            <a:ext cx="182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rgbClr val="FF0000"/>
                </a:solidFill>
              </a:rPr>
              <a:t>out-of-plane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E1F4323-1B83-4122-8D0C-7D1C18BD378F}"/>
              </a:ext>
            </a:extLst>
          </p:cNvPr>
          <p:cNvSpPr txBox="1"/>
          <p:nvPr/>
        </p:nvSpPr>
        <p:spPr>
          <a:xfrm>
            <a:off x="7786972" y="3208067"/>
            <a:ext cx="182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rgbClr val="FF0000"/>
                </a:solidFill>
              </a:rPr>
              <a:t>horizontal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F73C089-04CB-4D8D-936C-83FD2A75E0C6}"/>
              </a:ext>
            </a:extLst>
          </p:cNvPr>
          <p:cNvGrpSpPr/>
          <p:nvPr/>
        </p:nvGrpSpPr>
        <p:grpSpPr>
          <a:xfrm>
            <a:off x="199828" y="2529097"/>
            <a:ext cx="4951476" cy="1477328"/>
            <a:chOff x="199828" y="2529097"/>
            <a:chExt cx="4951476" cy="1477328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641D2FD-1D5D-455C-A35A-7FA69B118ADD}"/>
                </a:ext>
              </a:extLst>
            </p:cNvPr>
            <p:cNvSpPr txBox="1"/>
            <p:nvPr/>
          </p:nvSpPr>
          <p:spPr>
            <a:xfrm>
              <a:off x="199828" y="2529097"/>
              <a:ext cx="15657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i="1" dirty="0">
                  <a:solidFill>
                    <a:srgbClr val="FF0000"/>
                  </a:solidFill>
                </a:rPr>
                <a:t>It is clear that the horizontal (y) response dominates over the x &amp; z </a:t>
              </a: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="" xmlns:a16="http://schemas.microsoft.com/office/drawing/2014/main" id="{DBE777F8-D540-4C52-B438-12F5D8DDADBF}"/>
                </a:ext>
              </a:extLst>
            </p:cNvPr>
            <p:cNvSpPr/>
            <p:nvPr/>
          </p:nvSpPr>
          <p:spPr>
            <a:xfrm rot="233938">
              <a:off x="1887906" y="3224370"/>
              <a:ext cx="3263398" cy="352999"/>
            </a:xfrm>
            <a:prstGeom prst="rightArrow">
              <a:avLst>
                <a:gd name="adj1" fmla="val 38043"/>
                <a:gd name="adj2" fmla="val 91850"/>
              </a:avLst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9148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400B5E7-211F-4FEE-95F8-99B14DE92723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CB41043-48E2-40AC-9F1B-41DDEA362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C1EF9628-1C64-40F5-BB3C-7B598505C369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14E48086-CAC3-43F0-B513-7270BE1A0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E8ADDAB0-2653-409A-8918-7D1F2619EE80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116AAE74-FE34-4DEE-B34E-764EC25888FF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6F2F4D-A13D-4B6E-9835-3872841CB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35" y="465188"/>
            <a:ext cx="10034619" cy="5644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8DA84F-C0DA-4F9E-BE87-F26F2BD6B4FE}"/>
              </a:ext>
            </a:extLst>
          </p:cNvPr>
          <p:cNvSpPr txBox="1"/>
          <p:nvPr/>
        </p:nvSpPr>
        <p:spPr>
          <a:xfrm rot="21099697">
            <a:off x="1716767" y="922733"/>
            <a:ext cx="10109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 .CSV file from Vibration App to .</a:t>
            </a:r>
            <a:r>
              <a:rPr lang="en-AU" sz="48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xlsx</a:t>
            </a:r>
            <a:r>
              <a:rPr lang="en-AU" sz="48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file &amp; plot frequency domain 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5836B83-4E8B-4975-9E72-2C98600C3526}"/>
              </a:ext>
            </a:extLst>
          </p:cNvPr>
          <p:cNvGrpSpPr/>
          <p:nvPr/>
        </p:nvGrpSpPr>
        <p:grpSpPr>
          <a:xfrm>
            <a:off x="69224" y="2011611"/>
            <a:ext cx="6231255" cy="3693319"/>
            <a:chOff x="59392" y="2011611"/>
            <a:chExt cx="6231255" cy="3693319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02B6780-5197-46D3-9C5B-7A012BC30843}"/>
                </a:ext>
              </a:extLst>
            </p:cNvPr>
            <p:cNvSpPr txBox="1"/>
            <p:nvPr/>
          </p:nvSpPr>
          <p:spPr>
            <a:xfrm>
              <a:off x="59392" y="2011611"/>
              <a:ext cx="1565789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i="1" dirty="0">
                  <a:solidFill>
                    <a:srgbClr val="FF0000"/>
                  </a:solidFill>
                </a:rPr>
                <a:t>It is clear that the horizontal (y) response possesses a dominant frequency component at 1.37Hz and a second dominant frequency component at </a:t>
              </a:r>
              <a:r>
                <a:rPr lang="en-AU" b="1" i="1" dirty="0"/>
                <a:t>4.09Hz</a:t>
              </a:r>
              <a:r>
                <a:rPr lang="en-AU" b="1" i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="" xmlns:a16="http://schemas.microsoft.com/office/drawing/2014/main" id="{E4497CAC-F55E-4CDE-9F59-A97F1B015B10}"/>
                </a:ext>
              </a:extLst>
            </p:cNvPr>
            <p:cNvSpPr/>
            <p:nvPr/>
          </p:nvSpPr>
          <p:spPr>
            <a:xfrm rot="233938">
              <a:off x="1640984" y="3694723"/>
              <a:ext cx="2881493" cy="327096"/>
            </a:xfrm>
            <a:prstGeom prst="rightArrow">
              <a:avLst>
                <a:gd name="adj1" fmla="val 38043"/>
                <a:gd name="adj2" fmla="val 91850"/>
              </a:avLst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="" xmlns:a16="http://schemas.microsoft.com/office/drawing/2014/main" id="{205A1C02-E5F9-4509-9C47-EDD7D9D9F693}"/>
                </a:ext>
              </a:extLst>
            </p:cNvPr>
            <p:cNvSpPr/>
            <p:nvPr/>
          </p:nvSpPr>
          <p:spPr>
            <a:xfrm rot="21089737">
              <a:off x="1628595" y="3190225"/>
              <a:ext cx="4662052" cy="373659"/>
            </a:xfrm>
            <a:prstGeom prst="rightArrow">
              <a:avLst>
                <a:gd name="adj1" fmla="val 38043"/>
                <a:gd name="adj2" fmla="val 91850"/>
              </a:avLst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C8E50EB-317A-4C44-9B42-84893D83126D}"/>
              </a:ext>
            </a:extLst>
          </p:cNvPr>
          <p:cNvSpPr/>
          <p:nvPr/>
        </p:nvSpPr>
        <p:spPr>
          <a:xfrm>
            <a:off x="5343444" y="4615157"/>
            <a:ext cx="283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i="1" dirty="0">
                <a:solidFill>
                  <a:srgbClr val="FF0000"/>
                </a:solidFill>
              </a:rPr>
              <a:t>Periodic response at integer multiples of 1.37 Hz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907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400B5E7-211F-4FEE-95F8-99B14DE92723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9CB41043-48E2-40AC-9F1B-41DDEA362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C1EF9628-1C64-40F5-BB3C-7B598505C369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14E48086-CAC3-43F0-B513-7270BE1A0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E8ADDAB0-2653-409A-8918-7D1F2619EE80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116AAE74-FE34-4DEE-B34E-764EC25888FF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B5C9AD0-6783-4DDC-8DE2-22A19DE26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02" y="559374"/>
            <a:ext cx="7555051" cy="148780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="" xmlns:a16="http://schemas.microsoft.com/office/drawing/2014/main" id="{D504DD7F-15C8-447E-97A6-8F5D81F8A1BD}"/>
              </a:ext>
            </a:extLst>
          </p:cNvPr>
          <p:cNvSpPr/>
          <p:nvPr/>
        </p:nvSpPr>
        <p:spPr>
          <a:xfrm>
            <a:off x="1524943" y="74270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B0A59208-AED6-49FC-A415-509EB846657E}"/>
              </a:ext>
            </a:extLst>
          </p:cNvPr>
          <p:cNvSpPr/>
          <p:nvPr/>
        </p:nvSpPr>
        <p:spPr>
          <a:xfrm>
            <a:off x="2802012" y="94400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678BBAA7-34F6-4783-8255-384DF15939A4}"/>
              </a:ext>
            </a:extLst>
          </p:cNvPr>
          <p:cNvSpPr/>
          <p:nvPr/>
        </p:nvSpPr>
        <p:spPr>
          <a:xfrm>
            <a:off x="4079081" y="109151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0F38644C-8624-482F-AA85-EA8E292E64A4}"/>
              </a:ext>
            </a:extLst>
          </p:cNvPr>
          <p:cNvSpPr/>
          <p:nvPr/>
        </p:nvSpPr>
        <p:spPr>
          <a:xfrm>
            <a:off x="5361040" y="118034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807E0776-8657-4A56-A1A1-3795BA2BAC46}"/>
              </a:ext>
            </a:extLst>
          </p:cNvPr>
          <p:cNvSpPr/>
          <p:nvPr/>
        </p:nvSpPr>
        <p:spPr>
          <a:xfrm>
            <a:off x="6623439" y="122027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90808311-737B-4C8D-9F19-8A8A61ADBB26}"/>
              </a:ext>
            </a:extLst>
          </p:cNvPr>
          <p:cNvSpPr/>
          <p:nvPr/>
        </p:nvSpPr>
        <p:spPr>
          <a:xfrm>
            <a:off x="7890728" y="1230861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16C3B1A-B73B-419A-9D2F-D810D0579EAA}"/>
              </a:ext>
            </a:extLst>
          </p:cNvPr>
          <p:cNvSpPr txBox="1"/>
          <p:nvPr/>
        </p:nvSpPr>
        <p:spPr>
          <a:xfrm>
            <a:off x="1413125" y="445419"/>
            <a:ext cx="269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081E2715-5024-460D-A401-8548396F0678}"/>
              </a:ext>
            </a:extLst>
          </p:cNvPr>
          <p:cNvSpPr txBox="1"/>
          <p:nvPr/>
        </p:nvSpPr>
        <p:spPr>
          <a:xfrm>
            <a:off x="2633139" y="660967"/>
            <a:ext cx="390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B9A5684-9821-4060-A098-F6E6F901A09D}"/>
              </a:ext>
            </a:extLst>
          </p:cNvPr>
          <p:cNvSpPr txBox="1"/>
          <p:nvPr/>
        </p:nvSpPr>
        <p:spPr>
          <a:xfrm>
            <a:off x="3906959" y="805368"/>
            <a:ext cx="650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CFE05D4-D635-404E-AEDC-DAF4A126EC60}"/>
              </a:ext>
            </a:extLst>
          </p:cNvPr>
          <p:cNvSpPr txBox="1"/>
          <p:nvPr/>
        </p:nvSpPr>
        <p:spPr>
          <a:xfrm>
            <a:off x="5188818" y="904576"/>
            <a:ext cx="426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7F3E52E-B1DF-47F9-92C3-DA39C7609AD2}"/>
              </a:ext>
            </a:extLst>
          </p:cNvPr>
          <p:cNvSpPr txBox="1"/>
          <p:nvPr/>
        </p:nvSpPr>
        <p:spPr>
          <a:xfrm>
            <a:off x="6449230" y="938026"/>
            <a:ext cx="44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CA10730-B999-4722-8836-BD9888F24F27}"/>
              </a:ext>
            </a:extLst>
          </p:cNvPr>
          <p:cNvSpPr txBox="1"/>
          <p:nvPr/>
        </p:nvSpPr>
        <p:spPr>
          <a:xfrm>
            <a:off x="7713184" y="957918"/>
            <a:ext cx="44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5CCD7A5-DE3D-4388-87D8-2C37CF3CDB65}"/>
              </a:ext>
            </a:extLst>
          </p:cNvPr>
          <p:cNvSpPr txBox="1"/>
          <p:nvPr/>
        </p:nvSpPr>
        <p:spPr>
          <a:xfrm>
            <a:off x="7338646" y="1503220"/>
            <a:ext cx="1195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rgbClr val="FF0000"/>
                </a:solidFill>
              </a:rPr>
              <a:t>t</a:t>
            </a:r>
            <a:r>
              <a:rPr lang="en-AU" sz="1600" i="1" baseline="-25000" dirty="0">
                <a:solidFill>
                  <a:srgbClr val="FF0000"/>
                </a:solidFill>
              </a:rPr>
              <a:t>50</a:t>
            </a:r>
            <a:r>
              <a:rPr lang="en-AU" sz="1600" i="1" dirty="0">
                <a:solidFill>
                  <a:srgbClr val="FF0000"/>
                </a:solidFill>
              </a:rPr>
              <a:t> = 37.112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09B35C62-0A63-4696-8FC1-35ABD86B1B73}"/>
              </a:ext>
            </a:extLst>
          </p:cNvPr>
          <p:cNvGrpSpPr/>
          <p:nvPr/>
        </p:nvGrpSpPr>
        <p:grpSpPr>
          <a:xfrm>
            <a:off x="8651833" y="426377"/>
            <a:ext cx="3168270" cy="1102890"/>
            <a:chOff x="8651833" y="426377"/>
            <a:chExt cx="3168270" cy="1102890"/>
          </a:xfrm>
        </p:grpSpPr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4CBF136A-6860-43EF-B428-C14E43674B8E}"/>
                </a:ext>
              </a:extLst>
            </p:cNvPr>
            <p:cNvSpPr txBox="1"/>
            <p:nvPr/>
          </p:nvSpPr>
          <p:spPr>
            <a:xfrm>
              <a:off x="9079994" y="426377"/>
              <a:ext cx="2740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rgbClr val="FF0000"/>
                  </a:solidFill>
                </a:rPr>
                <a:t>Natural Frequency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="" xmlns:a16="http://schemas.microsoft.com/office/drawing/2014/main" id="{B85B27EB-5DD0-4D45-8559-A3E48717FB47}"/>
                    </a:ext>
                  </a:extLst>
                </p:cNvPr>
                <p:cNvSpPr txBox="1"/>
                <p:nvPr/>
              </p:nvSpPr>
              <p:spPr>
                <a:xfrm>
                  <a:off x="8651833" y="1002713"/>
                  <a:ext cx="1880002" cy="526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AU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𝑁𝑜</m:t>
                            </m:r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𝐶𝑦𝑐𝑙𝑒𝑠</m:t>
                            </m:r>
                          </m:num>
                          <m:den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𝑇𝑖𝑚𝑒</m:t>
                            </m:r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A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𝑡𝑎𝑘𝑒𝑛</m:t>
                            </m:r>
                          </m:den>
                        </m:f>
                      </m:oMath>
                    </m:oMathPara>
                  </a14:m>
                  <a:endParaRPr lang="en-AU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85B27EB-5DD0-4D45-8559-A3E48717F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1833" y="1002713"/>
                  <a:ext cx="1880002" cy="5265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56806F7F-6265-4B5F-82FC-0B1BC8D050BC}"/>
                  </a:ext>
                </a:extLst>
              </p:cNvPr>
              <p:cNvSpPr/>
              <p:nvPr/>
            </p:nvSpPr>
            <p:spPr>
              <a:xfrm>
                <a:off x="10428671" y="969529"/>
                <a:ext cx="1737078" cy="603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AU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(37.11−0.71)</m:t>
                          </m:r>
                        </m:den>
                      </m:f>
                    </m:oMath>
                  </m:oMathPara>
                </a14:m>
                <a:endParaRPr lang="en-AU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6806F7F-6265-4B5F-82FC-0B1BC8D050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671" y="969529"/>
                <a:ext cx="1737078" cy="60362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="" xmlns:a16="http://schemas.microsoft.com/office/drawing/2014/main" id="{22AAE81D-6331-4544-AF01-8EF364F388E8}"/>
                  </a:ext>
                </a:extLst>
              </p:cNvPr>
              <p:cNvSpPr txBox="1"/>
              <p:nvPr/>
            </p:nvSpPr>
            <p:spPr>
              <a:xfrm>
                <a:off x="9591834" y="1672528"/>
                <a:ext cx="16461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A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AU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b="1" dirty="0">
                    <a:solidFill>
                      <a:srgbClr val="FF0000"/>
                    </a:solidFill>
                  </a:rPr>
                  <a:t>= 1.37 Hz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2AAE81D-6331-4544-AF01-8EF364F38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834" y="1672528"/>
                <a:ext cx="1646142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r="-369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="" xmlns:a16="http://schemas.microsoft.com/office/drawing/2014/main" id="{3333FF3F-4E84-4A2D-B3C4-7596E338507D}"/>
                  </a:ext>
                </a:extLst>
              </p:cNvPr>
              <p:cNvSpPr/>
              <p:nvPr/>
            </p:nvSpPr>
            <p:spPr>
              <a:xfrm>
                <a:off x="9242222" y="3377599"/>
                <a:ext cx="2384820" cy="81349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𝜻</m:t>
                      </m:r>
                      <m:r>
                        <a:rPr lang="en-A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AU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𝒍𝒏</m:t>
                          </m:r>
                          <m:d>
                            <m:dPr>
                              <m:ctrlPr>
                                <a:rPr lang="en-AU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AU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AU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AU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AU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AU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A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333FF3F-4E84-4A2D-B3C4-7596E3385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222" y="3377599"/>
                <a:ext cx="2384820" cy="81349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23A106F4-5406-429B-AE4D-A7C0F44C73AB}"/>
              </a:ext>
            </a:extLst>
          </p:cNvPr>
          <p:cNvGrpSpPr/>
          <p:nvPr/>
        </p:nvGrpSpPr>
        <p:grpSpPr>
          <a:xfrm>
            <a:off x="9012129" y="2432802"/>
            <a:ext cx="2740109" cy="808077"/>
            <a:chOff x="9012129" y="2432802"/>
            <a:chExt cx="2740109" cy="808077"/>
          </a:xfrm>
        </p:grpSpPr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49F8FF5D-3D55-4C18-89E0-F27ECD9DD62C}"/>
                </a:ext>
              </a:extLst>
            </p:cNvPr>
            <p:cNvSpPr txBox="1"/>
            <p:nvPr/>
          </p:nvSpPr>
          <p:spPr>
            <a:xfrm>
              <a:off x="9012129" y="2432802"/>
              <a:ext cx="2740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400" b="1" dirty="0">
                  <a:solidFill>
                    <a:srgbClr val="FF0000"/>
                  </a:solidFill>
                </a:rPr>
                <a:t>Damping estimate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BEC8FCC7-118B-45D9-8951-B091CFB07F3F}"/>
                </a:ext>
              </a:extLst>
            </p:cNvPr>
            <p:cNvSpPr txBox="1"/>
            <p:nvPr/>
          </p:nvSpPr>
          <p:spPr>
            <a:xfrm>
              <a:off x="9141554" y="2840769"/>
              <a:ext cx="24812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000" b="1" dirty="0">
                  <a:solidFill>
                    <a:srgbClr val="FF0000"/>
                  </a:solidFill>
                </a:rPr>
                <a:t>First 10 secs of record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="" xmlns:a16="http://schemas.microsoft.com/office/drawing/2014/main" id="{ABF02C9B-CE57-4A74-9724-2040200CA1E6}"/>
                  </a:ext>
                </a:extLst>
              </p:cNvPr>
              <p:cNvSpPr/>
              <p:nvPr/>
            </p:nvSpPr>
            <p:spPr>
              <a:xfrm>
                <a:off x="9279359" y="4327811"/>
                <a:ext cx="2458622" cy="7546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𝜻</m:t>
                      </m:r>
                      <m:r>
                        <a:rPr lang="en-A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AU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𝒍𝒏</m:t>
                          </m:r>
                          <m:d>
                            <m:dPr>
                              <m:ctrlPr>
                                <a:rPr lang="en-AU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AU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AU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𝟐𝟐𝟗𝟏</m:t>
                                  </m:r>
                                </m:num>
                                <m:den>
                                  <m:r>
                                    <a:rPr lang="en-AU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AU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AU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𝟏𝟒𝟎𝟒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AU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</m:oMath>
                  </m:oMathPara>
                </a14:m>
                <a:endParaRPr lang="en-A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BF02C9B-CE57-4A74-9724-2040200CA1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359" y="4327811"/>
                <a:ext cx="2458622" cy="75463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="" xmlns:a16="http://schemas.microsoft.com/office/drawing/2014/main" id="{675FD84D-59F9-4F69-ADCE-1DC658DDDAE7}"/>
                  </a:ext>
                </a:extLst>
              </p:cNvPr>
              <p:cNvSpPr/>
              <p:nvPr/>
            </p:nvSpPr>
            <p:spPr>
              <a:xfrm>
                <a:off x="8847908" y="5217083"/>
                <a:ext cx="3189143" cy="78624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𝜻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𝟒𝟖𝟗𝟒</m:t>
                          </m:r>
                        </m:num>
                        <m:den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AU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𝟕𝟖</m:t>
                      </m:r>
                      <m:r>
                        <a:rPr lang="en-AU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AU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75FD84D-59F9-4F69-ADCE-1DC658DDD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908" y="5217083"/>
                <a:ext cx="3189143" cy="7862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6C0287BA-5993-4688-8AD0-8BEDC75D8A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708" y="2648041"/>
            <a:ext cx="3752850" cy="15430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A38324C2-29B1-49DB-A73A-D832270D98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708" y="4249403"/>
            <a:ext cx="3752850" cy="1581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88AB29B1-5EC3-4E5B-92E1-F20F2C3B75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9655" y="2619466"/>
            <a:ext cx="3733800" cy="157162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D93B42A5-4C3F-4774-B706-65305B6A1F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8033" y="4249403"/>
            <a:ext cx="3733800" cy="15621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D1ACB9F6-DB0F-40C6-AD32-77BB70BC1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94" y="2160976"/>
            <a:ext cx="4902691" cy="201582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4BD77C9E-A75D-442D-BEBD-271251A3F270}"/>
              </a:ext>
            </a:extLst>
          </p:cNvPr>
          <p:cNvSpPr txBox="1"/>
          <p:nvPr/>
        </p:nvSpPr>
        <p:spPr>
          <a:xfrm>
            <a:off x="1590174" y="1713521"/>
            <a:ext cx="1195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rgbClr val="FF0000"/>
                </a:solidFill>
              </a:rPr>
              <a:t>t</a:t>
            </a:r>
            <a:r>
              <a:rPr lang="en-AU" sz="1600" i="1" baseline="-25000" dirty="0">
                <a:solidFill>
                  <a:srgbClr val="FF0000"/>
                </a:solidFill>
              </a:rPr>
              <a:t>0</a:t>
            </a:r>
            <a:r>
              <a:rPr lang="en-AU" sz="1600" i="1" dirty="0">
                <a:solidFill>
                  <a:srgbClr val="FF0000"/>
                </a:solidFill>
              </a:rPr>
              <a:t> = 0.708 </a:t>
            </a:r>
          </a:p>
        </p:txBody>
      </p:sp>
    </p:spTree>
    <p:extLst>
      <p:ext uri="{BB962C8B-B14F-4D97-AF65-F5344CB8AC3E}">
        <p14:creationId xmlns:p14="http://schemas.microsoft.com/office/powerpoint/2010/main" val="30327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 animBg="1"/>
      <p:bldP spid="73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B44D363-DFE9-4EF8-BFB6-F8AE884D5622}"/>
              </a:ext>
            </a:extLst>
          </p:cNvPr>
          <p:cNvGrpSpPr/>
          <p:nvPr/>
        </p:nvGrpSpPr>
        <p:grpSpPr>
          <a:xfrm>
            <a:off x="188503" y="231042"/>
            <a:ext cx="4115127" cy="6399704"/>
            <a:chOff x="188503" y="231042"/>
            <a:chExt cx="4115127" cy="639970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705A4A76-2F81-478D-8917-0A9592C8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729986E7-CF83-46F3-8959-DF1A8FE731D4}"/>
                </a:ext>
              </a:extLst>
            </p:cNvPr>
            <p:cNvGrpSpPr/>
            <p:nvPr/>
          </p:nvGrpSpPr>
          <p:grpSpPr>
            <a:xfrm>
              <a:off x="390916" y="6263027"/>
              <a:ext cx="3912714" cy="367719"/>
              <a:chOff x="390916" y="6263027"/>
              <a:chExt cx="3912714" cy="367719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962C6722-6D93-4CC4-9128-9DA3F2317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7A7B994-89EC-4865-A432-C4147FA0294B}"/>
                  </a:ext>
                </a:extLst>
              </p:cNvPr>
              <p:cNvSpPr txBox="1"/>
              <p:nvPr/>
            </p:nvSpPr>
            <p:spPr>
              <a:xfrm>
                <a:off x="1904798" y="6376830"/>
                <a:ext cx="23988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Simply Supported Bar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="" xmlns:a16="http://schemas.microsoft.com/office/drawing/2014/main" id="{133B339E-B0CD-41B5-8BC6-FE7D767D3CA6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C50BA85-05B5-4D1D-AEE0-8BC77E1869D3}"/>
              </a:ext>
            </a:extLst>
          </p:cNvPr>
          <p:cNvSpPr txBox="1"/>
          <p:nvPr/>
        </p:nvSpPr>
        <p:spPr>
          <a:xfrm>
            <a:off x="1162023" y="51542"/>
            <a:ext cx="10275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latin typeface="Montserrat" panose="02000505000000020004" pitchFamily="2" charset="0"/>
              </a:rPr>
              <a:t>Concluding Remarks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1C22438-E62F-4B85-8494-499C9B9F684E}"/>
              </a:ext>
            </a:extLst>
          </p:cNvPr>
          <p:cNvSpPr txBox="1"/>
          <p:nvPr/>
        </p:nvSpPr>
        <p:spPr>
          <a:xfrm>
            <a:off x="352669" y="2896867"/>
            <a:ext cx="11178540" cy="1154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latin typeface="Montserrat"/>
              </a:rPr>
              <a:t>Analyses based upon a SDOF modelling assumption were used to: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Determine the natural frequency using the cycle counting method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Estimate the critical damping ratio over the first 10 seconds of the response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07B5C52-76FE-4666-BD98-6EACE2B9DA15}"/>
              </a:ext>
            </a:extLst>
          </p:cNvPr>
          <p:cNvSpPr txBox="1"/>
          <p:nvPr/>
        </p:nvSpPr>
        <p:spPr>
          <a:xfrm>
            <a:off x="352669" y="1134049"/>
            <a:ext cx="1164489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A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An investigation was performed on the acceleration response data obtained using the Vibration App on an iPhone6 located on the top storey of a 2-storey sway frame model after displacing the top storey to one-side and releasing it from “at rest” – the condition of simple “pluck test”.</a:t>
            </a:r>
            <a:endParaRPr lang="en-AU" sz="2400" dirty="0">
              <a:latin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97C9C8-D9C8-43EA-BA31-CBE7FDB5826B}"/>
              </a:ext>
            </a:extLst>
          </p:cNvPr>
          <p:cNvSpPr txBox="1"/>
          <p:nvPr/>
        </p:nvSpPr>
        <p:spPr>
          <a:xfrm>
            <a:off x="351588" y="4222195"/>
            <a:ext cx="11178540" cy="176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AU" sz="2400" b="1" dirty="0">
                <a:latin typeface="Montserrat"/>
              </a:rPr>
              <a:t>Observations made included: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The presence of a second major frequency of response (a response ripple) in the horizontal vibration of the 2-storey frame on the second storey</a:t>
            </a:r>
          </a:p>
          <a:p>
            <a:pPr marL="353695" indent="-353695">
              <a:buFont typeface="Arial" panose="020B0604020202020204" pitchFamily="34" charset="0"/>
              <a:buChar char="•"/>
            </a:pPr>
            <a:r>
              <a:rPr lang="en-AU" sz="2000" b="1" dirty="0">
                <a:latin typeface="Montserrat" panose="02000505000000020004" pitchFamily="2" charset="0"/>
              </a:rPr>
              <a:t>Other, smaller level responses at frequencies corresponding to integer multiples of the natural frequency were present in the horizontal vibratory response.</a:t>
            </a:r>
          </a:p>
        </p:txBody>
      </p:sp>
    </p:spTree>
    <p:extLst>
      <p:ext uri="{BB962C8B-B14F-4D97-AF65-F5344CB8AC3E}">
        <p14:creationId xmlns:p14="http://schemas.microsoft.com/office/powerpoint/2010/main" val="27783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6B89B0-7DCE-431D-8E8B-128A77830FA3}"/>
              </a:ext>
            </a:extLst>
          </p:cNvPr>
          <p:cNvSpPr txBox="1"/>
          <p:nvPr/>
        </p:nvSpPr>
        <p:spPr>
          <a:xfrm>
            <a:off x="1113323" y="1576850"/>
            <a:ext cx="10366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There are many more experiments and their results that are progressively being added to the four thematic Modules in </a:t>
            </a:r>
            <a:r>
              <a:rPr lang="en-AU" sz="2800" dirty="0">
                <a:hlinkClick r:id="rId2"/>
              </a:rPr>
              <a:t>www.Mechanics-Lab.com</a:t>
            </a:r>
            <a:r>
              <a:rPr lang="en-AU" sz="2800" dirty="0"/>
              <a:t> that are available for access to subscribing institutions. </a:t>
            </a:r>
            <a:br>
              <a:rPr lang="en-AU" sz="2800" dirty="0"/>
            </a:br>
            <a:r>
              <a:rPr lang="en-AU" sz="2800" dirty="0"/>
              <a:t/>
            </a:r>
            <a:br>
              <a:rPr lang="en-AU" sz="2800" dirty="0"/>
            </a:br>
            <a:r>
              <a:rPr lang="en-AU" sz="2800" dirty="0"/>
              <a:t>Please subscribe so that we can continue to progress the rate, range and extent of this valuable repository of experiments that supports the teaching &amp; learning of fundamental engineering concepts and beyond.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5460EE-8C3D-4ED3-A850-D7CC1DD12FF3}"/>
              </a:ext>
            </a:extLst>
          </p:cNvPr>
          <p:cNvSpPr txBox="1"/>
          <p:nvPr/>
        </p:nvSpPr>
        <p:spPr>
          <a:xfrm>
            <a:off x="1113323" y="5695449"/>
            <a:ext cx="986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B050"/>
                </a:solidFill>
                <a:hlinkClick r:id="rId3"/>
              </a:rPr>
              <a:t>Link to Subscription Page</a:t>
            </a:r>
            <a:endParaRPr lang="en-AU" sz="24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" y="139160"/>
            <a:ext cx="3091402" cy="7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1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447688" y="1340769"/>
                <a:ext cx="38976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i="1">
                          <a:latin typeface="Cambria Math"/>
                        </a:rPr>
                        <m:t>𝑚</m:t>
                      </m:r>
                      <m:acc>
                        <m:accPr>
                          <m:chr m:val="̈"/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3600" i="1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AU" sz="3600" i="1">
                          <a:latin typeface="Cambria Math"/>
                        </a:rPr>
                        <m:t>+</m:t>
                      </m:r>
                      <m:r>
                        <a:rPr lang="en-AU" sz="3600" i="1">
                          <a:latin typeface="Cambria Math"/>
                        </a:rPr>
                        <m:t>𝑐</m:t>
                      </m:r>
                      <m:acc>
                        <m:accPr>
                          <m:chr m:val="̇"/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3600" i="1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AU" sz="3600" i="1">
                          <a:latin typeface="Cambria Math"/>
                        </a:rPr>
                        <m:t>+</m:t>
                      </m:r>
                      <m:r>
                        <a:rPr lang="en-AU" sz="3600" i="1">
                          <a:latin typeface="Cambria Math"/>
                        </a:rPr>
                        <m:t>𝑘𝑥</m:t>
                      </m:r>
                      <m:r>
                        <a:rPr lang="en-AU" sz="36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688" y="1340769"/>
                <a:ext cx="3897605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82542" y="1979626"/>
                <a:ext cx="2854499" cy="672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i="1">
                          <a:latin typeface="Cambria Math"/>
                        </a:rPr>
                        <m:t>𝐿𝑒𝑡</m:t>
                      </m:r>
                      <m:r>
                        <a:rPr lang="en-AU" sz="3600" i="1">
                          <a:latin typeface="Cambria Math"/>
                        </a:rPr>
                        <m:t> </m:t>
                      </m:r>
                      <m:r>
                        <a:rPr lang="en-AU" sz="3600" i="1">
                          <a:latin typeface="Cambria Math"/>
                        </a:rPr>
                        <m:t>𝑥</m:t>
                      </m:r>
                      <m:r>
                        <a:rPr lang="en-AU" sz="36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600" i="1">
                              <a:latin typeface="Cambria Math"/>
                            </a:rPr>
                            <m:t>𝑋𝑒</m:t>
                          </m:r>
                        </m:e>
                        <m:sup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AU" sz="3600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542" y="1979626"/>
                <a:ext cx="2854499" cy="6724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44184" y="2780928"/>
                <a:ext cx="5131213" cy="672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600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3600" i="1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AU" sz="3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3600" i="1">
                              <a:latin typeface="Cambria Math"/>
                            </a:rPr>
                            <m:t>+</m:t>
                          </m:r>
                          <m:r>
                            <a:rPr lang="en-AU" sz="3600" i="1">
                              <a:latin typeface="Cambria Math"/>
                            </a:rPr>
                            <m:t>𝑐</m:t>
                          </m:r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AU" sz="3600" i="1">
                              <a:latin typeface="Cambria Math"/>
                            </a:rPr>
                            <m:t>+</m:t>
                          </m:r>
                          <m:r>
                            <a:rPr lang="en-AU" sz="3600" i="1">
                              <a:latin typeface="Cambria Math"/>
                            </a:rPr>
                            <m:t>𝑘</m:t>
                          </m:r>
                        </m:e>
                      </m:d>
                      <m:sSup>
                        <m:sSup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600" i="1">
                              <a:latin typeface="Cambria Math"/>
                            </a:rPr>
                            <m:t>𝑋𝑒</m:t>
                          </m:r>
                        </m:e>
                        <m:sup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AU" sz="3600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AU" sz="36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84" y="2780928"/>
                <a:ext cx="5131213" cy="672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21704" y="3728446"/>
                <a:ext cx="56814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i="1">
                          <a:latin typeface="Cambria Math"/>
                        </a:rPr>
                        <m:t>𝑋</m:t>
                      </m:r>
                      <m:r>
                        <a:rPr lang="en-AU" sz="3600" i="1">
                          <a:latin typeface="Cambria Math"/>
                          <a:ea typeface="Cambria Math"/>
                        </a:rPr>
                        <m:t>≠0;     </m:t>
                      </m:r>
                      <m:r>
                        <a:rPr lang="en-AU" sz="3600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p>
                          <m:r>
                            <a:rPr lang="en-AU" sz="36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AU" sz="3600" i="1">
                          <a:latin typeface="Cambria Math"/>
                        </a:rPr>
                        <m:t>+</m:t>
                      </m:r>
                      <m:r>
                        <a:rPr lang="en-AU" sz="3600" i="1">
                          <a:latin typeface="Cambria Math"/>
                        </a:rPr>
                        <m:t>𝑐</m:t>
                      </m:r>
                      <m:r>
                        <a:rPr lang="en-AU" sz="3600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AU" sz="3600" i="1">
                          <a:latin typeface="Cambria Math"/>
                        </a:rPr>
                        <m:t>+</m:t>
                      </m:r>
                      <m:r>
                        <a:rPr lang="en-AU" sz="3600" i="1">
                          <a:latin typeface="Cambria Math"/>
                        </a:rPr>
                        <m:t>𝑘</m:t>
                      </m:r>
                      <m:r>
                        <a:rPr lang="en-AU" sz="36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704" y="3728446"/>
                <a:ext cx="5681427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91632" y="4432415"/>
                <a:ext cx="5908477" cy="1729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AU" sz="3600" i="1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AU" sz="36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600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AU" sz="3600" i="1">
                              <a:latin typeface="Cambria Math"/>
                            </a:rPr>
                            <m:t>2</m:t>
                          </m:r>
                          <m:r>
                            <a:rPr lang="en-AU" sz="36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AU" sz="3600" i="1">
                          <a:latin typeface="Cambria Math"/>
                          <a:ea typeface="Cambria Math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en-AU" sz="3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AU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sz="3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sz="36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sz="3600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r>
                                        <a:rPr lang="en-AU" sz="36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  <m:r>
                                        <a:rPr lang="en-AU" sz="3600" i="1"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sz="3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AU" sz="3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AU" sz="3600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AU" sz="36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632" y="4432415"/>
                <a:ext cx="5908477" cy="17291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3953" y="188641"/>
            <a:ext cx="113795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Theory: Free Vibration SDOF Viscous-damped System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0B7EF78-F175-492C-9C5C-763D6431EF52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4268642-334F-4023-922D-FF77B0670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04829732-71EE-4F3E-8B67-094AFD04D18E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79A355AA-94EF-4013-87FC-2C8764177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46BA645-CC55-48A1-94C3-C86E5323D73D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6ECB4677-C0A1-4791-B126-AD64E55F39F3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EEE06183-C237-4FBF-B90B-B6AE9890DE1C}"/>
              </a:ext>
            </a:extLst>
          </p:cNvPr>
          <p:cNvGrpSpPr/>
          <p:nvPr/>
        </p:nvGrpSpPr>
        <p:grpSpPr>
          <a:xfrm>
            <a:off x="1586021" y="1340769"/>
            <a:ext cx="3654849" cy="1936601"/>
            <a:chOff x="1586021" y="1340769"/>
            <a:chExt cx="3654849" cy="1936601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C7DF6766-450D-40F6-B4B5-E46430CF67CD}"/>
                </a:ext>
              </a:extLst>
            </p:cNvPr>
            <p:cNvCxnSpPr/>
            <p:nvPr/>
          </p:nvCxnSpPr>
          <p:spPr>
            <a:xfrm>
              <a:off x="1846093" y="1344704"/>
              <a:ext cx="0" cy="17028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5D3D5BCB-0CB4-4BE5-8E4B-EEB9C8B12C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5143" y="3047568"/>
              <a:ext cx="339477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CF9D595E-373F-4A86-8069-8C00D57C2CAE}"/>
                </a:ext>
              </a:extLst>
            </p:cNvPr>
            <p:cNvSpPr/>
            <p:nvPr/>
          </p:nvSpPr>
          <p:spPr>
            <a:xfrm>
              <a:off x="3576335" y="1996281"/>
              <a:ext cx="1281254" cy="80489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F1B261C5-1EB5-4459-894E-36B579895642}"/>
                </a:ext>
              </a:extLst>
            </p:cNvPr>
            <p:cNvSpPr/>
            <p:nvPr/>
          </p:nvSpPr>
          <p:spPr>
            <a:xfrm>
              <a:off x="3587695" y="2813362"/>
              <a:ext cx="234206" cy="23420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9447393-5E9C-45D8-87AD-A781D0050134}"/>
                </a:ext>
              </a:extLst>
            </p:cNvPr>
            <p:cNvSpPr/>
            <p:nvPr/>
          </p:nvSpPr>
          <p:spPr>
            <a:xfrm>
              <a:off x="4099859" y="2822588"/>
              <a:ext cx="234206" cy="23420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74A0B91E-2BD8-4DC8-90C0-5DF5C655EB8F}"/>
                </a:ext>
              </a:extLst>
            </p:cNvPr>
            <p:cNvSpPr/>
            <p:nvPr/>
          </p:nvSpPr>
          <p:spPr>
            <a:xfrm>
              <a:off x="4596008" y="2813362"/>
              <a:ext cx="234206" cy="23420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C423918-4BFE-4DFE-A27A-1770E1B3567A}"/>
                </a:ext>
              </a:extLst>
            </p:cNvPr>
            <p:cNvSpPr txBox="1"/>
            <p:nvPr/>
          </p:nvSpPr>
          <p:spPr>
            <a:xfrm>
              <a:off x="3995855" y="2168677"/>
              <a:ext cx="431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b="1" i="1" dirty="0"/>
                <a:t>m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7022DB55-436B-4847-A2CA-71CA67E8E4AA}"/>
                </a:ext>
              </a:extLst>
            </p:cNvPr>
            <p:cNvCxnSpPr>
              <a:cxnSpLocks/>
            </p:cNvCxnSpPr>
            <p:nvPr/>
          </p:nvCxnSpPr>
          <p:spPr>
            <a:xfrm>
              <a:off x="2862843" y="2498590"/>
              <a:ext cx="0" cy="2910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="" xmlns:a16="http://schemas.microsoft.com/office/drawing/2014/main" id="{72D71DF5-E6B0-46C4-9B6D-62053E3B7828}"/>
                </a:ext>
              </a:extLst>
            </p:cNvPr>
            <p:cNvCxnSpPr/>
            <p:nvPr/>
          </p:nvCxnSpPr>
          <p:spPr>
            <a:xfrm>
              <a:off x="3587695" y="1623349"/>
              <a:ext cx="118776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FE1C9B18-7E4B-4D7C-B652-8DB6AFF2B37E}"/>
                </a:ext>
              </a:extLst>
            </p:cNvPr>
            <p:cNvSpPr txBox="1"/>
            <p:nvPr/>
          </p:nvSpPr>
          <p:spPr>
            <a:xfrm>
              <a:off x="4777742" y="1348150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b="1" i="1" dirty="0"/>
                <a:t>x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A8DA74D7-6456-428C-BC86-DDC092E3A953}"/>
                </a:ext>
              </a:extLst>
            </p:cNvPr>
            <p:cNvSpPr txBox="1"/>
            <p:nvPr/>
          </p:nvSpPr>
          <p:spPr>
            <a:xfrm>
              <a:off x="2559585" y="1567719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b="1" i="1" dirty="0"/>
                <a:t>k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17B754C8-96FA-47C3-B159-B9AE817AC56E}"/>
                </a:ext>
              </a:extLst>
            </p:cNvPr>
            <p:cNvCxnSpPr>
              <a:cxnSpLocks/>
            </p:cNvCxnSpPr>
            <p:nvPr/>
          </p:nvCxnSpPr>
          <p:spPr>
            <a:xfrm>
              <a:off x="2979511" y="2000470"/>
              <a:ext cx="75744" cy="3748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5E4F0BB1-752D-4950-953C-828B22C7C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8517" y="1990015"/>
              <a:ext cx="70994" cy="3957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C6323851-7A4B-4204-9ADD-F92241EA3DDB}"/>
                </a:ext>
              </a:extLst>
            </p:cNvPr>
            <p:cNvCxnSpPr>
              <a:cxnSpLocks/>
            </p:cNvCxnSpPr>
            <p:nvPr/>
          </p:nvCxnSpPr>
          <p:spPr>
            <a:xfrm>
              <a:off x="2824970" y="2000470"/>
              <a:ext cx="75744" cy="3748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CE3254AE-C3E3-4EDC-86E0-C93E4027B4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3976" y="1990015"/>
              <a:ext cx="70994" cy="3957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61506529-3F05-4514-B016-64DE236C1F35}"/>
                </a:ext>
              </a:extLst>
            </p:cNvPr>
            <p:cNvCxnSpPr>
              <a:cxnSpLocks/>
            </p:cNvCxnSpPr>
            <p:nvPr/>
          </p:nvCxnSpPr>
          <p:spPr>
            <a:xfrm>
              <a:off x="2670429" y="2000470"/>
              <a:ext cx="75744" cy="3748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0316636A-F7B8-42AC-BE3E-BA67561CB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9435" y="1990015"/>
              <a:ext cx="70994" cy="3957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D820342B-E33D-4B05-95AF-DB5E43C3261E}"/>
                </a:ext>
              </a:extLst>
            </p:cNvPr>
            <p:cNvCxnSpPr>
              <a:cxnSpLocks/>
            </p:cNvCxnSpPr>
            <p:nvPr/>
          </p:nvCxnSpPr>
          <p:spPr>
            <a:xfrm>
              <a:off x="2515888" y="2000470"/>
              <a:ext cx="75744" cy="3748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2F847C45-5BF6-497E-8A15-E26EB1F647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1404" y="2009801"/>
              <a:ext cx="64484" cy="3654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060FF588-B149-4B1E-8947-B6E9295EBBC3}"/>
                </a:ext>
              </a:extLst>
            </p:cNvPr>
            <p:cNvCxnSpPr>
              <a:cxnSpLocks/>
            </p:cNvCxnSpPr>
            <p:nvPr/>
          </p:nvCxnSpPr>
          <p:spPr>
            <a:xfrm>
              <a:off x="2361347" y="2000470"/>
              <a:ext cx="90057" cy="3868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0CE1CD47-47B4-40E2-99F7-67E08CA48E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5645" y="2019694"/>
              <a:ext cx="35704" cy="1681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8CE82B69-00B9-4D75-A660-E6CEA75025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8191" y="2163286"/>
              <a:ext cx="58723" cy="1905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CFCCBA22-0047-424F-B271-FBD5CA41D054}"/>
                </a:ext>
              </a:extLst>
            </p:cNvPr>
            <p:cNvCxnSpPr>
              <a:cxnSpLocks/>
            </p:cNvCxnSpPr>
            <p:nvPr/>
          </p:nvCxnSpPr>
          <p:spPr>
            <a:xfrm>
              <a:off x="1846093" y="2173953"/>
              <a:ext cx="4840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F2DFD5AE-33BB-4D19-960B-4598A7792613}"/>
                </a:ext>
              </a:extLst>
            </p:cNvPr>
            <p:cNvCxnSpPr>
              <a:cxnSpLocks/>
            </p:cNvCxnSpPr>
            <p:nvPr/>
          </p:nvCxnSpPr>
          <p:spPr>
            <a:xfrm>
              <a:off x="3103656" y="2173953"/>
              <a:ext cx="4840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F94AD47C-F2D9-4707-9781-71B090F3220D}"/>
                </a:ext>
              </a:extLst>
            </p:cNvPr>
            <p:cNvCxnSpPr>
              <a:cxnSpLocks/>
            </p:cNvCxnSpPr>
            <p:nvPr/>
          </p:nvCxnSpPr>
          <p:spPr>
            <a:xfrm>
              <a:off x="1837746" y="2636922"/>
              <a:ext cx="951727" cy="11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A90A8ECD-2ACF-4D7A-8FB6-3FA4DD2E3598}"/>
                </a:ext>
              </a:extLst>
            </p:cNvPr>
            <p:cNvCxnSpPr>
              <a:cxnSpLocks/>
            </p:cNvCxnSpPr>
            <p:nvPr/>
          </p:nvCxnSpPr>
          <p:spPr>
            <a:xfrm>
              <a:off x="2862842" y="2655269"/>
              <a:ext cx="7248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98A0D1DD-F536-4FC8-AE17-46DF0FA0FCAC}"/>
                </a:ext>
              </a:extLst>
            </p:cNvPr>
            <p:cNvCxnSpPr>
              <a:cxnSpLocks/>
            </p:cNvCxnSpPr>
            <p:nvPr/>
          </p:nvCxnSpPr>
          <p:spPr>
            <a:xfrm>
              <a:off x="3587695" y="1340769"/>
              <a:ext cx="0" cy="5446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C8CA85C7-68FC-432E-80AF-6522AAECFA42}"/>
                </a:ext>
              </a:extLst>
            </p:cNvPr>
            <p:cNvCxnSpPr>
              <a:cxnSpLocks/>
            </p:cNvCxnSpPr>
            <p:nvPr/>
          </p:nvCxnSpPr>
          <p:spPr>
            <a:xfrm>
              <a:off x="2670429" y="2493115"/>
              <a:ext cx="2012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F2FEB9D8-5A7E-4EA5-B7F7-2B9D6AA08002}"/>
                </a:ext>
              </a:extLst>
            </p:cNvPr>
            <p:cNvCxnSpPr>
              <a:cxnSpLocks/>
            </p:cNvCxnSpPr>
            <p:nvPr/>
          </p:nvCxnSpPr>
          <p:spPr>
            <a:xfrm>
              <a:off x="2670429" y="2784143"/>
              <a:ext cx="2012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5557CD63-E722-40E1-9A8C-E9DDE9810209}"/>
                </a:ext>
              </a:extLst>
            </p:cNvPr>
            <p:cNvCxnSpPr>
              <a:cxnSpLocks/>
            </p:cNvCxnSpPr>
            <p:nvPr/>
          </p:nvCxnSpPr>
          <p:spPr>
            <a:xfrm>
              <a:off x="2789473" y="2567904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D6AB5D03-2736-4515-9544-209E47E4AB89}"/>
                </a:ext>
              </a:extLst>
            </p:cNvPr>
            <p:cNvSpPr txBox="1"/>
            <p:nvPr/>
          </p:nvSpPr>
          <p:spPr>
            <a:xfrm>
              <a:off x="2844069" y="2585903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b="1" i="1" dirty="0"/>
                <a:t>c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="" xmlns:a16="http://schemas.microsoft.com/office/drawing/2014/main" id="{9517639D-1A1B-4D39-8104-65E0DAE3A268}"/>
                </a:ext>
              </a:extLst>
            </p:cNvPr>
            <p:cNvSpPr/>
            <p:nvPr/>
          </p:nvSpPr>
          <p:spPr>
            <a:xfrm rot="12896005">
              <a:off x="1651684" y="3036439"/>
              <a:ext cx="275274" cy="18726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="" xmlns:a16="http://schemas.microsoft.com/office/drawing/2014/main" id="{7C4074E6-9DAA-4E8A-A4EA-8CF32FEDEA30}"/>
                </a:ext>
              </a:extLst>
            </p:cNvPr>
            <p:cNvSpPr/>
            <p:nvPr/>
          </p:nvSpPr>
          <p:spPr>
            <a:xfrm rot="10800000">
              <a:off x="1846090" y="3069695"/>
              <a:ext cx="3394780" cy="2076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029C2A21-CD42-4284-893F-A2CA4F90790D}"/>
                </a:ext>
              </a:extLst>
            </p:cNvPr>
            <p:cNvSpPr/>
            <p:nvPr/>
          </p:nvSpPr>
          <p:spPr>
            <a:xfrm rot="16200000">
              <a:off x="842437" y="2089783"/>
              <a:ext cx="1729949" cy="24278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91269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62023" y="1537875"/>
                <a:ext cx="5201952" cy="1365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AU" sz="2800" i="1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AU" sz="2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800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AU" sz="2800" i="1">
                              <a:latin typeface="Cambria Math"/>
                            </a:rPr>
                            <m:t>2</m:t>
                          </m:r>
                          <m:r>
                            <a:rPr lang="en-AU" sz="28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AU" sz="2800" i="1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en-AU" sz="2800" i="1">
                          <a:latin typeface="Cambria Math"/>
                          <a:ea typeface="Cambria Math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AU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AU" sz="2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AU" sz="2800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AU" sz="2800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lang="en-AU" sz="2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AU" sz="2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sz="2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sz="2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sz="2800" i="1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r>
                                        <a:rPr lang="en-AU" sz="28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  <m:r>
                                        <a:rPr lang="en-AU" sz="2800" i="1"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AU" sz="2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023" y="1537875"/>
                <a:ext cx="5201952" cy="13653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41617" y="2527161"/>
                <a:ext cx="9508765" cy="1183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AU" sz="2400" i="1">
                          <a:latin typeface="Cambria Math"/>
                        </a:rPr>
                        <m:t>=−</m:t>
                      </m:r>
                      <m:r>
                        <a:rPr lang="en-AU" sz="2400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AU" sz="2400" i="1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en-AU" sz="2400" i="1">
                          <a:latin typeface="Cambria Math"/>
                          <a:ea typeface="Cambria Math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AU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AU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AU" sz="24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AU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AU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AU" sz="2400" i="1">
                                      <a:latin typeface="Cambria Math"/>
                                      <a:ea typeface="Cambria Math"/>
                                    </a:rPr>
                                    <m:t>𝜁</m:t>
                                  </m:r>
                                  <m:sSub>
                                    <m:sSubPr>
                                      <m:ctrlPr>
                                        <a:rPr lang="en-AU" sz="24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400" i="1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AU" sz="2400" i="1"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AU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𝑤h𝑒𝑟𝑒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=2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17" y="2527161"/>
                <a:ext cx="9508765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69916" y="3643256"/>
                <a:ext cx="4536504" cy="556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AU" sz="2400" i="1">
                          <a:latin typeface="Cambria Math"/>
                        </a:rPr>
                        <m:t>=−</m:t>
                      </m:r>
                      <m:r>
                        <a:rPr lang="en-AU" sz="2400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AU" sz="2400" i="1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en-AU" sz="2400" i="1">
                          <a:latin typeface="Cambria Math"/>
                          <a:ea typeface="Cambria Math"/>
                        </a:rPr>
                        <m:t>𝑖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AU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AU" sz="2400" i="1">
                                  <a:latin typeface="Cambria Math"/>
                                  <a:ea typeface="Cambria Math"/>
                                </a:rPr>
                                <m:t>𝜁</m:t>
                              </m:r>
                            </m:e>
                            <m:sup>
                              <m:r>
                                <a:rPr lang="en-AU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AU" sz="2400" i="1">
                          <a:latin typeface="Cambria Math"/>
                          <a:ea typeface="Cambria Math"/>
                        </a:rPr>
                        <m:t>  →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916" y="3643256"/>
                <a:ext cx="4536504" cy="5568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496653" y="3617441"/>
                <a:ext cx="6259919" cy="556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AU" sz="2400" i="1">
                          <a:latin typeface="Cambria Math"/>
                        </a:rPr>
                        <m:t>=−</m:t>
                      </m:r>
                      <m:r>
                        <a:rPr lang="en-AU" sz="2400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AU" sz="2400" i="1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en-AU" sz="2400" i="1">
                          <a:latin typeface="Cambria Math"/>
                          <a:ea typeface="Cambria Math"/>
                        </a:rPr>
                        <m:t>𝑖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𝑤h𝑒𝑟𝑒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AU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n-AU" sz="2400" i="1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AU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AU" sz="2400" i="1">
                                  <a:latin typeface="Cambria Math"/>
                                  <a:ea typeface="Cambria Math"/>
                                </a:rPr>
                                <m:t>𝜁</m:t>
                              </m:r>
                            </m:e>
                            <m:sup>
                              <m:r>
                                <a:rPr lang="en-AU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653" y="3617441"/>
                <a:ext cx="6259919" cy="5568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78682" y="4412489"/>
                <a:ext cx="8378897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3200" i="1">
                        <a:latin typeface="Cambria Math"/>
                      </a:rPr>
                      <m:t>𝑥</m:t>
                    </m:r>
                    <m:r>
                      <a:rPr lang="en-AU" sz="32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AU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200" i="1">
                            <a:latin typeface="Cambria Math"/>
                          </a:rPr>
                          <m:t>𝑋𝑒</m:t>
                        </m:r>
                      </m:e>
                      <m:sup>
                        <m:sSub>
                          <m:sSubPr>
                            <m:ctrlPr>
                              <a:rPr lang="en-AU" sz="32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AU" sz="3200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AU" sz="3200" dirty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AU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3200" i="1">
                                <a:latin typeface="Cambria Math"/>
                              </a:rPr>
                              <m:t>𝑋</m:t>
                            </m:r>
                          </m:e>
                          <m:sup>
                            <m:r>
                              <a:rPr lang="en-AU" sz="3200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en-AU" sz="3200" i="1">
                            <a:latin typeface="Cambria Math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AU" sz="32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AU" sz="3200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AU" sz="320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AU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2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AU" sz="3200" i="1">
                            <a:latin typeface="Cambria Math"/>
                          </a:rPr>
                          <m:t>−</m:t>
                        </m:r>
                        <m:r>
                          <a:rPr lang="en-AU" sz="3200" i="1">
                            <a:latin typeface="Cambria Math"/>
                            <a:ea typeface="Cambria Math"/>
                          </a:rPr>
                          <m:t>𝜁</m:t>
                        </m:r>
                        <m:sSub>
                          <m:sSubPr>
                            <m:ctrlPr>
                              <a:rPr lang="en-AU" sz="32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AU" sz="3200" i="1">
                            <a:latin typeface="Cambria Math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en-AU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3200" i="1">
                                <a:latin typeface="Cambria Math"/>
                              </a:rPr>
                              <m:t>𝑋𝑒</m:t>
                            </m:r>
                          </m:e>
                          <m:sup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AU" sz="32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AU" sz="3200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AU" sz="3200" i="1"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AU" sz="32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AU" sz="3200" dirty="0"/>
                          <m:t>+</m:t>
                        </m:r>
                        <m:sSup>
                          <m:sSupPr>
                            <m:ctrlPr>
                              <a:rPr lang="en-AU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AU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3200" i="1">
                                    <a:latin typeface="Cambria Math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AU" sz="3200" i="1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AU" sz="32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AU" sz="32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AU" sz="32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AU" sz="3200" i="1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AU" sz="3200" i="1"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AU" sz="32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en-AU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682" y="4412489"/>
                <a:ext cx="8378897" cy="648191"/>
              </a:xfrm>
              <a:prstGeom prst="rect">
                <a:avLst/>
              </a:prstGeom>
              <a:blipFill>
                <a:blip r:embed="rId6"/>
                <a:stretch>
                  <a:fillRect t="-5660" b="-2735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246181" y="5192436"/>
                <a:ext cx="8235588" cy="7176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5473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1" i="1" dirty="0">
                          <a:latin typeface="Cambria Math"/>
                        </a:rPr>
                        <m:t>𝒙</m:t>
                      </m:r>
                      <m:r>
                        <a:rPr lang="en-AU" sz="3600" b="1" i="1" dirty="0">
                          <a:latin typeface="Cambria Math"/>
                        </a:rPr>
                        <m:t>(</m:t>
                      </m:r>
                      <m:r>
                        <a:rPr lang="en-AU" sz="3600" b="1" i="1" dirty="0">
                          <a:latin typeface="Cambria Math"/>
                        </a:rPr>
                        <m:t>𝒕</m:t>
                      </m:r>
                      <m:r>
                        <a:rPr lang="en-AU" sz="3600" b="1" i="1" dirty="0">
                          <a:latin typeface="Cambria Math"/>
                        </a:rPr>
                        <m:t>)</m:t>
                      </m:r>
                      <m:r>
                        <a:rPr lang="en-AU" sz="3600" b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AU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600" b="1" i="1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AU" sz="3600" b="1" i="1">
                              <a:latin typeface="Cambria Math"/>
                            </a:rPr>
                            <m:t>−</m:t>
                          </m:r>
                          <m:r>
                            <a:rPr lang="en-AU" sz="3600" b="1" i="1">
                              <a:latin typeface="Cambria Math"/>
                              <a:ea typeface="Cambria Math"/>
                            </a:rPr>
                            <m:t>𝜻</m:t>
                          </m:r>
                          <m:sSub>
                            <m:sSubPr>
                              <m:ctrlPr>
                                <a:rPr lang="en-AU" sz="36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3600" b="1" i="1"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AU" sz="3600" b="1" i="1"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</m:sub>
                          </m:sSub>
                          <m:r>
                            <a:rPr lang="en-AU" sz="3600" b="1" i="1">
                              <a:latin typeface="Cambria Math"/>
                            </a:rPr>
                            <m:t>𝒕</m:t>
                          </m:r>
                        </m:sup>
                      </m:sSup>
                      <m:d>
                        <m:dPr>
                          <m:ctrlPr>
                            <a:rPr lang="en-AU" sz="3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600" b="1" i="1">
                              <a:latin typeface="Cambria Math"/>
                            </a:rPr>
                            <m:t>𝑨𝒄𝒐𝒔</m:t>
                          </m:r>
                          <m:d>
                            <m:dPr>
                              <m:ctrlPr>
                                <a:rPr lang="en-AU" sz="3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600" b="1" i="1"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AU" sz="3600" b="1" i="1">
                                      <a:latin typeface="Cambria Math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AU" sz="36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AU" sz="3600" b="1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AU" sz="3600" b="1" i="1">
                              <a:latin typeface="Cambria Math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en-AU" sz="3600" b="1" i="1">
                              <a:latin typeface="Cambria Math"/>
                            </a:rPr>
                            <m:t>Bsin</m:t>
                          </m:r>
                          <m:d>
                            <m:dPr>
                              <m:ctrlPr>
                                <a:rPr lang="en-AU" sz="3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600" b="1" i="1"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AU" sz="3600" b="1" i="1">
                                      <a:latin typeface="Cambria Math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AU" sz="36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AU" sz="36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81" y="5192436"/>
                <a:ext cx="8235588" cy="7176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349309D-2FC1-4930-ACBA-3BC6C21A2642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34E5BE0-7486-43DE-A62B-323C970A9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6B30A665-5B00-4424-949D-66916613C92B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146261B-23B4-41EF-B101-9AA981486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14CFACAC-E1F8-4EE8-AF66-F284260B7556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B9EFA1DF-4FAD-49BB-9B47-7D8137C1E159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CD3B8E-345F-45C7-BF72-0A031BFBB953}"/>
              </a:ext>
            </a:extLst>
          </p:cNvPr>
          <p:cNvSpPr/>
          <p:nvPr/>
        </p:nvSpPr>
        <p:spPr>
          <a:xfrm>
            <a:off x="765811" y="116128"/>
            <a:ext cx="11237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Free Vibration SDOF Viscous-damped system</a:t>
            </a:r>
            <a:endParaRPr lang="en-AU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1D66819E-EEB5-4A08-AA5A-4B101312BF3D}"/>
                  </a:ext>
                </a:extLst>
              </p:cNvPr>
              <p:cNvSpPr txBox="1"/>
              <p:nvPr/>
            </p:nvSpPr>
            <p:spPr>
              <a:xfrm>
                <a:off x="6970052" y="1778180"/>
                <a:ext cx="3549370" cy="7175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AU" sz="3200" b="1" dirty="0">
                    <a:ea typeface="Cambria Math" panose="02040503050406030204" pitchFamily="18" charset="0"/>
                  </a:rPr>
                  <a:t>Let:  </a:t>
                </a:r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  <m:r>
                      <a:rPr lang="en-AU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sSub>
                          <m:sSubPr>
                            <m:ctrlPr>
                              <a:rPr lang="en-AU" sz="3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AU" sz="3200" b="1" i="1">
                                <a:latin typeface="Cambria Math" panose="02040503050406030204" pitchFamily="18" charset="0"/>
                              </a:rPr>
                              <m:t>𝒄𝒓𝒊𝒕</m:t>
                            </m:r>
                          </m:sub>
                        </m:sSub>
                      </m:den>
                    </m:f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32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>
                          <a:rPr lang="en-AU" sz="3200" b="1" i="1">
                            <a:latin typeface="Cambria Math" panose="020405030504060302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en-AU" sz="32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sz="3200" b="1" i="1">
                                <a:latin typeface="Cambria Math" panose="02040503050406030204" pitchFamily="18" charset="0"/>
                              </a:rPr>
                              <m:t>𝒌𝒎</m:t>
                            </m:r>
                          </m:e>
                        </m:rad>
                      </m:den>
                    </m:f>
                  </m:oMath>
                </a14:m>
                <a:endParaRPr lang="en-AU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66819E-EEB5-4A08-AA5A-4B101312B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052" y="1778180"/>
                <a:ext cx="3549370" cy="717504"/>
              </a:xfrm>
              <a:prstGeom prst="rect">
                <a:avLst/>
              </a:prstGeom>
              <a:blipFill>
                <a:blip r:embed="rId10"/>
                <a:stretch>
                  <a:fillRect l="-6861" t="-8547" b="-1196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FD472DB-0370-4CF8-B8A2-AE092C2DF770}"/>
              </a:ext>
            </a:extLst>
          </p:cNvPr>
          <p:cNvGrpSpPr/>
          <p:nvPr/>
        </p:nvGrpSpPr>
        <p:grpSpPr>
          <a:xfrm>
            <a:off x="1677345" y="880020"/>
            <a:ext cx="9239620" cy="603863"/>
            <a:chOff x="1677345" y="880020"/>
            <a:chExt cx="9239620" cy="603863"/>
          </a:xfrm>
        </p:grpSpPr>
        <p:sp>
          <p:nvSpPr>
            <p:cNvPr id="8" name="TextBox 7"/>
            <p:cNvSpPr txBox="1"/>
            <p:nvPr/>
          </p:nvSpPr>
          <p:spPr>
            <a:xfrm>
              <a:off x="1677345" y="899108"/>
              <a:ext cx="8458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>
                  <a:solidFill>
                    <a:srgbClr val="FF0000"/>
                  </a:solidFill>
                </a:rPr>
                <a:t>Case 4: “Sub - Critical” Damping: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08404C8A-366A-4E66-BA95-2E2B05B0A21A}"/>
                    </a:ext>
                  </a:extLst>
                </p:cNvPr>
                <p:cNvSpPr txBox="1"/>
                <p:nvPr/>
              </p:nvSpPr>
              <p:spPr>
                <a:xfrm>
                  <a:off x="7404593" y="880020"/>
                  <a:ext cx="3512372" cy="5607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𝒄𝒓𝒊𝒕</m:t>
                            </m:r>
                          </m:sub>
                        </m:sSub>
                        <m:r>
                          <a:rPr lang="en-AU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(=</m:t>
                        </m:r>
                        <m:r>
                          <a:rPr lang="en-AU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𝒌𝒎</m:t>
                            </m:r>
                          </m:e>
                        </m:rad>
                        <m:r>
                          <a:rPr lang="en-AU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AU" sz="3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8404C8A-366A-4E66-BA95-2E2B05B0A2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4593" y="880020"/>
                  <a:ext cx="3512372" cy="5607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377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  <p:bldP spid="18" grpId="0"/>
      <p:bldP spid="19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03817" y="1743783"/>
                <a:ext cx="89965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200" b="1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“Pluck Test” Release from rest:</a:t>
                </a:r>
                <a14:m>
                  <m:oMath xmlns:m="http://schemas.openxmlformats.org/officeDocument/2006/math">
                    <m:r>
                      <a:rPr lang="en-AU" sz="3200" b="1" i="0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AU" sz="3200" i="1" dirty="0">
                        <a:latin typeface="Cambria Math"/>
                      </a:rPr>
                      <m:t>𝑥</m:t>
                    </m:r>
                    <m:r>
                      <a:rPr lang="en-AU" sz="3200" i="1" dirty="0">
                        <a:latin typeface="Cambria Math"/>
                      </a:rPr>
                      <m:t>(0) =</m:t>
                    </m:r>
                    <m:sSub>
                      <m:sSubPr>
                        <m:ctrlPr>
                          <a:rPr lang="en-AU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i="1" dirty="0"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AU" sz="3200" i="1" dirty="0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AU" sz="3200" dirty="0"/>
                  <a:t>;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817" y="1743783"/>
                <a:ext cx="8996574" cy="584775"/>
              </a:xfrm>
              <a:prstGeom prst="rect">
                <a:avLst/>
              </a:prstGeom>
              <a:blipFill>
                <a:blip r:embed="rId2"/>
                <a:stretch>
                  <a:fillRect l="-1829" t="-13542" b="-4062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092297" y="1766495"/>
                <a:ext cx="152137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AU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3200" i="1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AU" sz="3200" dirty="0"/>
                  <a:t>(0)</a:t>
                </a:r>
                <a14:m>
                  <m:oMath xmlns:m="http://schemas.openxmlformats.org/officeDocument/2006/math">
                    <m:r>
                      <a:rPr lang="en-AU" sz="3200" i="1" dirty="0">
                        <a:latin typeface="Cambria Math"/>
                      </a:rPr>
                      <m:t>=0</m:t>
                    </m:r>
                  </m:oMath>
                </a14:m>
                <a:endParaRPr lang="en-AU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2297" y="1766495"/>
                <a:ext cx="1521379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63552" y="2538097"/>
                <a:ext cx="8193846" cy="66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3600" i="1" dirty="0">
                        <a:latin typeface="Cambria Math"/>
                      </a:rPr>
                      <m:t>𝑥</m:t>
                    </m:r>
                    <m:r>
                      <a:rPr lang="en-AU" sz="3600" i="1" dirty="0">
                        <a:latin typeface="Cambria Math"/>
                      </a:rPr>
                      <m:t>(0)</m:t>
                    </m:r>
                    <m:r>
                      <a:rPr lang="en-AU" sz="360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AU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AU" sz="3600" i="1">
                            <a:latin typeface="Cambria Math"/>
                          </a:rPr>
                          <m:t>−</m:t>
                        </m:r>
                        <m:r>
                          <a:rPr lang="en-AU" sz="3600" i="1">
                            <a:latin typeface="Cambria Math"/>
                            <a:ea typeface="Cambria Math"/>
                          </a:rPr>
                          <m:t>𝜁</m:t>
                        </m:r>
                        <m:sSub>
                          <m:sSubPr>
                            <m:ctrlPr>
                              <a:rPr lang="en-AU" sz="3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36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360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AU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AU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600" i="1">
                            <a:latin typeface="Cambria Math"/>
                          </a:rPr>
                          <m:t>𝐴𝑐𝑜𝑠</m:t>
                        </m:r>
                        <m:sSub>
                          <m:sSubPr>
                            <m:ctrlPr>
                              <a:rPr lang="en-AU" sz="3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AU" sz="36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36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n-AU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0)</m:t>
                        </m:r>
                        <m:r>
                          <m:rPr>
                            <m:nor/>
                          </m:rPr>
                          <a:rPr lang="en-AU" sz="3600">
                            <a:latin typeface="Cambria Math"/>
                          </a:rPr>
                          <m:t> + </m:t>
                        </m:r>
                        <m:r>
                          <m:rPr>
                            <m:nor/>
                          </m:rPr>
                          <a:rPr lang="en-AU" sz="3600" i="1">
                            <a:latin typeface="Cambria Math"/>
                          </a:rPr>
                          <m:t>Bsin</m:t>
                        </m:r>
                        <m:sSub>
                          <m:sSubPr>
                            <m:ctrlPr>
                              <a:rPr lang="en-AU" sz="3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36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AU" sz="36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36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n-AU" sz="36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AU" sz="3600" dirty="0"/>
                  <a:t>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52" y="2538097"/>
                <a:ext cx="8193846" cy="666336"/>
              </a:xfrm>
              <a:prstGeom prst="rect">
                <a:avLst/>
              </a:prstGeom>
              <a:blipFill>
                <a:blip r:embed="rId4"/>
                <a:stretch>
                  <a:fillRect t="-10000" r="-1711" b="-336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84848" y="3255517"/>
                <a:ext cx="22040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AU" sz="3600" i="1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AU" sz="36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AU" sz="3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848" y="3255517"/>
                <a:ext cx="2204001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10343" y="4263629"/>
                <a:ext cx="8183522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AU" sz="3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3200" i="1" dirty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AU" sz="3200" i="1" dirty="0">
                          <a:latin typeface="Cambria Math"/>
                        </a:rPr>
                        <m:t>(</m:t>
                      </m:r>
                      <m:r>
                        <a:rPr lang="en-AU" sz="3200" i="1" dirty="0">
                          <a:latin typeface="Cambria Math"/>
                        </a:rPr>
                        <m:t>𝑡</m:t>
                      </m:r>
                      <m:r>
                        <a:rPr lang="en-AU" sz="3200" i="1" dirty="0">
                          <a:latin typeface="Cambria Math"/>
                        </a:rPr>
                        <m:t>)</m:t>
                      </m:r>
                      <m:r>
                        <a:rPr lang="en-AU" sz="320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i="1">
                              <a:latin typeface="Cambria Math"/>
                            </a:rPr>
                            <m:t>−</m:t>
                          </m:r>
                          <m:r>
                            <a:rPr lang="en-AU" sz="3200" i="1">
                              <a:latin typeface="Cambria Math"/>
                              <a:ea typeface="Cambria Math"/>
                            </a:rPr>
                            <m:t>𝜁</m:t>
                          </m:r>
                          <m:sSub>
                            <m:sSubPr>
                              <m:ctrlPr>
                                <a:rPr lang="en-AU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AU" sz="3200" i="1">
                              <a:latin typeface="Cambria Math"/>
                            </a:rPr>
                            <m:t>−</m:t>
                          </m:r>
                          <m:r>
                            <a:rPr lang="en-AU" sz="3200" i="1">
                              <a:latin typeface="Cambria Math"/>
                              <a:ea typeface="Cambria Math"/>
                            </a:rPr>
                            <m:t>𝜁</m:t>
                          </m:r>
                          <m:sSub>
                            <m:sSubPr>
                              <m:ctrlPr>
                                <a:rPr lang="en-AU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3200" i="1">
                              <a:latin typeface="Cambria Math"/>
                            </a:rPr>
                            <m:t>𝑡</m:t>
                          </m:r>
                        </m:sup>
                      </m:sSup>
                      <m:d>
                        <m:dPr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200" i="1">
                              <a:latin typeface="Cambria Math"/>
                            </a:rPr>
                            <m:t>𝐴𝑐𝑜𝑠</m:t>
                          </m:r>
                          <m:d>
                            <m:dPr>
                              <m:ctrlPr>
                                <a:rPr lang="en-AU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200" b="1" i="1"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AU" sz="3200" b="1" i="1">
                                      <a:latin typeface="Cambria Math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AU" sz="32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AU" sz="320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AU" sz="3200" i="1">
                              <a:latin typeface="Cambria Math"/>
                            </a:rPr>
                            <m:t>Bsin</m:t>
                          </m:r>
                          <m:d>
                            <m:dPr>
                              <m:ctrlPr>
                                <a:rPr lang="en-AU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200" b="1" i="1"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AU" sz="3200" b="1" i="1">
                                      <a:latin typeface="Cambria Math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AU" sz="32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343" y="4263629"/>
                <a:ext cx="8183522" cy="6481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83308" y="5109461"/>
                <a:ext cx="7061164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AU" sz="3200" i="1">
                              <a:latin typeface="Cambria Math"/>
                            </a:rPr>
                            <m:t>−</m:t>
                          </m:r>
                          <m:r>
                            <a:rPr lang="en-AU" sz="3200" i="1">
                              <a:latin typeface="Cambria Math"/>
                              <a:ea typeface="Cambria Math"/>
                            </a:rPr>
                            <m:t>𝜁</m:t>
                          </m:r>
                          <m:sSub>
                            <m:sSubPr>
                              <m:ctrlPr>
                                <a:rPr lang="en-AU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3200" i="1">
                              <a:latin typeface="Cambria Math"/>
                            </a:rPr>
                            <m:t>𝑡</m:t>
                          </m:r>
                        </m:sup>
                      </m:sSup>
                      <m:sSub>
                        <m:sSubPr>
                          <m:ctrlPr>
                            <a:rPr lang="en-AU" sz="3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32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32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200" i="1">
                              <a:latin typeface="Cambria Math"/>
                            </a:rPr>
                            <m:t>−</m:t>
                          </m:r>
                          <m:r>
                            <a:rPr lang="en-AU" sz="3200" i="1">
                              <a:latin typeface="Cambria Math"/>
                            </a:rPr>
                            <m:t>𝐴𝑠𝑖𝑛</m:t>
                          </m:r>
                          <m:d>
                            <m:dPr>
                              <m:ctrlPr>
                                <a:rPr lang="en-AU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200" b="1" i="1"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AU" sz="3200" b="1" i="1">
                                      <a:latin typeface="Cambria Math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AU" sz="32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AU" sz="320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AU" sz="3200" i="1">
                              <a:latin typeface="Cambria Math"/>
                            </a:rPr>
                            <m:t>B</m:t>
                          </m:r>
                          <m:r>
                            <a:rPr lang="en-AU" sz="3200" i="1">
                              <a:latin typeface="Cambria Math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en-AU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200" b="1" i="1"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AU" sz="3200" b="1" i="1">
                                      <a:latin typeface="Cambria Math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AU" sz="32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308" y="5109461"/>
                <a:ext cx="7061164" cy="6481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808D993-823D-418E-A52E-22FC9322C7EE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53FA2D2-70B9-43BD-8C30-13E306967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C73CDD56-36FF-4B0A-B943-A5D78E64CFAB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55AFB64B-C177-455E-8100-FFD757699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67D407CC-376D-4988-8FFA-9B0A3962895A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2F860CB7-E003-425C-B24E-670F8395A0A0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59FA26A-4995-4DA6-847E-93C932D6BCF9}"/>
              </a:ext>
            </a:extLst>
          </p:cNvPr>
          <p:cNvSpPr/>
          <p:nvPr/>
        </p:nvSpPr>
        <p:spPr>
          <a:xfrm>
            <a:off x="188503" y="189420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AU" dirty="0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FA5272B-180C-4F18-97CE-9BD75A00C6CC}"/>
              </a:ext>
            </a:extLst>
          </p:cNvPr>
          <p:cNvGrpSpPr/>
          <p:nvPr/>
        </p:nvGrpSpPr>
        <p:grpSpPr>
          <a:xfrm>
            <a:off x="1677345" y="880020"/>
            <a:ext cx="9239620" cy="603863"/>
            <a:chOff x="1677345" y="880020"/>
            <a:chExt cx="9239620" cy="60386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F06408C-A3BE-42E5-A349-8644EB0F3E38}"/>
                </a:ext>
              </a:extLst>
            </p:cNvPr>
            <p:cNvSpPr txBox="1"/>
            <p:nvPr/>
          </p:nvSpPr>
          <p:spPr>
            <a:xfrm>
              <a:off x="1677345" y="899108"/>
              <a:ext cx="8458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b="1" dirty="0">
                  <a:solidFill>
                    <a:srgbClr val="FF0000"/>
                  </a:solidFill>
                </a:rPr>
                <a:t>Case 4: “Sub - Critical” Damping: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D902BC5A-C509-4EEC-BAC4-7B16807FC140}"/>
                    </a:ext>
                  </a:extLst>
                </p:cNvPr>
                <p:cNvSpPr txBox="1"/>
                <p:nvPr/>
              </p:nvSpPr>
              <p:spPr>
                <a:xfrm>
                  <a:off x="7404593" y="880020"/>
                  <a:ext cx="3512372" cy="5607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𝒄𝒓𝒊𝒕</m:t>
                            </m:r>
                          </m:sub>
                        </m:sSub>
                        <m:r>
                          <a:rPr lang="en-AU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(=</m:t>
                        </m:r>
                        <m:r>
                          <a:rPr lang="en-AU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𝒌𝒎</m:t>
                            </m:r>
                          </m:e>
                        </m:rad>
                        <m:r>
                          <a:rPr lang="en-AU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AU" sz="3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902BC5A-C509-4EEC-BAC4-7B16807FC1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4593" y="880020"/>
                  <a:ext cx="3512372" cy="5607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C7C01B7-3E85-4B0E-8716-B56B3B171A05}"/>
              </a:ext>
            </a:extLst>
          </p:cNvPr>
          <p:cNvSpPr/>
          <p:nvPr/>
        </p:nvSpPr>
        <p:spPr>
          <a:xfrm>
            <a:off x="765811" y="116128"/>
            <a:ext cx="11237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Free Vibration SDOF Viscous-damped system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14891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8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21927" y="1057052"/>
                <a:ext cx="6239400" cy="474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AU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400" i="1" dirty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AU" sz="2400" i="1" dirty="0">
                        <a:latin typeface="Cambria Math"/>
                      </a:rPr>
                      <m:t>(0)</m:t>
                    </m:r>
                    <m:r>
                      <a:rPr lang="en-AU" sz="240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−</m:t>
                        </m:r>
                        <m:r>
                          <a:rPr lang="en-AU" sz="2400" i="1">
                            <a:latin typeface="Cambria Math"/>
                            <a:ea typeface="Cambria Math"/>
                          </a:rPr>
                          <m:t>𝜁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AU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</m:t>
                        </m:r>
                        <m:r>
                          <a:rPr lang="en-AU" sz="2400" i="1">
                            <a:latin typeface="Cambria Math"/>
                            <a:ea typeface="Cambria Math"/>
                          </a:rPr>
                          <m:t>𝜁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AU" sz="2400" i="1">
                            <a:latin typeface="Cambria Math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>
                            <a:latin typeface="Cambria Math"/>
                          </a:rPr>
                          <m:t>𝐴𝑐𝑜𝑠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n-AU" sz="2400" i="1">
                            <a:latin typeface="Cambria Math"/>
                          </a:rPr>
                          <m:t>0)</m:t>
                        </m:r>
                        <m:r>
                          <m:rPr>
                            <m:nor/>
                          </m:rPr>
                          <a:rPr lang="en-AU" sz="2400">
                            <a:latin typeface="Cambria Math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AU" sz="2400" i="1">
                            <a:latin typeface="Cambria Math"/>
                          </a:rPr>
                          <m:t>Bsin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n-AU" sz="2400" i="1"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AU" sz="2400" dirty="0"/>
                  <a:t>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927" y="1057052"/>
                <a:ext cx="6239400" cy="474938"/>
              </a:xfrm>
              <a:prstGeom prst="rect">
                <a:avLst/>
              </a:prstGeom>
              <a:blipFill>
                <a:blip r:embed="rId2"/>
                <a:stretch>
                  <a:fillRect t="-7692" r="-586" b="-282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31905" y="1542844"/>
                <a:ext cx="5309017" cy="474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240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</m:t>
                        </m:r>
                        <m:r>
                          <a:rPr lang="en-AU" sz="2400" i="1">
                            <a:latin typeface="Cambria Math"/>
                            <a:ea typeface="Cambria Math"/>
                          </a:rPr>
                          <m:t>𝜁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AU" sz="2400" i="1">
                            <a:latin typeface="Cambria Math"/>
                          </a:rPr>
                          <m:t>𝑡</m:t>
                        </m:r>
                      </m:sup>
                    </m:sSup>
                    <m:sSub>
                      <m:sSubPr>
                        <m:ctrlPr>
                          <a:rPr lang="en-AU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AU" sz="2400" i="1">
                            <a:latin typeface="Cambria Math"/>
                            <a:ea typeface="Cambria Math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>
                            <a:latin typeface="Cambria Math"/>
                          </a:rPr>
                          <m:t>−</m:t>
                        </m:r>
                        <m:r>
                          <a:rPr lang="en-AU" sz="2400" i="1">
                            <a:latin typeface="Cambria Math"/>
                          </a:rPr>
                          <m:t>𝐴𝑠𝑖𝑛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n-AU" sz="2400" i="1">
                            <a:latin typeface="Cambria Math"/>
                          </a:rPr>
                          <m:t>0)</m:t>
                        </m:r>
                        <m:r>
                          <m:rPr>
                            <m:nor/>
                          </m:rPr>
                          <a:rPr lang="en-AU" sz="2400">
                            <a:latin typeface="Cambria Math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en-AU" sz="2400" i="1">
                            <a:latin typeface="Cambria Math"/>
                          </a:rPr>
                          <m:t>B</m:t>
                        </m:r>
                        <m:r>
                          <a:rPr lang="en-AU" sz="2400" i="1">
                            <a:latin typeface="Cambria Math"/>
                          </a:rPr>
                          <m:t>𝑐𝑜𝑠</m:t>
                        </m:r>
                        <m:sSub>
                          <m:sSubPr>
                            <m:ctrlPr>
                              <a:rPr lang="en-AU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AU" sz="24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sub>
                        </m:sSub>
                        <m:r>
                          <a:rPr lang="en-AU" sz="2400" i="1"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AU" sz="2400" dirty="0"/>
                  <a:t>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05" y="1542844"/>
                <a:ext cx="5309017" cy="474938"/>
              </a:xfrm>
              <a:prstGeom prst="rect">
                <a:avLst/>
              </a:prstGeom>
              <a:blipFill>
                <a:blip r:embed="rId3"/>
                <a:stretch>
                  <a:fillRect l="-115" t="-7692" r="-1263" b="-282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1708" y="2205331"/>
                <a:ext cx="63955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AU" sz="36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3600" i="1" dirty="0">
                              <a:latin typeface="Cambria Math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AU" sz="3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600" i="1" dirty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AU" sz="3600">
                          <a:latin typeface="Cambria Math"/>
                        </a:rPr>
                        <m:t>=</m:t>
                      </m:r>
                      <m:r>
                        <a:rPr lang="en-AU" sz="3600" i="1">
                          <a:latin typeface="Cambria Math"/>
                        </a:rPr>
                        <m:t>−</m:t>
                      </m:r>
                      <m:r>
                        <a:rPr lang="en-AU" sz="3600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AU" sz="3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6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AU" sz="3600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AU" sz="3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600" i="1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AU" sz="36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08" y="2205331"/>
                <a:ext cx="6395597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18509" y="2769515"/>
                <a:ext cx="58206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i="1" dirty="0">
                          <a:latin typeface="Cambria Math"/>
                          <a:ea typeface="Cambria Math"/>
                        </a:rPr>
                        <m:t>→  </m:t>
                      </m:r>
                      <m:r>
                        <a:rPr lang="en-AU" sz="3600" i="1">
                          <a:latin typeface="Cambria Math"/>
                        </a:rPr>
                        <m:t>−</m:t>
                      </m:r>
                      <m:r>
                        <a:rPr lang="en-AU" sz="3600" i="1">
                          <a:latin typeface="Cambria Math"/>
                          <a:ea typeface="Cambria Math"/>
                        </a:rPr>
                        <m:t>𝜁</m:t>
                      </m:r>
                      <m:sSub>
                        <m:sSubPr>
                          <m:ctrlPr>
                            <a:rPr lang="en-AU" sz="3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600" i="1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600" i="1">
                                  <a:latin typeface="Cambria Math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  <m:r>
                        <a:rPr lang="en-AU" sz="3600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AU" sz="3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AU" sz="36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AU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600" i="1">
                              <a:latin typeface="Cambria Math"/>
                            </a:rPr>
                            <m:t>𝐵</m:t>
                          </m:r>
                        </m:e>
                      </m:d>
                      <m:r>
                        <a:rPr lang="en-AU" sz="36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509" y="2769515"/>
                <a:ext cx="582069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14217" y="3438179"/>
                <a:ext cx="6638933" cy="1224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i="1" dirty="0">
                          <a:latin typeface="Cambria Math"/>
                          <a:ea typeface="Cambria Math"/>
                        </a:rPr>
                        <m:t>→  </m:t>
                      </m:r>
                      <m:r>
                        <a:rPr lang="en-AU" sz="3200" i="1">
                          <a:latin typeface="Cambria Math"/>
                        </a:rPr>
                        <m:t> </m:t>
                      </m:r>
                      <m:r>
                        <a:rPr lang="en-AU" sz="3200" i="1">
                          <a:latin typeface="Cambria Math"/>
                        </a:rPr>
                        <m:t>𝐵</m:t>
                      </m:r>
                      <m:r>
                        <a:rPr lang="en-AU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i="1">
                              <a:latin typeface="Cambria Math"/>
                              <a:ea typeface="Cambria Math"/>
                            </a:rPr>
                            <m:t>𝜁</m:t>
                          </m:r>
                          <m:sSub>
                            <m:sSubPr>
                              <m:ctrlPr>
                                <a:rPr lang="en-AU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AU" sz="3200" i="1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AU" sz="3200" i="1">
                          <a:latin typeface="Cambria Math"/>
                        </a:rPr>
                        <m:t>   </m:t>
                      </m:r>
                      <m:r>
                        <a:rPr lang="en-AU" sz="3200" i="1" dirty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AU" sz="3200" i="1">
                          <a:latin typeface="Cambria Math"/>
                        </a:rPr>
                        <m:t>𝐵</m:t>
                      </m:r>
                      <m:r>
                        <a:rPr lang="en-AU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i="1">
                              <a:latin typeface="Cambria Math"/>
                              <a:ea typeface="Cambria Math"/>
                            </a:rPr>
                            <m:t>𝜁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AU" sz="3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sz="3200" i="1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AU" sz="32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AU" sz="3200" i="1">
                                      <a:latin typeface="Cambria Math"/>
                                      <a:ea typeface="Cambria Math"/>
                                    </a:rPr>
                                    <m:t>𝜁</m:t>
                                  </m:r>
                                </m:e>
                                <m:sup>
                                  <m:r>
                                    <a:rPr lang="en-AU" sz="32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AU" sz="3200" i="1">
                              <a:latin typeface="Cambria Math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217" y="3438179"/>
                <a:ext cx="6638933" cy="12245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286166" y="4703365"/>
                <a:ext cx="7930633" cy="147950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1" i="1" dirty="0">
                          <a:latin typeface="Cambria Math"/>
                        </a:rPr>
                        <m:t>𝒙</m:t>
                      </m:r>
                      <m:r>
                        <a:rPr lang="en-AU" sz="2800" b="1" i="1" dirty="0">
                          <a:latin typeface="Cambria Math"/>
                        </a:rPr>
                        <m:t>(</m:t>
                      </m:r>
                      <m:r>
                        <a:rPr lang="en-AU" sz="2800" b="1" i="1" dirty="0">
                          <a:latin typeface="Cambria Math"/>
                        </a:rPr>
                        <m:t>𝒕</m:t>
                      </m:r>
                      <m:r>
                        <a:rPr lang="en-AU" sz="2800" b="1" i="1" dirty="0">
                          <a:latin typeface="Cambria Math"/>
                        </a:rPr>
                        <m:t>)</m:t>
                      </m:r>
                      <m:r>
                        <a:rPr lang="en-AU" sz="2800" b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AU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AU" sz="28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2800" i="1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2800" i="1">
                                  <a:latin typeface="Cambria Math"/>
                                </a:rPr>
                                <m:t>𝑜</m:t>
                              </m:r>
                            </m:sub>
                            <m:sup/>
                          </m:sSubSup>
                          <m:r>
                            <a:rPr lang="en-AU" sz="2800" b="1" i="1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AU" sz="2800" b="1" i="1">
                              <a:latin typeface="Cambria Math"/>
                            </a:rPr>
                            <m:t>−</m:t>
                          </m:r>
                          <m:r>
                            <a:rPr lang="en-AU" sz="2800" b="1" i="1">
                              <a:latin typeface="Cambria Math"/>
                              <a:ea typeface="Cambria Math"/>
                            </a:rPr>
                            <m:t>𝜻</m:t>
                          </m:r>
                          <m:sSub>
                            <m:sSubPr>
                              <m:ctrlPr>
                                <a:rPr lang="en-AU" sz="28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800" b="1" i="1">
                                  <a:latin typeface="Cambria Math"/>
                                  <a:ea typeface="Cambria Math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AU" sz="2800" b="1" i="1"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</m:sub>
                          </m:sSub>
                          <m:r>
                            <a:rPr lang="en-AU" sz="2800" b="1" i="1">
                              <a:latin typeface="Cambria Math"/>
                            </a:rPr>
                            <m:t>𝒕</m:t>
                          </m:r>
                        </m:sup>
                      </m:sSup>
                      <m:d>
                        <m:dPr>
                          <m:ctrlPr>
                            <a:rPr lang="en-AU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1" i="1">
                              <a:latin typeface="Cambria Math"/>
                            </a:rPr>
                            <m:t>𝒄𝒐𝒔</m:t>
                          </m:r>
                          <m:d>
                            <m:dPr>
                              <m:ctrlPr>
                                <a:rPr lang="en-AU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800" b="1" i="1"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AU" sz="2800" b="1" i="1">
                                      <a:latin typeface="Cambria Math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AU" sz="28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AU" sz="2800" b="1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AU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800" i="1">
                                  <a:latin typeface="Cambria Math"/>
                                  <a:ea typeface="Cambria Math"/>
                                </a:rPr>
                                <m:t>𝜁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AU" sz="2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AU" sz="2800" i="1">
                                      <a:latin typeface="Cambria Math"/>
                                      <a:ea typeface="Cambria Math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AU" sz="2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sz="2800" i="1">
                                          <a:latin typeface="Cambria Math"/>
                                          <a:ea typeface="Cambria Math"/>
                                        </a:rPr>
                                        <m:t>𝜁</m:t>
                                      </m:r>
                                    </m:e>
                                    <m:sup>
                                      <m:r>
                                        <a:rPr lang="en-AU" sz="28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r>
                            <m:rPr>
                              <m:nor/>
                            </m:rPr>
                            <a:rPr lang="en-AU" sz="2800" b="1" i="1">
                              <a:latin typeface="Cambria Math"/>
                            </a:rPr>
                            <m:t>sin</m:t>
                          </m:r>
                          <m:d>
                            <m:dPr>
                              <m:ctrlPr>
                                <a:rPr lang="en-AU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800" b="1" i="1">
                                      <a:latin typeface="Cambria Math"/>
                                      <a:ea typeface="Cambria Math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AU" sz="2800" b="1" i="1">
                                      <a:latin typeface="Cambria Math"/>
                                    </a:rPr>
                                    <m:t>𝒅</m:t>
                                  </m:r>
                                </m:sub>
                              </m:sSub>
                              <m:r>
                                <a:rPr lang="en-AU" sz="2800" b="1" i="1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AU" sz="28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166" y="4703365"/>
                <a:ext cx="7930633" cy="14795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52BF061-8D9F-4F68-A9E0-793BC9D4545C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7167463-350F-4102-9FA6-30875D3B6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7C6E2D0-3F2C-40D9-B29C-CE6D307678A9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8C6687A5-095E-4EA5-8E28-BF9B81B72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66D704B7-A285-4510-B52C-D1595694ECD3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F4FFA994-94CE-43FB-B05D-57A58801E4DC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8F6A40F6-6F5F-465C-9CD0-1AC7771B3D25}"/>
                  </a:ext>
                </a:extLst>
              </p:cNvPr>
              <p:cNvSpPr/>
              <p:nvPr/>
            </p:nvSpPr>
            <p:spPr>
              <a:xfrm>
                <a:off x="1722588" y="150514"/>
                <a:ext cx="94166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sz="4400" b="1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“Pluck Test”: Release from rest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AU" sz="4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40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</m:e>
                    </m:acc>
                    <m:d>
                      <m:dPr>
                        <m:ctrlPr>
                          <a:rPr lang="en-AU" sz="4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40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e>
                    </m:d>
                    <m:r>
                      <a:rPr lang="en-AU" sz="4000" b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AU" sz="4000" b="1" dirty="0">
                    <a:solidFill>
                      <a:srgbClr val="FF0000"/>
                    </a:solidFill>
                  </a:rPr>
                  <a:t> 0</a:t>
                </a:r>
                <a:endParaRPr lang="en-AU" sz="4000" b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F6A40F6-6F5F-465C-9CD0-1AC7771B3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588" y="150514"/>
                <a:ext cx="9416617" cy="769441"/>
              </a:xfrm>
              <a:prstGeom prst="rect">
                <a:avLst/>
              </a:prstGeom>
              <a:blipFill>
                <a:blip r:embed="rId10"/>
                <a:stretch>
                  <a:fillRect l="-2720" t="-17460" r="-1295" b="-428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90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62398" y="1139851"/>
                <a:ext cx="101803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200" dirty="0"/>
                  <a:t>Release 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32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AU" sz="32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32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AU" sz="3200" b="0" i="0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AU" sz="3200" b="0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AU" sz="3200" i="1" dirty="0">
                        <a:latin typeface="Cambria Math"/>
                      </a:rPr>
                      <m:t>𝑥</m:t>
                    </m:r>
                    <m:r>
                      <a:rPr lang="en-AU" sz="3200" i="1" dirty="0">
                        <a:latin typeface="Cambria Math"/>
                      </a:rPr>
                      <m:t>(0) =</m:t>
                    </m:r>
                    <m:sSub>
                      <m:sSubPr>
                        <m:ctrlPr>
                          <a:rPr lang="en-AU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i="1" dirty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AU" sz="3200" i="1" dirty="0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AU" sz="3200" dirty="0"/>
                  <a:t> with initial velocity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AU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3200" i="1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AU" sz="3200" dirty="0"/>
                  <a:t>(0)</a:t>
                </a:r>
                <a14:m>
                  <m:oMath xmlns:m="http://schemas.openxmlformats.org/officeDocument/2006/math">
                    <m:r>
                      <a:rPr lang="en-AU" sz="3200" dirty="0">
                        <a:latin typeface="Cambria Math"/>
                      </a:rPr>
                      <m:t> </m:t>
                    </m:r>
                    <m:r>
                      <a:rPr lang="en-AU" sz="3200" i="1" dirty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AU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AU" sz="3200" i="1" dirty="0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endParaRPr lang="en-AU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398" y="1139851"/>
                <a:ext cx="10180302" cy="584775"/>
              </a:xfrm>
              <a:prstGeom prst="rect">
                <a:avLst/>
              </a:prstGeom>
              <a:blipFill>
                <a:blip r:embed="rId2"/>
                <a:stretch>
                  <a:fillRect l="-1497" t="-12500" b="-343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666970" y="1212737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AU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648076"/>
            <a:ext cx="81153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10" y="2525459"/>
            <a:ext cx="6697179" cy="385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A35E9BD-7EBD-4D2E-8B79-47F64D7D95E7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E7DD89D-CEB2-4545-A801-014BE7352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439398E6-2A80-47DC-B189-E824688852BC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23845734-BAA7-4355-B8B6-5225C1534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AD9041FD-57FE-49CB-AFA9-484A923A34A9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83A0CBC1-2AD7-4784-9F82-EB1F8B2A0B7D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9A0B6D2-43B3-4195-A9C3-D93FEA8F8730}"/>
              </a:ext>
            </a:extLst>
          </p:cNvPr>
          <p:cNvSpPr/>
          <p:nvPr/>
        </p:nvSpPr>
        <p:spPr>
          <a:xfrm>
            <a:off x="765811" y="116128"/>
            <a:ext cx="11237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Free Vibration SDOF Viscous-damped system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5507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bview_Pluck_de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283" y="438150"/>
            <a:ext cx="8415491" cy="5859122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304" y="170868"/>
            <a:ext cx="8458470" cy="61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5C60CBC-1EB2-45DE-BDE6-D17AD4C6C213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45C04-42E3-4049-BDA0-144D01373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D481222C-1AE7-4E34-BD71-A14A441BA29C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29AFE3AC-7297-495E-870D-C84463C87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E13F9A3B-3D31-4F5A-97B5-0C780288A2FB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5B7C21E6-1C9C-4424-AEC3-C384BBEBF847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7372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A7EAE9D-AACF-440E-92D3-FA99115A5772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DCF96998-9063-4E20-9FDE-D6AB4DB3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FD0B544E-F2CE-4376-908D-46C5D0336A29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EEFC429D-A654-4CC7-AC95-72721D393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737A69BE-604B-44A6-A51E-09EA844BDAE2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3C76DCC8-01CD-4102-94F8-AC84B76DEB90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A824F17-8DFB-4E1A-9E41-F388A31B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2" y="1237553"/>
            <a:ext cx="8107251" cy="466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2DD0EF-23CB-4EFE-86F4-DC6F2CBF026A}"/>
              </a:ext>
            </a:extLst>
          </p:cNvPr>
          <p:cNvSpPr/>
          <p:nvPr/>
        </p:nvSpPr>
        <p:spPr>
          <a:xfrm>
            <a:off x="1074705" y="211121"/>
            <a:ext cx="10787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Evaluating natural frequency </a:t>
            </a:r>
            <a:r>
              <a:rPr lang="en-AU" sz="40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AU" sz="4000" b="1" baseline="-25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AU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&amp; damping ratio </a:t>
            </a:r>
            <a:r>
              <a:rPr lang="en-AU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</a:t>
            </a:r>
            <a:endParaRPr lang="en-AU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1FA3F5-E7DC-4B01-B0F4-25C2B6C017AA}"/>
              </a:ext>
            </a:extLst>
          </p:cNvPr>
          <p:cNvSpPr txBox="1"/>
          <p:nvPr/>
        </p:nvSpPr>
        <p:spPr>
          <a:xfrm>
            <a:off x="1625019" y="1504596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CF7AFD-0344-44B7-A0EF-C8008BD94216}"/>
              </a:ext>
            </a:extLst>
          </p:cNvPr>
          <p:cNvSpPr txBox="1"/>
          <p:nvPr/>
        </p:nvSpPr>
        <p:spPr>
          <a:xfrm>
            <a:off x="2408576" y="1972704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66BA32-6E53-4466-9D3C-33C0B8EACEBA}"/>
              </a:ext>
            </a:extLst>
          </p:cNvPr>
          <p:cNvSpPr txBox="1"/>
          <p:nvPr/>
        </p:nvSpPr>
        <p:spPr>
          <a:xfrm>
            <a:off x="3784746" y="2490035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3698F7-F603-4955-98C5-389647715F1F}"/>
              </a:ext>
            </a:extLst>
          </p:cNvPr>
          <p:cNvGrpSpPr/>
          <p:nvPr/>
        </p:nvGrpSpPr>
        <p:grpSpPr>
          <a:xfrm>
            <a:off x="4235390" y="2535240"/>
            <a:ext cx="3300700" cy="1195205"/>
            <a:chOff x="4235390" y="2535240"/>
            <a:chExt cx="3300700" cy="119520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99E59B7-4A85-4A71-9CD9-6096817FFEB7}"/>
                </a:ext>
              </a:extLst>
            </p:cNvPr>
            <p:cNvSpPr txBox="1"/>
            <p:nvPr/>
          </p:nvSpPr>
          <p:spPr>
            <a:xfrm rot="592537">
              <a:off x="4235390" y="2535240"/>
              <a:ext cx="28631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4800" b="1" dirty="0">
                  <a:solidFill>
                    <a:srgbClr val="FF0000"/>
                  </a:solidFill>
                </a:rPr>
                <a:t>. . . . . . . 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0A9736B-F92B-484F-BDF4-ADC711972550}"/>
                </a:ext>
              </a:extLst>
            </p:cNvPr>
            <p:cNvSpPr txBox="1"/>
            <p:nvPr/>
          </p:nvSpPr>
          <p:spPr>
            <a:xfrm>
              <a:off x="6804570" y="3084114"/>
              <a:ext cx="7315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600" b="1" dirty="0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9CFD9E-DC8A-42E2-A94A-C3AA40C0E5FE}"/>
              </a:ext>
            </a:extLst>
          </p:cNvPr>
          <p:cNvGrpSpPr/>
          <p:nvPr/>
        </p:nvGrpSpPr>
        <p:grpSpPr>
          <a:xfrm>
            <a:off x="10349333" y="2826293"/>
            <a:ext cx="477079" cy="903681"/>
            <a:chOff x="10098156" y="1454677"/>
            <a:chExt cx="477079" cy="90368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DAC3CB70-84EB-4D31-9A26-CB9BA568CB85}"/>
                </a:ext>
              </a:extLst>
            </p:cNvPr>
            <p:cNvCxnSpPr/>
            <p:nvPr/>
          </p:nvCxnSpPr>
          <p:spPr>
            <a:xfrm flipH="1">
              <a:off x="10310191" y="1454677"/>
              <a:ext cx="265044" cy="3231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E93ECF0-FA25-469E-940A-C4D650A2B38A}"/>
                </a:ext>
              </a:extLst>
            </p:cNvPr>
            <p:cNvCxnSpPr/>
            <p:nvPr/>
          </p:nvCxnSpPr>
          <p:spPr>
            <a:xfrm flipH="1">
              <a:off x="10098156" y="1872120"/>
              <a:ext cx="265044" cy="32316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2C3D524-A3A0-41FB-942E-3E6167E6AA47}"/>
                </a:ext>
              </a:extLst>
            </p:cNvPr>
            <p:cNvSpPr txBox="1"/>
            <p:nvPr/>
          </p:nvSpPr>
          <p:spPr>
            <a:xfrm>
              <a:off x="10187608" y="1989026"/>
              <a:ext cx="351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2C7E79D8-B9E7-4663-8812-6B256DBD2168}"/>
                  </a:ext>
                </a:extLst>
              </p:cNvPr>
              <p:cNvSpPr/>
              <p:nvPr/>
            </p:nvSpPr>
            <p:spPr>
              <a:xfrm>
                <a:off x="9279650" y="4211215"/>
                <a:ext cx="2139368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A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A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7E79D8-B9E7-4663-8812-6B256DBD2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650" y="4211215"/>
                <a:ext cx="2139368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F9D66AEB-0D94-499E-BF91-5A0E9FD48451}"/>
                  </a:ext>
                </a:extLst>
              </p:cNvPr>
              <p:cNvSpPr/>
              <p:nvPr/>
            </p:nvSpPr>
            <p:spPr>
              <a:xfrm>
                <a:off x="9379132" y="5043387"/>
                <a:ext cx="1940403" cy="75584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9D66AEB-0D94-499E-BF91-5A0E9FD484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132" y="5043387"/>
                <a:ext cx="1940403" cy="7558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AD881B0-1A0E-4123-BDA1-673094A5B4D0}"/>
              </a:ext>
            </a:extLst>
          </p:cNvPr>
          <p:cNvGrpSpPr/>
          <p:nvPr/>
        </p:nvGrpSpPr>
        <p:grpSpPr>
          <a:xfrm>
            <a:off x="9120198" y="2347820"/>
            <a:ext cx="2298820" cy="1300757"/>
            <a:chOff x="9120198" y="2347820"/>
            <a:chExt cx="2298820" cy="1300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xmlns="" id="{77263B98-774E-40B5-B461-122BB4A72E4E}"/>
                    </a:ext>
                  </a:extLst>
                </p:cNvPr>
                <p:cNvSpPr txBox="1"/>
                <p:nvPr/>
              </p:nvSpPr>
              <p:spPr>
                <a:xfrm>
                  <a:off x="9187766" y="2850730"/>
                  <a:ext cx="2231252" cy="7978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AU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𝜁</m:t>
                                </m:r>
                                <m:sSubSup>
                                  <m:sSubSup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/>
                                </m:sSubSup>
                                <m:d>
                                  <m:dPr>
                                    <m:ctrlPr>
                                      <a:rPr lang="en-A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𝑁𝑇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A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𝜁</m:t>
                                </m:r>
                                <m:sSubSup>
                                  <m:sSubSup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/>
                                </m:sSubSup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AU" b="0" i="1" dirty="0">
                    <a:latin typeface="Cambria Math" panose="02040503050406030204" pitchFamily="18" charset="0"/>
                  </a:endParaRPr>
                </a:p>
                <a:p>
                  <a:endParaRPr lang="en-AU" sz="8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7263B98-774E-40B5-B461-122BB4A72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7766" y="2850730"/>
                  <a:ext cx="2231252" cy="79784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BB4BF7B-59CE-44CE-AC16-AA2E304BF059}"/>
                </a:ext>
              </a:extLst>
            </p:cNvPr>
            <p:cNvSpPr/>
            <p:nvPr/>
          </p:nvSpPr>
          <p:spPr>
            <a:xfrm>
              <a:off x="9120198" y="2347820"/>
              <a:ext cx="21932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damping ratio </a:t>
              </a:r>
              <a:r>
                <a:rPr lang="en-AU" sz="2400" b="1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anose="05050102010706020507" pitchFamily="18" charset="2"/>
                </a:rPr>
                <a:t></a:t>
              </a:r>
              <a:endParaRPr lang="en-AU" sz="24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03873B-5274-4F37-B500-C7E1B73898C5}"/>
              </a:ext>
            </a:extLst>
          </p:cNvPr>
          <p:cNvGrpSpPr/>
          <p:nvPr/>
        </p:nvGrpSpPr>
        <p:grpSpPr>
          <a:xfrm>
            <a:off x="8816557" y="1097224"/>
            <a:ext cx="2800510" cy="1185782"/>
            <a:chOff x="8816557" y="1097224"/>
            <a:chExt cx="2800510" cy="118578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EC36DF-8842-4041-BEF4-96FFBBD6FD7B}"/>
                </a:ext>
              </a:extLst>
            </p:cNvPr>
            <p:cNvSpPr/>
            <p:nvPr/>
          </p:nvSpPr>
          <p:spPr>
            <a:xfrm>
              <a:off x="8816557" y="1097224"/>
              <a:ext cx="28005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natural frequency </a:t>
              </a:r>
              <a:r>
                <a:rPr lang="en-AU" sz="2400" b="1" i="1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  <a:r>
                <a:rPr lang="en-AU" sz="2400" b="1" baseline="-25000" dirty="0" err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</a:t>
              </a:r>
              <a:r>
                <a:rPr lang="en-AU" sz="24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endParaRPr lang="en-AU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B0AE6C8F-BB69-421B-A8B6-FF726E329628}"/>
                    </a:ext>
                  </a:extLst>
                </p:cNvPr>
                <p:cNvSpPr txBox="1"/>
                <p:nvPr/>
              </p:nvSpPr>
              <p:spPr>
                <a:xfrm>
                  <a:off x="9456106" y="1717787"/>
                  <a:ext cx="1319079" cy="56521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AU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AU" b="1" i="1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  <m:r>
                              <a:rPr lang="en-AU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AU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AU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AU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0AE6C8F-BB69-421B-A8B6-FF726E3296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6106" y="1717787"/>
                  <a:ext cx="1319079" cy="5652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AA33B95A-4EFE-41A5-A1E1-4980BD3C26F5}"/>
                  </a:ext>
                </a:extLst>
              </p:cNvPr>
              <p:cNvSpPr txBox="1"/>
              <p:nvPr/>
            </p:nvSpPr>
            <p:spPr>
              <a:xfrm>
                <a:off x="8960655" y="3626237"/>
                <a:ext cx="2956259" cy="688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AU" sz="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  <m:sSubSup>
                            <m:sSubSupPr>
                              <m:ctrlP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</m:sSubSup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𝑁𝑇</m:t>
                              </m:r>
                            </m:e>
                          </m:d>
                        </m:sup>
                      </m:sSup>
                      <m:r>
                        <a:rPr lang="en-AU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𝑁𝑇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33B95A-4EFE-41A5-A1E1-4980BD3C2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655" y="3626237"/>
                <a:ext cx="2956259" cy="6887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110BB93-2C05-452B-9377-DD277758ED0F}"/>
              </a:ext>
            </a:extLst>
          </p:cNvPr>
          <p:cNvGrpSpPr/>
          <p:nvPr/>
        </p:nvGrpSpPr>
        <p:grpSpPr>
          <a:xfrm>
            <a:off x="1504223" y="1700207"/>
            <a:ext cx="6295871" cy="3443354"/>
            <a:chOff x="1504223" y="1700207"/>
            <a:chExt cx="6295871" cy="344335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8435D79-562F-4AB7-84FC-846AB28FA734}"/>
                </a:ext>
              </a:extLst>
            </p:cNvPr>
            <p:cNvCxnSpPr/>
            <p:nvPr/>
          </p:nvCxnSpPr>
          <p:spPr>
            <a:xfrm>
              <a:off x="1625019" y="1717787"/>
              <a:ext cx="0" cy="304102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BDBB4477-0BEF-46A9-AA1B-B8A6646DED47}"/>
                </a:ext>
              </a:extLst>
            </p:cNvPr>
            <p:cNvCxnSpPr/>
            <p:nvPr/>
          </p:nvCxnSpPr>
          <p:spPr>
            <a:xfrm>
              <a:off x="7077007" y="1700207"/>
              <a:ext cx="0" cy="304102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B70851F-3DBC-44CD-B5B9-C09A94DFC36E}"/>
                </a:ext>
              </a:extLst>
            </p:cNvPr>
            <p:cNvSpPr txBox="1"/>
            <p:nvPr/>
          </p:nvSpPr>
          <p:spPr>
            <a:xfrm>
              <a:off x="1504223" y="4611005"/>
              <a:ext cx="804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i="1" dirty="0">
                  <a:solidFill>
                    <a:srgbClr val="FF0000"/>
                  </a:solidFill>
                </a:rPr>
                <a:t>t</a:t>
              </a:r>
              <a:r>
                <a:rPr lang="en-AU" sz="2800" b="1" i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94D18890-56F1-43D0-A4F3-25FDC796E719}"/>
                </a:ext>
              </a:extLst>
            </p:cNvPr>
            <p:cNvSpPr txBox="1"/>
            <p:nvPr/>
          </p:nvSpPr>
          <p:spPr>
            <a:xfrm>
              <a:off x="6995539" y="4620341"/>
              <a:ext cx="804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b="1" i="1" dirty="0" err="1">
                  <a:solidFill>
                    <a:srgbClr val="FF0000"/>
                  </a:solidFill>
                </a:rPr>
                <a:t>t</a:t>
              </a:r>
              <a:r>
                <a:rPr lang="en-AU" sz="2800" b="1" i="1" baseline="-25000" dirty="0" err="1">
                  <a:solidFill>
                    <a:srgbClr val="FF0000"/>
                  </a:solidFill>
                </a:rPr>
                <a:t>N</a:t>
              </a:r>
              <a:endParaRPr lang="en-AU" sz="2800" b="1" i="1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3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0" grpId="0"/>
      <p:bldP spid="2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3860C14-0555-4DE3-A2A8-A934DADF6534}"/>
              </a:ext>
            </a:extLst>
          </p:cNvPr>
          <p:cNvSpPr/>
          <p:nvPr/>
        </p:nvSpPr>
        <p:spPr>
          <a:xfrm>
            <a:off x="4537586" y="169589"/>
            <a:ext cx="3642853" cy="959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vlc-Img 5212-(480)">
            <a:hlinkClick r:id="" action="ppaction://media"/>
            <a:extLst>
              <a:ext uri="{FF2B5EF4-FFF2-40B4-BE49-F238E27FC236}">
                <a16:creationId xmlns="" xmlns:a16="http://schemas.microsoft.com/office/drawing/2014/main" id="{171C391D-973A-4340-94CF-3542960FD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3630" y="58992"/>
            <a:ext cx="3451123" cy="6135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9CF0EC-148C-46FF-B82C-3898174110C3}"/>
              </a:ext>
            </a:extLst>
          </p:cNvPr>
          <p:cNvSpPr/>
          <p:nvPr/>
        </p:nvSpPr>
        <p:spPr>
          <a:xfrm>
            <a:off x="2507226" y="39328"/>
            <a:ext cx="6990735" cy="959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41DE26-5D06-48C9-9F2D-DA31D7738EEB}"/>
              </a:ext>
            </a:extLst>
          </p:cNvPr>
          <p:cNvSpPr txBox="1"/>
          <p:nvPr/>
        </p:nvSpPr>
        <p:spPr>
          <a:xfrm>
            <a:off x="2328969" y="224777"/>
            <a:ext cx="753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spc="-150" dirty="0">
                <a:solidFill>
                  <a:srgbClr val="343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Kaleko 105 Round" charset="0"/>
                <a:cs typeface="Kaleko 105 Round" charset="0"/>
              </a:rPr>
              <a:t>Experimental Identification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14968F3-8506-402B-A28E-BAB771833E51}"/>
              </a:ext>
            </a:extLst>
          </p:cNvPr>
          <p:cNvGrpSpPr/>
          <p:nvPr/>
        </p:nvGrpSpPr>
        <p:grpSpPr>
          <a:xfrm>
            <a:off x="188503" y="231042"/>
            <a:ext cx="5425715" cy="6399704"/>
            <a:chOff x="188503" y="231042"/>
            <a:chExt cx="5425715" cy="6399704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B9CFE6D-F0B4-4610-8CE9-D741ECEDF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03" y="231042"/>
              <a:ext cx="328332" cy="32833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E2D98563-378F-4430-9150-0622FAED91D5}"/>
                </a:ext>
              </a:extLst>
            </p:cNvPr>
            <p:cNvGrpSpPr/>
            <p:nvPr/>
          </p:nvGrpSpPr>
          <p:grpSpPr>
            <a:xfrm>
              <a:off x="390916" y="6263027"/>
              <a:ext cx="5223302" cy="367719"/>
              <a:chOff x="390916" y="6263027"/>
              <a:chExt cx="5223302" cy="3677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F1B77FE6-3833-4D5F-BE5B-7D653A9D6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916" y="6376830"/>
                <a:ext cx="1513882" cy="23468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F5C594D2-385E-47B9-B19E-8A37FA522F78}"/>
                  </a:ext>
                </a:extLst>
              </p:cNvPr>
              <p:cNvSpPr txBox="1"/>
              <p:nvPr/>
            </p:nvSpPr>
            <p:spPr>
              <a:xfrm>
                <a:off x="1904797" y="6376830"/>
                <a:ext cx="370942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050" spc="225" dirty="0">
                    <a:latin typeface="Montserrat Light" panose="00000400000000000000" pitchFamily="50" charset="0"/>
                  </a:rPr>
                  <a:t>SDOF Approximation (2-storey Sway Frame)</a:t>
                </a:r>
                <a:endParaRPr lang="id-ID" sz="1050" spc="225" dirty="0">
                  <a:latin typeface="Montserrat Light" panose="00000400000000000000" pitchFamily="50" charset="0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C06EAD04-935A-4661-831E-8C7030400709}"/>
                  </a:ext>
                </a:extLst>
              </p:cNvPr>
              <p:cNvCxnSpPr/>
              <p:nvPr/>
            </p:nvCxnSpPr>
            <p:spPr>
              <a:xfrm flipH="1">
                <a:off x="437546" y="6263027"/>
                <a:ext cx="724477" cy="0"/>
              </a:xfrm>
              <a:prstGeom prst="line">
                <a:avLst/>
              </a:prstGeom>
              <a:ln w="28575">
                <a:solidFill>
                  <a:srgbClr val="34343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7702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614</Words>
  <Application>Microsoft Office PowerPoint</Application>
  <PresentationFormat>Widescreen</PresentationFormat>
  <Paragraphs>119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Kaleko 105 Round</vt:lpstr>
      <vt:lpstr>Montserrat</vt:lpstr>
      <vt:lpstr>Montserrat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Haritos</dc:creator>
  <cp:lastModifiedBy>Alex Bouras</cp:lastModifiedBy>
  <cp:revision>218</cp:revision>
  <dcterms:created xsi:type="dcterms:W3CDTF">2020-05-18T22:54:10Z</dcterms:created>
  <dcterms:modified xsi:type="dcterms:W3CDTF">2020-09-25T07:25:29Z</dcterms:modified>
</cp:coreProperties>
</file>